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notesSlides/notesSlide46.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9.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2.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53.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57.xml" ContentType="application/vnd.openxmlformats-officedocument.presentationml.notesSlide+xml"/>
  <Override PartName="/ppt/charts/chart30.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31.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32.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33.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34.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3660" r:id="rId4"/>
  </p:sldMasterIdLst>
  <p:notesMasterIdLst>
    <p:notesMasterId r:id="rId137"/>
  </p:notesMasterIdLst>
  <p:handoutMasterIdLst>
    <p:handoutMasterId r:id="rId138"/>
  </p:handoutMasterIdLst>
  <p:sldIdLst>
    <p:sldId id="592" r:id="rId5"/>
    <p:sldId id="595" r:id="rId6"/>
    <p:sldId id="653" r:id="rId7"/>
    <p:sldId id="654" r:id="rId8"/>
    <p:sldId id="622" r:id="rId9"/>
    <p:sldId id="623" r:id="rId10"/>
    <p:sldId id="624" r:id="rId11"/>
    <p:sldId id="625" r:id="rId12"/>
    <p:sldId id="626" r:id="rId13"/>
    <p:sldId id="627" r:id="rId14"/>
    <p:sldId id="628" r:id="rId15"/>
    <p:sldId id="629" r:id="rId16"/>
    <p:sldId id="630" r:id="rId17"/>
    <p:sldId id="631" r:id="rId18"/>
    <p:sldId id="632" r:id="rId19"/>
    <p:sldId id="633" r:id="rId20"/>
    <p:sldId id="634" r:id="rId21"/>
    <p:sldId id="635" r:id="rId22"/>
    <p:sldId id="636" r:id="rId23"/>
    <p:sldId id="637" r:id="rId24"/>
    <p:sldId id="638" r:id="rId25"/>
    <p:sldId id="639" r:id="rId26"/>
    <p:sldId id="640" r:id="rId27"/>
    <p:sldId id="641" r:id="rId28"/>
    <p:sldId id="642" r:id="rId29"/>
    <p:sldId id="643" r:id="rId30"/>
    <p:sldId id="597" r:id="rId31"/>
    <p:sldId id="417" r:id="rId32"/>
    <p:sldId id="427" r:id="rId33"/>
    <p:sldId id="386" r:id="rId34"/>
    <p:sldId id="416" r:id="rId35"/>
    <p:sldId id="389" r:id="rId36"/>
    <p:sldId id="397" r:id="rId37"/>
    <p:sldId id="426" r:id="rId38"/>
    <p:sldId id="395" r:id="rId39"/>
    <p:sldId id="431" r:id="rId40"/>
    <p:sldId id="366" r:id="rId41"/>
    <p:sldId id="373" r:id="rId42"/>
    <p:sldId id="375" r:id="rId43"/>
    <p:sldId id="408" r:id="rId44"/>
    <p:sldId id="368" r:id="rId45"/>
    <p:sldId id="424" r:id="rId46"/>
    <p:sldId id="371" r:id="rId47"/>
    <p:sldId id="374" r:id="rId48"/>
    <p:sldId id="370" r:id="rId49"/>
    <p:sldId id="369" r:id="rId50"/>
    <p:sldId id="379" r:id="rId51"/>
    <p:sldId id="596" r:id="rId52"/>
    <p:sldId id="376" r:id="rId53"/>
    <p:sldId id="600" r:id="rId54"/>
    <p:sldId id="439" r:id="rId55"/>
    <p:sldId id="442" r:id="rId56"/>
    <p:sldId id="648" r:id="rId57"/>
    <p:sldId id="445" r:id="rId58"/>
    <p:sldId id="446" r:id="rId59"/>
    <p:sldId id="649" r:id="rId60"/>
    <p:sldId id="448" r:id="rId61"/>
    <p:sldId id="650" r:id="rId62"/>
    <p:sldId id="601" r:id="rId63"/>
    <p:sldId id="651" r:id="rId64"/>
    <p:sldId id="602" r:id="rId65"/>
    <p:sldId id="652" r:id="rId66"/>
    <p:sldId id="603" r:id="rId67"/>
    <p:sldId id="655" r:id="rId68"/>
    <p:sldId id="456" r:id="rId69"/>
    <p:sldId id="457" r:id="rId70"/>
    <p:sldId id="604" r:id="rId71"/>
    <p:sldId id="605" r:id="rId72"/>
    <p:sldId id="460" r:id="rId73"/>
    <p:sldId id="464" r:id="rId74"/>
    <p:sldId id="466" r:id="rId75"/>
    <p:sldId id="606" r:id="rId76"/>
    <p:sldId id="565" r:id="rId77"/>
    <p:sldId id="645" r:id="rId78"/>
    <p:sldId id="564" r:id="rId79"/>
    <p:sldId id="563" r:id="rId80"/>
    <p:sldId id="485" r:id="rId81"/>
    <p:sldId id="486" r:id="rId82"/>
    <p:sldId id="487" r:id="rId83"/>
    <p:sldId id="488" r:id="rId84"/>
    <p:sldId id="489" r:id="rId85"/>
    <p:sldId id="490" r:id="rId86"/>
    <p:sldId id="491" r:id="rId87"/>
    <p:sldId id="492" r:id="rId88"/>
    <p:sldId id="656" r:id="rId89"/>
    <p:sldId id="494" r:id="rId90"/>
    <p:sldId id="495" r:id="rId91"/>
    <p:sldId id="496" r:id="rId92"/>
    <p:sldId id="499" r:id="rId93"/>
    <p:sldId id="500" r:id="rId94"/>
    <p:sldId id="505" r:id="rId95"/>
    <p:sldId id="582" r:id="rId96"/>
    <p:sldId id="506" r:id="rId97"/>
    <p:sldId id="569" r:id="rId98"/>
    <p:sldId id="568" r:id="rId99"/>
    <p:sldId id="570" r:id="rId100"/>
    <p:sldId id="508" r:id="rId101"/>
    <p:sldId id="509" r:id="rId102"/>
    <p:sldId id="511" r:id="rId103"/>
    <p:sldId id="609" r:id="rId104"/>
    <p:sldId id="514" r:id="rId105"/>
    <p:sldId id="610" r:id="rId106"/>
    <p:sldId id="517" r:id="rId107"/>
    <p:sldId id="611" r:id="rId108"/>
    <p:sldId id="520" r:id="rId109"/>
    <p:sldId id="612" r:id="rId110"/>
    <p:sldId id="523" r:id="rId111"/>
    <p:sldId id="527" r:id="rId112"/>
    <p:sldId id="528" r:id="rId113"/>
    <p:sldId id="529" r:id="rId114"/>
    <p:sldId id="530" r:id="rId115"/>
    <p:sldId id="531" r:id="rId116"/>
    <p:sldId id="607" r:id="rId117"/>
    <p:sldId id="537" r:id="rId118"/>
    <p:sldId id="538" r:id="rId119"/>
    <p:sldId id="539" r:id="rId120"/>
    <p:sldId id="540" r:id="rId121"/>
    <p:sldId id="541" r:id="rId122"/>
    <p:sldId id="542" r:id="rId123"/>
    <p:sldId id="543" r:id="rId124"/>
    <p:sldId id="544" r:id="rId125"/>
    <p:sldId id="545" r:id="rId126"/>
    <p:sldId id="546" r:id="rId127"/>
    <p:sldId id="547" r:id="rId128"/>
    <p:sldId id="548" r:id="rId129"/>
    <p:sldId id="549" r:id="rId130"/>
    <p:sldId id="550" r:id="rId131"/>
    <p:sldId id="551" r:id="rId132"/>
    <p:sldId id="552" r:id="rId133"/>
    <p:sldId id="553" r:id="rId134"/>
    <p:sldId id="558" r:id="rId135"/>
    <p:sldId id="647" r:id="rId136"/>
  </p:sldIdLst>
  <p:sldSz cx="9144000" cy="6858000" type="screen4x3"/>
  <p:notesSz cx="7102475" cy="9388475"/>
  <p:embeddedFontLst>
    <p:embeddedFont>
      <p:font typeface="Gadugi" panose="020B0502040204020203" pitchFamily="34" charset="0"/>
      <p:regular r:id="rId139"/>
      <p:bold r:id="rId140"/>
    </p:embeddedFont>
    <p:embeddedFont>
      <p:font typeface="Segoe UI Semibold" panose="020B0702040204020203" pitchFamily="34" charset="0"/>
      <p:bold r:id="rId141"/>
      <p:boldItalic r:id="rId142"/>
    </p:embeddedFont>
    <p:embeddedFont>
      <p:font typeface="Webdings" panose="05030102010509060703" pitchFamily="18" charset="2"/>
      <p:regular r:id="rId1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qtipton@gmail.com" initials="s" lastIdx="33" clrIdx="6"/>
  <p:cmAuthor id="1" name="Gayle Vogel" initials="GV" lastIdx="4" clrIdx="0"/>
  <p:cmAuthor id="8" name="Lucas Held" initials="LH" lastIdx="16" clrIdx="7"/>
  <p:cmAuthor id="2" name="Karen Emmerson" initials="KE" lastIdx="9" clrIdx="1"/>
  <p:cmAuthor id="3" name="Pam Loeb" initials="PL" lastIdx="64" clrIdx="2"/>
  <p:cmAuthor id="4" name="Karen Emmerson" initials="KE [2]" lastIdx="6" clrIdx="3"/>
  <p:cmAuthor id="5" name="Erin Wagner" initials="EW" lastIdx="25" clrIdx="4"/>
  <p:cmAuthor id="6" name="Jennifer Dusenberry" initials="" lastIdx="37"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89DB"/>
    <a:srgbClr val="DEC8EE"/>
    <a:srgbClr val="80B9E4"/>
    <a:srgbClr val="6CAD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5F6D1A-86D4-4BA4-A404-B9F738E7E46C}" v="1" dt="2024-10-03T15:57:56.8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58" autoAdjust="0"/>
    <p:restoredTop sz="89049" autoAdjust="0"/>
  </p:normalViewPr>
  <p:slideViewPr>
    <p:cSldViewPr snapToGrid="0">
      <p:cViewPr varScale="1">
        <p:scale>
          <a:sx n="94" d="100"/>
          <a:sy n="94" d="100"/>
        </p:scale>
        <p:origin x="1668" y="342"/>
      </p:cViewPr>
      <p:guideLst>
        <p:guide orient="horz" pos="1848"/>
        <p:guide pos="2880"/>
      </p:guideLst>
    </p:cSldViewPr>
  </p:slideViewPr>
  <p:notesTextViewPr>
    <p:cViewPr>
      <p:scale>
        <a:sx n="1" d="1"/>
        <a:sy n="1" d="1"/>
      </p:scale>
      <p:origin x="0" y="0"/>
    </p:cViewPr>
  </p:notesTextViewPr>
  <p:sorterViewPr>
    <p:cViewPr>
      <p:scale>
        <a:sx n="100" d="100"/>
        <a:sy n="100" d="100"/>
      </p:scale>
      <p:origin x="0" y="-8298"/>
    </p:cViewPr>
  </p:sorterViewPr>
  <p:notesViewPr>
    <p:cSldViewPr snapToGrid="0" showGuides="1">
      <p:cViewPr varScale="1">
        <p:scale>
          <a:sx n="81" d="100"/>
          <a:sy n="81" d="100"/>
        </p:scale>
        <p:origin x="3138" y="10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microsoft.com/office/2016/11/relationships/changesInfo" Target="changesInfos/changesInfo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font" Target="fonts/font1.fntdata"/><Relationship Id="rId80" Type="http://schemas.openxmlformats.org/officeDocument/2006/relationships/slide" Target="slides/slide76.xml"/><Relationship Id="rId85" Type="http://schemas.openxmlformats.org/officeDocument/2006/relationships/slide" Target="slides/slide81.xml"/><Relationship Id="rId150" Type="http://schemas.microsoft.com/office/2015/10/relationships/revisionInfo" Target="revisionInfo.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font" Target="fonts/font2.fntdata"/><Relationship Id="rId14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font" Target="fonts/font3.fntdata"/><Relationship Id="rId14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font" Target="fonts/font4.fntdata"/><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font" Target="fonts/font5.fntdata"/><Relationship Id="rId14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commentAuthors" Target="commentAuthors.xml"/><Relationship Id="rId90"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mar Salem" userId="4146a48d-66ae-496e-8c32-484d1ab20367" providerId="ADAL" clId="{FB5F6D1A-86D4-4BA4-A404-B9F738E7E46C}"/>
    <pc:docChg chg="modSld">
      <pc:chgData name="Omar Salem" userId="4146a48d-66ae-496e-8c32-484d1ab20367" providerId="ADAL" clId="{FB5F6D1A-86D4-4BA4-A404-B9F738E7E46C}" dt="2024-10-03T15:57:31.009" v="3" actId="20577"/>
      <pc:docMkLst>
        <pc:docMk/>
      </pc:docMkLst>
      <pc:sldChg chg="modSp mod">
        <pc:chgData name="Omar Salem" userId="4146a48d-66ae-496e-8c32-484d1ab20367" providerId="ADAL" clId="{FB5F6D1A-86D4-4BA4-A404-B9F738E7E46C}" dt="2024-10-03T15:57:31.009" v="3" actId="20577"/>
        <pc:sldMkLst>
          <pc:docMk/>
          <pc:sldMk cId="893536595" sldId="592"/>
        </pc:sldMkLst>
        <pc:spChg chg="mod">
          <ac:chgData name="Omar Salem" userId="4146a48d-66ae-496e-8c32-484d1ab20367" providerId="ADAL" clId="{FB5F6D1A-86D4-4BA4-A404-B9F738E7E46C}" dt="2024-10-03T15:57:31.009" v="3" actId="20577"/>
          <ac:spMkLst>
            <pc:docMk/>
            <pc:sldMk cId="893536595" sldId="592"/>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5.xml"/><Relationship Id="rId1" Type="http://schemas.microsoft.com/office/2011/relationships/chartStyle" Target="style25.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6.xml"/><Relationship Id="rId1" Type="http://schemas.microsoft.com/office/2011/relationships/chartStyle" Target="style26.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7.xml"/><Relationship Id="rId1" Type="http://schemas.microsoft.com/office/2011/relationships/chartStyle" Target="style27.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8.xml"/><Relationship Id="rId1" Type="http://schemas.microsoft.com/office/2011/relationships/chartStyle" Target="style28.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9.xml"/><Relationship Id="rId1" Type="http://schemas.microsoft.com/office/2011/relationships/chartStyle" Target="style2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a:t>
            </a:r>
          </a:p>
        </c:rich>
      </c:tx>
      <c:layout>
        <c:manualLayout>
          <c:xMode val="edge"/>
          <c:yMode val="edge"/>
          <c:x val="0.45547897011446775"/>
          <c:y val="2.4301006425224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3">
                  <a:lumMod val="90000"/>
                </a:schemeClr>
              </a:solidFill>
              <a:ln w="19050">
                <a:noFill/>
              </a:ln>
              <a:effectLst/>
            </c:spPr>
            <c:extLst>
              <c:ext xmlns:c16="http://schemas.microsoft.com/office/drawing/2014/chart" uri="{C3380CC4-5D6E-409C-BE32-E72D297353CC}">
                <c16:uniqueId val="{00000001-3295-4423-A8F1-95E7FA50AF70}"/>
              </c:ext>
            </c:extLst>
          </c:dPt>
          <c:dPt>
            <c:idx val="1"/>
            <c:bubble3D val="0"/>
            <c:spPr>
              <a:solidFill>
                <a:schemeClr val="accent5"/>
              </a:solidFill>
              <a:ln w="19050">
                <a:noFill/>
              </a:ln>
              <a:effectLst/>
            </c:spPr>
            <c:extLst>
              <c:ext xmlns:c16="http://schemas.microsoft.com/office/drawing/2014/chart" uri="{C3380CC4-5D6E-409C-BE32-E72D297353CC}">
                <c16:uniqueId val="{00000003-3295-4423-A8F1-95E7FA50AF70}"/>
              </c:ext>
            </c:extLst>
          </c:dPt>
          <c:dPt>
            <c:idx val="2"/>
            <c:bubble3D val="0"/>
            <c:spPr>
              <a:solidFill>
                <a:schemeClr val="accent2"/>
              </a:solidFill>
              <a:ln w="19050">
                <a:noFill/>
              </a:ln>
              <a:effectLst/>
            </c:spPr>
            <c:extLst>
              <c:ext xmlns:c16="http://schemas.microsoft.com/office/drawing/2014/chart" uri="{C3380CC4-5D6E-409C-BE32-E72D297353CC}">
                <c16:uniqueId val="{00000005-3295-4423-A8F1-95E7FA50AF70}"/>
              </c:ext>
            </c:extLst>
          </c:dPt>
          <c:dPt>
            <c:idx val="3"/>
            <c:bubble3D val="0"/>
            <c:spPr>
              <a:solidFill>
                <a:schemeClr val="accent6"/>
              </a:solidFill>
              <a:ln w="19050">
                <a:noFill/>
              </a:ln>
              <a:effectLst/>
            </c:spPr>
            <c:extLst>
              <c:ext xmlns:c16="http://schemas.microsoft.com/office/drawing/2014/chart" uri="{C3380CC4-5D6E-409C-BE32-E72D297353CC}">
                <c16:uniqueId val="{00000007-3295-4423-A8F1-95E7FA50AF70}"/>
              </c:ext>
            </c:extLst>
          </c:dPt>
          <c:dPt>
            <c:idx val="4"/>
            <c:bubble3D val="0"/>
            <c:spPr>
              <a:solidFill>
                <a:schemeClr val="accent4"/>
              </a:solidFill>
              <a:ln w="19050">
                <a:noFill/>
              </a:ln>
              <a:effectLst/>
            </c:spPr>
            <c:extLst>
              <c:ext xmlns:c16="http://schemas.microsoft.com/office/drawing/2014/chart" uri="{C3380CC4-5D6E-409C-BE32-E72D297353CC}">
                <c16:uniqueId val="{00000009-3295-4423-A8F1-95E7FA50AF70}"/>
              </c:ext>
            </c:extLst>
          </c:dPt>
          <c:dLbls>
            <c:dLbl>
              <c:idx val="0"/>
              <c:layout>
                <c:manualLayout>
                  <c:x val="-0.21229607384495441"/>
                  <c:y val="-3.0059206541161502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95-4423-A8F1-95E7FA50AF70}"/>
                </c:ext>
              </c:extLst>
            </c:dLbl>
            <c:dLbl>
              <c:idx val="1"/>
              <c:layout>
                <c:manualLayout>
                  <c:x val="-0.1095379653955601"/>
                  <c:y val="-0.2329207456161080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95-4423-A8F1-95E7FA50AF70}"/>
                </c:ext>
              </c:extLst>
            </c:dLbl>
            <c:dLbl>
              <c:idx val="2"/>
              <c:layout>
                <c:manualLayout>
                  <c:x val="0.17616888777684442"/>
                  <c:y val="-0.17889291120507925"/>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95-4423-A8F1-95E7FA50AF70}"/>
                </c:ext>
              </c:extLst>
            </c:dLbl>
            <c:dLbl>
              <c:idx val="3"/>
              <c:layout>
                <c:manualLayout>
                  <c:x val="0.17199091036061354"/>
                  <c:y val="2.967267692424266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95-4423-A8F1-95E7FA50AF70}"/>
                </c:ext>
              </c:extLst>
            </c:dLbl>
            <c:dLbl>
              <c:idx val="4"/>
              <c:layout>
                <c:manualLayout>
                  <c:x val="0.11095251239300709"/>
                  <c:y val="0.1520926323749488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5490782007467327"/>
                      <c:h val="0.11751727671621895"/>
                    </c:manualLayout>
                  </c15:layout>
                </c:ext>
                <c:ext xmlns:c16="http://schemas.microsoft.com/office/drawing/2014/chart" uri="{C3380CC4-5D6E-409C-BE32-E72D297353CC}">
                  <c16:uniqueId val="{00000009-3295-4423-A8F1-95E7FA50AF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Gain</c:v>
                </c:pt>
                <c:pt idx="1">
                  <c:v>Empowerment</c:v>
                </c:pt>
                <c:pt idx="2">
                  <c:v>Solutions</c:v>
                </c:pt>
                <c:pt idx="3">
                  <c:v>Equity</c:v>
                </c:pt>
                <c:pt idx="4">
                  <c:v>Prevention</c:v>
                </c:pt>
              </c:strCache>
            </c:strRef>
          </c:cat>
          <c:val>
            <c:numRef>
              <c:f>Sheet1!$B$2:$B$6</c:f>
              <c:numCache>
                <c:formatCode>0%</c:formatCode>
                <c:ptCount val="5"/>
                <c:pt idx="0">
                  <c:v>0.31874999999999998</c:v>
                </c:pt>
                <c:pt idx="1">
                  <c:v>0.21937499999999999</c:v>
                </c:pt>
                <c:pt idx="2">
                  <c:v>0.15125</c:v>
                </c:pt>
                <c:pt idx="3">
                  <c:v>0.15</c:v>
                </c:pt>
                <c:pt idx="4">
                  <c:v>9.2499999999999999E-2</c:v>
                </c:pt>
              </c:numCache>
            </c:numRef>
          </c:val>
          <c:extLst>
            <c:ext xmlns:c16="http://schemas.microsoft.com/office/drawing/2014/chart" uri="{C3380CC4-5D6E-409C-BE32-E72D297353CC}">
              <c16:uniqueId val="{0000000A-3295-4423-A8F1-95E7FA50AF7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dLbl>
              <c:idx val="2"/>
              <c:layout>
                <c:manualLayout>
                  <c:x val="-1.9573868873927997E-2"/>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3C-46FC-B11C-BE4D043CB9FA}"/>
                </c:ext>
              </c:extLst>
            </c:dLbl>
            <c:dLbl>
              <c:idx val="3"/>
              <c:layout>
                <c:manualLayout>
                  <c:x val="-0.12849573105995588"/>
                  <c:y val="-5.04442069197545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3C-46FC-B11C-BE4D043CB9F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Sheet1!$B$2:$B$5</c:f>
              <c:numCache>
                <c:formatCode>0%</c:formatCode>
                <c:ptCount val="4"/>
                <c:pt idx="0">
                  <c:v>0.69791700000000001</c:v>
                </c:pt>
                <c:pt idx="1">
                  <c:v>0.27083299999999999</c:v>
                </c:pt>
                <c:pt idx="2">
                  <c:v>0.1875</c:v>
                </c:pt>
                <c:pt idx="3">
                  <c:v>0.24479199999999998</c:v>
                </c:pt>
              </c:numCache>
            </c:numRef>
          </c:val>
          <c:extLst>
            <c:ext xmlns:c16="http://schemas.microsoft.com/office/drawing/2014/chart" uri="{C3380CC4-5D6E-409C-BE32-E72D297353CC}">
              <c16:uniqueId val="{00000000-9AD1-45EA-A7B2-84A07707729A}"/>
            </c:ext>
          </c:extLst>
        </c:ser>
        <c:ser>
          <c:idx val="1"/>
          <c:order val="1"/>
          <c:tx>
            <c:strRef>
              <c:f>Sheet1!$C$1</c:f>
              <c:strCache>
                <c:ptCount val="1"/>
                <c:pt idx="0">
                  <c:v>K12</c:v>
                </c:pt>
              </c:strCache>
            </c:strRef>
          </c:tx>
          <c:spPr>
            <a:solidFill>
              <a:srgbClr val="C00000">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Sheet1!$C$2:$C$5</c:f>
              <c:numCache>
                <c:formatCode>0%</c:formatCode>
                <c:ptCount val="4"/>
                <c:pt idx="0">
                  <c:v>0.81268899999999999</c:v>
                </c:pt>
                <c:pt idx="1">
                  <c:v>0.39879199999999998</c:v>
                </c:pt>
                <c:pt idx="2">
                  <c:v>0.29305100000000001</c:v>
                </c:pt>
                <c:pt idx="3">
                  <c:v>0.35649500000000001</c:v>
                </c:pt>
              </c:numCache>
            </c:numRef>
          </c:val>
          <c:extLst>
            <c:ext xmlns:c16="http://schemas.microsoft.com/office/drawing/2014/chart" uri="{C3380CC4-5D6E-409C-BE32-E72D297353CC}">
              <c16:uniqueId val="{00000001-9AD1-45EA-A7B2-84A07707729A}"/>
            </c:ext>
          </c:extLst>
        </c:ser>
        <c:ser>
          <c:idx val="2"/>
          <c:order val="2"/>
          <c:tx>
            <c:strRef>
              <c:f>Sheet1!$D$1</c:f>
              <c:strCache>
                <c:ptCount val="1"/>
                <c:pt idx="0">
                  <c:v>Afterschool</c:v>
                </c:pt>
              </c:strCache>
            </c:strRef>
          </c:tx>
          <c:spPr>
            <a:solidFill>
              <a:schemeClr val="accent5"/>
            </a:solidFill>
            <a:ln>
              <a:noFill/>
            </a:ln>
            <a:effectLst/>
          </c:spPr>
          <c:invertIfNegative val="0"/>
          <c:dLbls>
            <c:dLbl>
              <c:idx val="2"/>
              <c:layout>
                <c:manualLayout>
                  <c:x val="-1.9863126911169173E-2"/>
                  <c:y val="9.2479977682954438E-1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69-461A-A7AD-2F36A612CECA}"/>
                </c:ext>
              </c:extLst>
            </c:dLbl>
            <c:dLbl>
              <c:idx val="3"/>
              <c:layout>
                <c:manualLayout>
                  <c:x val="-0.11439519640938595"/>
                  <c:y val="2.522210345987864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69-461A-A7AD-2F36A612CEC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Sheet1!$D$2:$D$5</c:f>
              <c:numCache>
                <c:formatCode>0%</c:formatCode>
                <c:ptCount val="4"/>
                <c:pt idx="0">
                  <c:v>0.82096800000000003</c:v>
                </c:pt>
                <c:pt idx="1">
                  <c:v>0.27258099999999996</c:v>
                </c:pt>
                <c:pt idx="2">
                  <c:v>0.13064500000000001</c:v>
                </c:pt>
                <c:pt idx="3">
                  <c:v>0.21612899999999999</c:v>
                </c:pt>
              </c:numCache>
            </c:numRef>
          </c:val>
          <c:extLst>
            <c:ext xmlns:c16="http://schemas.microsoft.com/office/drawing/2014/chart" uri="{C3380CC4-5D6E-409C-BE32-E72D297353CC}">
              <c16:uniqueId val="{00000002-9AD1-45EA-A7B2-84A07707729A}"/>
            </c:ext>
          </c:extLst>
        </c:ser>
        <c:dLbls>
          <c:dLblPos val="ctr"/>
          <c:showLegendKey val="0"/>
          <c:showVal val="1"/>
          <c:showCatName val="0"/>
          <c:showSerName val="0"/>
          <c:showPercent val="0"/>
          <c:showBubbleSize val="0"/>
        </c:dLbls>
        <c:gapWidth val="182"/>
        <c:axId val="121723136"/>
        <c:axId val="121733120"/>
      </c:barChart>
      <c:catAx>
        <c:axId val="121723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1733120"/>
        <c:crosses val="autoZero"/>
        <c:auto val="1"/>
        <c:lblAlgn val="ctr"/>
        <c:lblOffset val="100"/>
        <c:noMultiLvlLbl val="0"/>
      </c:catAx>
      <c:valAx>
        <c:axId val="121733120"/>
        <c:scaling>
          <c:orientation val="minMax"/>
        </c:scaling>
        <c:delete val="1"/>
        <c:axPos val="t"/>
        <c:numFmt formatCode="0%" sourceLinked="1"/>
        <c:majorTickMark val="none"/>
        <c:minorTickMark val="none"/>
        <c:tickLblPos val="nextTo"/>
        <c:crossAx val="121723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Sheet1!$B$2:$B$3</c:f>
              <c:numCache>
                <c:formatCode>0%</c:formatCode>
                <c:ptCount val="2"/>
                <c:pt idx="0">
                  <c:v>0.27604200000000001</c:v>
                </c:pt>
                <c:pt idx="1">
                  <c:v>0.1875</c:v>
                </c:pt>
              </c:numCache>
            </c:numRef>
          </c:val>
          <c:extLst>
            <c:ext xmlns:c16="http://schemas.microsoft.com/office/drawing/2014/chart" uri="{C3380CC4-5D6E-409C-BE32-E72D297353CC}">
              <c16:uniqueId val="{00000000-ACCD-455E-B6B5-37D56629A58D}"/>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770-4BE3-9610-252D3343C1B1}"/>
                </c:ext>
              </c:extLst>
            </c:dLbl>
            <c:dLbl>
              <c:idx val="1"/>
              <c:layout>
                <c:manualLayout>
                  <c:x val="-2.6502909904051811E-2"/>
                  <c:y val="7.6554049368189867E-1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CD-455E-B6B5-37D56629A5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Sheet1!$C$2:$C$3</c:f>
              <c:numCache>
                <c:formatCode>0%</c:formatCode>
                <c:ptCount val="2"/>
                <c:pt idx="0">
                  <c:v>0.38972800000000002</c:v>
                </c:pt>
                <c:pt idx="1">
                  <c:v>0.102719</c:v>
                </c:pt>
              </c:numCache>
            </c:numRef>
          </c:val>
          <c:extLst>
            <c:ext xmlns:c16="http://schemas.microsoft.com/office/drawing/2014/chart" uri="{C3380CC4-5D6E-409C-BE32-E72D297353CC}">
              <c16:uniqueId val="{00000001-ACCD-455E-B6B5-37D56629A58D}"/>
            </c:ext>
          </c:extLst>
        </c:ser>
        <c:ser>
          <c:idx val="2"/>
          <c:order val="2"/>
          <c:tx>
            <c:strRef>
              <c:f>Sheet1!$D$1</c:f>
              <c:strCache>
                <c:ptCount val="1"/>
                <c:pt idx="0">
                  <c:v>Afterschool</c:v>
                </c:pt>
              </c:strCache>
            </c:strRef>
          </c:tx>
          <c:spPr>
            <a:solidFill>
              <a:schemeClr val="accent5"/>
            </a:solidFill>
            <a:ln>
              <a:noFill/>
            </a:ln>
            <a:effectLst/>
          </c:spPr>
          <c:invertIfNegative val="0"/>
          <c:dLbls>
            <c:dLbl>
              <c:idx val="1"/>
              <c:layout>
                <c:manualLayout>
                  <c:x val="-2.5167953921519343E-2"/>
                  <c:y val="-4.175723657841861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D-455E-B6B5-37D56629A5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Sheet1!$D$2:$D$3</c:f>
              <c:numCache>
                <c:formatCode>0%</c:formatCode>
                <c:ptCount val="2"/>
                <c:pt idx="0">
                  <c:v>0.24032299999999998</c:v>
                </c:pt>
                <c:pt idx="1">
                  <c:v>0.11935499999999999</c:v>
                </c:pt>
              </c:numCache>
            </c:numRef>
          </c:val>
          <c:extLst>
            <c:ext xmlns:c16="http://schemas.microsoft.com/office/drawing/2014/chart" uri="{C3380CC4-5D6E-409C-BE32-E72D297353CC}">
              <c16:uniqueId val="{00000002-ACCD-455E-B6B5-37D56629A58D}"/>
            </c:ext>
          </c:extLst>
        </c:ser>
        <c:dLbls>
          <c:dLblPos val="ctr"/>
          <c:showLegendKey val="0"/>
          <c:showVal val="1"/>
          <c:showCatName val="0"/>
          <c:showSerName val="0"/>
          <c:showPercent val="0"/>
          <c:showBubbleSize val="0"/>
        </c:dLbls>
        <c:gapWidth val="182"/>
        <c:axId val="152979328"/>
        <c:axId val="152980864"/>
      </c:barChart>
      <c:catAx>
        <c:axId val="152979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980864"/>
        <c:crosses val="autoZero"/>
        <c:auto val="1"/>
        <c:lblAlgn val="ctr"/>
        <c:lblOffset val="100"/>
        <c:noMultiLvlLbl val="0"/>
      </c:catAx>
      <c:valAx>
        <c:axId val="152980864"/>
        <c:scaling>
          <c:orientation val="minMax"/>
        </c:scaling>
        <c:delete val="1"/>
        <c:axPos val="t"/>
        <c:numFmt formatCode="0%" sourceLinked="1"/>
        <c:majorTickMark val="none"/>
        <c:minorTickMark val="none"/>
        <c:tickLblPos val="nextTo"/>
        <c:crossAx val="152979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dLbl>
              <c:idx val="3"/>
              <c:layout>
                <c:manualLayout>
                  <c:x val="-6.9278889249136996E-3"/>
                  <c:y val="-5.0444206919753598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C3-4099-A29B-E65440734B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Sheet1!$B$2:$B$5</c:f>
              <c:numCache>
                <c:formatCode>0%</c:formatCode>
                <c:ptCount val="4"/>
                <c:pt idx="0">
                  <c:v>0.77083299999999999</c:v>
                </c:pt>
                <c:pt idx="1">
                  <c:v>0.328125</c:v>
                </c:pt>
                <c:pt idx="2">
                  <c:v>0.25</c:v>
                </c:pt>
                <c:pt idx="3">
                  <c:v>0.171875</c:v>
                </c:pt>
              </c:numCache>
            </c:numRef>
          </c:val>
          <c:extLst>
            <c:ext xmlns:c16="http://schemas.microsoft.com/office/drawing/2014/chart" uri="{C3380CC4-5D6E-409C-BE32-E72D297353CC}">
              <c16:uniqueId val="{00000000-9AD1-45EA-A7B2-84A07707729A}"/>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3"/>
              <c:layout>
                <c:manualLayout>
                  <c:x val="-2.2193084507848113E-2"/>
                  <c:y val="0"/>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1610118309715892"/>
                      <c:h val="4.7821108159926413E-2"/>
                    </c:manualLayout>
                  </c15:layout>
                </c:ext>
                <c:ext xmlns:c16="http://schemas.microsoft.com/office/drawing/2014/chart" uri="{C3380CC4-5D6E-409C-BE32-E72D297353CC}">
                  <c16:uniqueId val="{00000001-8CC3-4099-A29B-E65440734B3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Sheet1!$C$2:$C$5</c:f>
              <c:numCache>
                <c:formatCode>0%</c:formatCode>
                <c:ptCount val="4"/>
                <c:pt idx="0">
                  <c:v>0.81873099999999999</c:v>
                </c:pt>
                <c:pt idx="1">
                  <c:v>0.31722100000000003</c:v>
                </c:pt>
                <c:pt idx="2">
                  <c:v>0.29607299999999998</c:v>
                </c:pt>
                <c:pt idx="3">
                  <c:v>0.15710000000000002</c:v>
                </c:pt>
              </c:numCache>
            </c:numRef>
          </c:val>
          <c:extLst>
            <c:ext xmlns:c16="http://schemas.microsoft.com/office/drawing/2014/chart" uri="{C3380CC4-5D6E-409C-BE32-E72D297353CC}">
              <c16:uniqueId val="{00000001-9AD1-45EA-A7B2-84A07707729A}"/>
            </c:ext>
          </c:extLst>
        </c:ser>
        <c:ser>
          <c:idx val="2"/>
          <c:order val="2"/>
          <c:tx>
            <c:strRef>
              <c:f>Sheet1!$D$1</c:f>
              <c:strCache>
                <c:ptCount val="1"/>
                <c:pt idx="0">
                  <c:v>Afterschool</c:v>
                </c:pt>
              </c:strCache>
            </c:strRef>
          </c:tx>
          <c:spPr>
            <a:solidFill>
              <a:schemeClr val="accent5"/>
            </a:solidFill>
            <a:ln>
              <a:noFill/>
            </a:ln>
            <a:effectLst/>
          </c:spPr>
          <c:invertIfNegative val="0"/>
          <c:dLbls>
            <c:dLbl>
              <c:idx val="3"/>
              <c:layout>
                <c:manualLayout>
                  <c:x val="-0.13156472704848737"/>
                  <c:y val="5.9579771952464878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3945479627969662"/>
                      <c:h val="5.4530187680253632E-2"/>
                    </c:manualLayout>
                  </c15:layout>
                </c:ext>
                <c:ext xmlns:c16="http://schemas.microsoft.com/office/drawing/2014/chart" uri="{C3380CC4-5D6E-409C-BE32-E72D297353CC}">
                  <c16:uniqueId val="{00000001-AD69-461A-A7AD-2F36A612CEC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Sheet1!$D$2:$D$5</c:f>
              <c:numCache>
                <c:formatCode>0%</c:formatCode>
                <c:ptCount val="4"/>
                <c:pt idx="0">
                  <c:v>0.88387100000000007</c:v>
                </c:pt>
                <c:pt idx="1">
                  <c:v>0.35</c:v>
                </c:pt>
                <c:pt idx="2">
                  <c:v>0.26774199999999998</c:v>
                </c:pt>
                <c:pt idx="3">
                  <c:v>0.21129000000000001</c:v>
                </c:pt>
              </c:numCache>
            </c:numRef>
          </c:val>
          <c:extLst>
            <c:ext xmlns:c16="http://schemas.microsoft.com/office/drawing/2014/chart" uri="{C3380CC4-5D6E-409C-BE32-E72D297353CC}">
              <c16:uniqueId val="{00000002-9AD1-45EA-A7B2-84A07707729A}"/>
            </c:ext>
          </c:extLst>
        </c:ser>
        <c:dLbls>
          <c:dLblPos val="ctr"/>
          <c:showLegendKey val="0"/>
          <c:showVal val="1"/>
          <c:showCatName val="0"/>
          <c:showSerName val="0"/>
          <c:showPercent val="0"/>
          <c:showBubbleSize val="0"/>
        </c:dLbls>
        <c:gapWidth val="182"/>
        <c:axId val="153588096"/>
        <c:axId val="153589632"/>
      </c:barChart>
      <c:catAx>
        <c:axId val="153588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589632"/>
        <c:crosses val="autoZero"/>
        <c:auto val="1"/>
        <c:lblAlgn val="ctr"/>
        <c:lblOffset val="100"/>
        <c:noMultiLvlLbl val="0"/>
      </c:catAx>
      <c:valAx>
        <c:axId val="153589632"/>
        <c:scaling>
          <c:orientation val="minMax"/>
        </c:scaling>
        <c:delete val="1"/>
        <c:axPos val="t"/>
        <c:numFmt formatCode="0%" sourceLinked="1"/>
        <c:majorTickMark val="none"/>
        <c:minorTickMark val="none"/>
        <c:tickLblPos val="nextTo"/>
        <c:crossAx val="153588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dLbl>
              <c:idx val="1"/>
              <c:layout>
                <c:manualLayout>
                  <c:x val="-1.3171592720456244E-2"/>
                  <c:y val="7.6554049368189867E-1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5F-4AC0-9178-EA7F78F87A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Sheet1!$B$2:$B$3</c:f>
              <c:numCache>
                <c:formatCode>0%</c:formatCode>
                <c:ptCount val="2"/>
                <c:pt idx="0">
                  <c:v>0.24479199999999998</c:v>
                </c:pt>
                <c:pt idx="1">
                  <c:v>0.109375</c:v>
                </c:pt>
              </c:numCache>
            </c:numRef>
          </c:val>
          <c:extLst>
            <c:ext xmlns:c16="http://schemas.microsoft.com/office/drawing/2014/chart" uri="{C3380CC4-5D6E-409C-BE32-E72D297353CC}">
              <c16:uniqueId val="{00000000-ACCD-455E-B6B5-37D56629A58D}"/>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4D28-4DD1-B140-A7048A732761}"/>
                </c:ext>
              </c:extLst>
            </c:dLbl>
            <c:dLbl>
              <c:idx val="1"/>
              <c:layout>
                <c:manualLayout>
                  <c:x val="-2.6502909904051811E-2"/>
                  <c:y val="7.6554049368189867E-1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CD-455E-B6B5-37D56629A5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Sheet1!$C$2:$C$3</c:f>
              <c:numCache>
                <c:formatCode>0%</c:formatCode>
                <c:ptCount val="2"/>
                <c:pt idx="0">
                  <c:v>0.23565000000000003</c:v>
                </c:pt>
                <c:pt idx="1">
                  <c:v>0.13293100000000002</c:v>
                </c:pt>
              </c:numCache>
            </c:numRef>
          </c:val>
          <c:extLst>
            <c:ext xmlns:c16="http://schemas.microsoft.com/office/drawing/2014/chart" uri="{C3380CC4-5D6E-409C-BE32-E72D297353CC}">
              <c16:uniqueId val="{00000001-ACCD-455E-B6B5-37D56629A58D}"/>
            </c:ext>
          </c:extLst>
        </c:ser>
        <c:ser>
          <c:idx val="2"/>
          <c:order val="2"/>
          <c:tx>
            <c:strRef>
              <c:f>Sheet1!$D$1</c:f>
              <c:strCache>
                <c:ptCount val="1"/>
                <c:pt idx="0">
                  <c:v>Afterschool</c:v>
                </c:pt>
              </c:strCache>
            </c:strRef>
          </c:tx>
          <c:spPr>
            <a:solidFill>
              <a:schemeClr val="accent5"/>
            </a:solidFill>
            <a:ln>
              <a:noFill/>
            </a:ln>
            <a:effectLst/>
          </c:spPr>
          <c:invertIfNegative val="0"/>
          <c:dLbls>
            <c:dLbl>
              <c:idx val="1"/>
              <c:layout>
                <c:manualLayout>
                  <c:x val="-2.5167953921519343E-2"/>
                  <c:y val="-4.175723657841861E-3"/>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D-455E-B6B5-37D56629A5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Sheet1!$D$2:$D$3</c:f>
              <c:numCache>
                <c:formatCode>0%</c:formatCode>
                <c:ptCount val="2"/>
                <c:pt idx="0">
                  <c:v>0.332258</c:v>
                </c:pt>
                <c:pt idx="1">
                  <c:v>5.3226000000000002E-2</c:v>
                </c:pt>
              </c:numCache>
            </c:numRef>
          </c:val>
          <c:extLst>
            <c:ext xmlns:c16="http://schemas.microsoft.com/office/drawing/2014/chart" uri="{C3380CC4-5D6E-409C-BE32-E72D297353CC}">
              <c16:uniqueId val="{00000002-ACCD-455E-B6B5-37D56629A58D}"/>
            </c:ext>
          </c:extLst>
        </c:ser>
        <c:dLbls>
          <c:dLblPos val="ctr"/>
          <c:showLegendKey val="0"/>
          <c:showVal val="1"/>
          <c:showCatName val="0"/>
          <c:showSerName val="0"/>
          <c:showPercent val="0"/>
          <c:showBubbleSize val="0"/>
        </c:dLbls>
        <c:gapWidth val="182"/>
        <c:axId val="153641728"/>
        <c:axId val="153643264"/>
      </c:barChart>
      <c:catAx>
        <c:axId val="1536417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3643264"/>
        <c:crosses val="autoZero"/>
        <c:auto val="1"/>
        <c:lblAlgn val="ctr"/>
        <c:lblOffset val="100"/>
        <c:noMultiLvlLbl val="0"/>
      </c:catAx>
      <c:valAx>
        <c:axId val="153643264"/>
        <c:scaling>
          <c:orientation val="minMax"/>
        </c:scaling>
        <c:delete val="1"/>
        <c:axPos val="t"/>
        <c:numFmt formatCode="0%" sourceLinked="1"/>
        <c:majorTickMark val="none"/>
        <c:minorTickMark val="none"/>
        <c:tickLblPos val="nextTo"/>
        <c:crossAx val="1536417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Afterschool</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820-4649-B4D7-CA39D1F223A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Developing emotional intelligence, positive attitudes &amp; social skills in students</c:v>
                </c:pt>
                <c:pt idx="1">
                  <c:v>Program and instructional quality</c:v>
                </c:pt>
                <c:pt idx="2">
                  <c:v>Gaps in academic achievement</c:v>
                </c:pt>
                <c:pt idx="3">
                  <c:v>Family engagement</c:v>
                </c:pt>
                <c:pt idx="4">
                  <c:v>Training/professional development</c:v>
                </c:pt>
                <c:pt idx="5">
                  <c:v>Summer learning</c:v>
                </c:pt>
              </c:strCache>
            </c:strRef>
          </c:cat>
          <c:val>
            <c:numRef>
              <c:f>Sheet1!$B$2:$B$7</c:f>
              <c:numCache>
                <c:formatCode>0%</c:formatCode>
                <c:ptCount val="6"/>
                <c:pt idx="0">
                  <c:v>0.51451599999999997</c:v>
                </c:pt>
                <c:pt idx="1">
                  <c:v>0.39032299999999998</c:v>
                </c:pt>
                <c:pt idx="2">
                  <c:v>0.25322600000000001</c:v>
                </c:pt>
                <c:pt idx="3">
                  <c:v>0.233871</c:v>
                </c:pt>
                <c:pt idx="4">
                  <c:v>0.23225799999999999</c:v>
                </c:pt>
                <c:pt idx="5">
                  <c:v>0.23064499999999999</c:v>
                </c:pt>
              </c:numCache>
            </c:numRef>
          </c:val>
          <c:extLst>
            <c:ext xmlns:c16="http://schemas.microsoft.com/office/drawing/2014/chart" uri="{C3380CC4-5D6E-409C-BE32-E72D297353CC}">
              <c16:uniqueId val="{00000001-0D19-4693-A5E1-7CAA9D7AC5C8}"/>
            </c:ext>
          </c:extLst>
        </c:ser>
        <c:dLbls>
          <c:dLblPos val="inEnd"/>
          <c:showLegendKey val="0"/>
          <c:showVal val="1"/>
          <c:showCatName val="0"/>
          <c:showSerName val="0"/>
          <c:showPercent val="0"/>
          <c:showBubbleSize val="0"/>
        </c:dLbls>
        <c:gapWidth val="139"/>
        <c:axId val="154246144"/>
        <c:axId val="154264320"/>
      </c:barChart>
      <c:catAx>
        <c:axId val="154246144"/>
        <c:scaling>
          <c:orientation val="maxMin"/>
        </c:scaling>
        <c:delete val="1"/>
        <c:axPos val="l"/>
        <c:numFmt formatCode="General" sourceLinked="1"/>
        <c:majorTickMark val="none"/>
        <c:minorTickMark val="none"/>
        <c:tickLblPos val="nextTo"/>
        <c:crossAx val="154264320"/>
        <c:crosses val="autoZero"/>
        <c:auto val="1"/>
        <c:lblAlgn val="ctr"/>
        <c:lblOffset val="100"/>
        <c:noMultiLvlLbl val="0"/>
      </c:catAx>
      <c:valAx>
        <c:axId val="154264320"/>
        <c:scaling>
          <c:orientation val="minMax"/>
        </c:scaling>
        <c:delete val="1"/>
        <c:axPos val="t"/>
        <c:numFmt formatCode="0%" sourceLinked="1"/>
        <c:majorTickMark val="none"/>
        <c:minorTickMark val="none"/>
        <c:tickLblPos val="nextTo"/>
        <c:crossAx val="15424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Developing emotional intelligence, positive attitudes &amp; social skills in students</c:v>
                </c:pt>
                <c:pt idx="1">
                  <c:v>Training/professional development</c:v>
                </c:pt>
                <c:pt idx="2">
                  <c:v>College &amp; career readiness</c:v>
                </c:pt>
                <c:pt idx="3">
                  <c:v>Gaps in academic achievement</c:v>
                </c:pt>
                <c:pt idx="4">
                  <c:v>Program and instructional quality</c:v>
                </c:pt>
                <c:pt idx="5">
                  <c:v>Leadership development</c:v>
                </c:pt>
              </c:strCache>
            </c:strRef>
          </c:cat>
          <c:val>
            <c:numRef>
              <c:f>Sheet1!$B$2:$B$7</c:f>
              <c:numCache>
                <c:formatCode>0%</c:formatCode>
                <c:ptCount val="6"/>
                <c:pt idx="0">
                  <c:v>0.33854200000000001</c:v>
                </c:pt>
                <c:pt idx="1">
                  <c:v>0.27083299999999999</c:v>
                </c:pt>
                <c:pt idx="2">
                  <c:v>0.265625</c:v>
                </c:pt>
                <c:pt idx="3">
                  <c:v>0.26041700000000001</c:v>
                </c:pt>
                <c:pt idx="4">
                  <c:v>0.25</c:v>
                </c:pt>
                <c:pt idx="5">
                  <c:v>0.23958300000000002</c:v>
                </c:pt>
              </c:numCache>
            </c:numRef>
          </c:val>
          <c:extLst>
            <c:ext xmlns:c16="http://schemas.microsoft.com/office/drawing/2014/chart" uri="{C3380CC4-5D6E-409C-BE32-E72D297353CC}">
              <c16:uniqueId val="{00000000-36EF-4720-9198-258B80AB6F7E}"/>
            </c:ext>
          </c:extLst>
        </c:ser>
        <c:dLbls>
          <c:dLblPos val="inEnd"/>
          <c:showLegendKey val="0"/>
          <c:showVal val="1"/>
          <c:showCatName val="0"/>
          <c:showSerName val="0"/>
          <c:showPercent val="0"/>
          <c:showBubbleSize val="0"/>
        </c:dLbls>
        <c:gapWidth val="139"/>
        <c:axId val="153955712"/>
        <c:axId val="153966848"/>
      </c:barChart>
      <c:catAx>
        <c:axId val="153955712"/>
        <c:scaling>
          <c:orientation val="maxMin"/>
        </c:scaling>
        <c:delete val="1"/>
        <c:axPos val="l"/>
        <c:numFmt formatCode="General" sourceLinked="1"/>
        <c:majorTickMark val="none"/>
        <c:minorTickMark val="none"/>
        <c:tickLblPos val="nextTo"/>
        <c:crossAx val="153966848"/>
        <c:crosses val="autoZero"/>
        <c:auto val="1"/>
        <c:lblAlgn val="ctr"/>
        <c:lblOffset val="100"/>
        <c:noMultiLvlLbl val="0"/>
      </c:catAx>
      <c:valAx>
        <c:axId val="153966848"/>
        <c:scaling>
          <c:orientation val="minMax"/>
        </c:scaling>
        <c:delete val="1"/>
        <c:axPos val="t"/>
        <c:numFmt formatCode="0%" sourceLinked="1"/>
        <c:majorTickMark val="none"/>
        <c:minorTickMark val="none"/>
        <c:tickLblPos val="nextTo"/>
        <c:crossAx val="153955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K12</c:v>
                </c:pt>
              </c:strCache>
            </c:strRef>
          </c:tx>
          <c:spPr>
            <a:solidFill>
              <a:srgbClr val="C00000">
                <a:alpha val="80000"/>
              </a:srgb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FCAD-47BF-B855-1315773C665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Developing emotional intelligence, positive attitudes &amp; social skills in students</c:v>
                </c:pt>
                <c:pt idx="1">
                  <c:v>Academic achievement</c:v>
                </c:pt>
                <c:pt idx="2">
                  <c:v>Gaps in academic achievement</c:v>
                </c:pt>
                <c:pt idx="3">
                  <c:v>Budget &amp; resources</c:v>
                </c:pt>
                <c:pt idx="4">
                  <c:v>Program and instructional quality</c:v>
                </c:pt>
                <c:pt idx="5">
                  <c:v>Student engagement</c:v>
                </c:pt>
              </c:strCache>
            </c:strRef>
          </c:cat>
          <c:val>
            <c:numRef>
              <c:f>Sheet1!$B$2:$B$7</c:f>
              <c:numCache>
                <c:formatCode>0%</c:formatCode>
                <c:ptCount val="6"/>
                <c:pt idx="0">
                  <c:v>0.33232599999999995</c:v>
                </c:pt>
                <c:pt idx="1">
                  <c:v>0.33232599999999995</c:v>
                </c:pt>
                <c:pt idx="2">
                  <c:v>0.28096699999999997</c:v>
                </c:pt>
                <c:pt idx="3">
                  <c:v>0.26586099999999996</c:v>
                </c:pt>
                <c:pt idx="4">
                  <c:v>0.25679800000000003</c:v>
                </c:pt>
                <c:pt idx="5">
                  <c:v>0.25075500000000001</c:v>
                </c:pt>
              </c:numCache>
            </c:numRef>
          </c:val>
          <c:extLst>
            <c:ext xmlns:c16="http://schemas.microsoft.com/office/drawing/2014/chart" uri="{C3380CC4-5D6E-409C-BE32-E72D297353CC}">
              <c16:uniqueId val="{00000002-C7FB-4180-8319-352B73CAA11F}"/>
            </c:ext>
          </c:extLst>
        </c:ser>
        <c:dLbls>
          <c:dLblPos val="inEnd"/>
          <c:showLegendKey val="0"/>
          <c:showVal val="1"/>
          <c:showCatName val="0"/>
          <c:showSerName val="0"/>
          <c:showPercent val="0"/>
          <c:showBubbleSize val="0"/>
        </c:dLbls>
        <c:gapWidth val="139"/>
        <c:axId val="154881024"/>
        <c:axId val="154891008"/>
      </c:barChart>
      <c:catAx>
        <c:axId val="154881024"/>
        <c:scaling>
          <c:orientation val="maxMin"/>
        </c:scaling>
        <c:delete val="1"/>
        <c:axPos val="l"/>
        <c:numFmt formatCode="General" sourceLinked="1"/>
        <c:majorTickMark val="none"/>
        <c:minorTickMark val="none"/>
        <c:tickLblPos val="nextTo"/>
        <c:crossAx val="154891008"/>
        <c:crosses val="autoZero"/>
        <c:auto val="1"/>
        <c:lblAlgn val="ctr"/>
        <c:lblOffset val="100"/>
        <c:noMultiLvlLbl val="0"/>
      </c:catAx>
      <c:valAx>
        <c:axId val="154891008"/>
        <c:scaling>
          <c:orientation val="minMax"/>
        </c:scaling>
        <c:delete val="1"/>
        <c:axPos val="t"/>
        <c:numFmt formatCode="0%" sourceLinked="1"/>
        <c:majorTickMark val="none"/>
        <c:minorTickMark val="none"/>
        <c:tickLblPos val="nextTo"/>
        <c:crossAx val="154881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Student engagement</c:v>
                </c:pt>
                <c:pt idx="1">
                  <c:v>Family engagement</c:v>
                </c:pt>
                <c:pt idx="2">
                  <c:v>Budget &amp; resources</c:v>
                </c:pt>
                <c:pt idx="3">
                  <c:v>Academic achievement</c:v>
                </c:pt>
                <c:pt idx="4">
                  <c:v>Summer learning</c:v>
                </c:pt>
                <c:pt idx="5">
                  <c:v>School discipline/school climate</c:v>
                </c:pt>
                <c:pt idx="6">
                  <c:v>Teacher and staff evaluation</c:v>
                </c:pt>
                <c:pt idx="7">
                  <c:v>Changing demographics</c:v>
                </c:pt>
                <c:pt idx="8">
                  <c:v>Student assessment</c:v>
                </c:pt>
              </c:strCache>
            </c:strRef>
          </c:cat>
          <c:val>
            <c:numRef>
              <c:f>Sheet1!$B$2:$B$10</c:f>
              <c:numCache>
                <c:formatCode>0%</c:formatCode>
                <c:ptCount val="9"/>
                <c:pt idx="0">
                  <c:v>0.203125</c:v>
                </c:pt>
                <c:pt idx="1">
                  <c:v>0.17708300000000002</c:v>
                </c:pt>
                <c:pt idx="2">
                  <c:v>0.16145800000000002</c:v>
                </c:pt>
                <c:pt idx="3">
                  <c:v>0.15625</c:v>
                </c:pt>
                <c:pt idx="4">
                  <c:v>0.140625</c:v>
                </c:pt>
                <c:pt idx="5">
                  <c:v>0.11458299999999999</c:v>
                </c:pt>
                <c:pt idx="6">
                  <c:v>7.2916999999999996E-2</c:v>
                </c:pt>
                <c:pt idx="7">
                  <c:v>5.7291999999999996E-2</c:v>
                </c:pt>
                <c:pt idx="8">
                  <c:v>5.2083000000000004E-2</c:v>
                </c:pt>
              </c:numCache>
            </c:numRef>
          </c:val>
          <c:extLst>
            <c:ext xmlns:c16="http://schemas.microsoft.com/office/drawing/2014/chart" uri="{C3380CC4-5D6E-409C-BE32-E72D297353CC}">
              <c16:uniqueId val="{00000000-3DB2-4B25-89A3-3D13A11FCE36}"/>
            </c:ext>
          </c:extLst>
        </c:ser>
        <c:dLbls>
          <c:dLblPos val="inEnd"/>
          <c:showLegendKey val="0"/>
          <c:showVal val="1"/>
          <c:showCatName val="0"/>
          <c:showSerName val="0"/>
          <c:showPercent val="0"/>
          <c:showBubbleSize val="0"/>
        </c:dLbls>
        <c:gapWidth val="139"/>
        <c:axId val="153946368"/>
        <c:axId val="154367104"/>
      </c:barChart>
      <c:catAx>
        <c:axId val="153946368"/>
        <c:scaling>
          <c:orientation val="maxMin"/>
        </c:scaling>
        <c:delete val="1"/>
        <c:axPos val="l"/>
        <c:numFmt formatCode="General" sourceLinked="1"/>
        <c:majorTickMark val="none"/>
        <c:minorTickMark val="none"/>
        <c:tickLblPos val="nextTo"/>
        <c:crossAx val="154367104"/>
        <c:crosses val="autoZero"/>
        <c:auto val="1"/>
        <c:lblAlgn val="ctr"/>
        <c:lblOffset val="100"/>
        <c:noMultiLvlLbl val="0"/>
      </c:catAx>
      <c:valAx>
        <c:axId val="154367104"/>
        <c:scaling>
          <c:orientation val="minMax"/>
        </c:scaling>
        <c:delete val="1"/>
        <c:axPos val="t"/>
        <c:numFmt formatCode="0%" sourceLinked="1"/>
        <c:majorTickMark val="none"/>
        <c:minorTickMark val="none"/>
        <c:tickLblPos val="nextTo"/>
        <c:crossAx val="153946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Afterschool</c:v>
                </c:pt>
              </c:strCache>
            </c:strRef>
          </c:tx>
          <c:spPr>
            <a:solidFill>
              <a:schemeClr val="accent5"/>
            </a:solidFill>
            <a:ln>
              <a:noFill/>
            </a:ln>
            <a:effectLst/>
          </c:spPr>
          <c:invertIfNegative val="0"/>
          <c:dLbls>
            <c:dLbl>
              <c:idx val="7"/>
              <c:layout>
                <c:manualLayout>
                  <c:x val="-9.5667201244371808E-2"/>
                  <c:y val="9.5725066615906295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2A-431E-9B16-0D54F1159964}"/>
                </c:ext>
              </c:extLst>
            </c:dLbl>
            <c:dLbl>
              <c:idx val="8"/>
              <c:layout>
                <c:manualLayout>
                  <c:x val="-9.511823367730769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2A-431E-9B16-0D54F115996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Budget &amp; resources</c:v>
                </c:pt>
                <c:pt idx="1">
                  <c:v>Student engagement</c:v>
                </c:pt>
                <c:pt idx="2">
                  <c:v>Academic achievement</c:v>
                </c:pt>
                <c:pt idx="3">
                  <c:v>Leadership development</c:v>
                </c:pt>
                <c:pt idx="4">
                  <c:v>College &amp; career readiness</c:v>
                </c:pt>
                <c:pt idx="5">
                  <c:v>School discipline/school climate</c:v>
                </c:pt>
                <c:pt idx="6">
                  <c:v>Changing demographics</c:v>
                </c:pt>
                <c:pt idx="7">
                  <c:v>Teacher and staff evaluation</c:v>
                </c:pt>
                <c:pt idx="8">
                  <c:v>Student assessment</c:v>
                </c:pt>
              </c:strCache>
            </c:strRef>
          </c:cat>
          <c:val>
            <c:numRef>
              <c:f>Sheet1!$B$2:$B$10</c:f>
              <c:numCache>
                <c:formatCode>0%</c:formatCode>
                <c:ptCount val="9"/>
                <c:pt idx="0">
                  <c:v>0.21935500000000002</c:v>
                </c:pt>
                <c:pt idx="1">
                  <c:v>0.209677</c:v>
                </c:pt>
                <c:pt idx="2">
                  <c:v>0.167742</c:v>
                </c:pt>
                <c:pt idx="3">
                  <c:v>0.13387099999999999</c:v>
                </c:pt>
                <c:pt idx="4">
                  <c:v>0.116129</c:v>
                </c:pt>
                <c:pt idx="5">
                  <c:v>5.6452000000000002E-2</c:v>
                </c:pt>
                <c:pt idx="6">
                  <c:v>3.2258000000000002E-2</c:v>
                </c:pt>
                <c:pt idx="7">
                  <c:v>2.7418999999999999E-2</c:v>
                </c:pt>
                <c:pt idx="8">
                  <c:v>2.5805999999999999E-2</c:v>
                </c:pt>
              </c:numCache>
            </c:numRef>
          </c:val>
          <c:extLst>
            <c:ext xmlns:c16="http://schemas.microsoft.com/office/drawing/2014/chart" uri="{C3380CC4-5D6E-409C-BE32-E72D297353CC}">
              <c16:uniqueId val="{00000000-65B1-4E55-AC66-ADDB8B4FCBC2}"/>
            </c:ext>
          </c:extLst>
        </c:ser>
        <c:dLbls>
          <c:dLblPos val="inEnd"/>
          <c:showLegendKey val="0"/>
          <c:showVal val="1"/>
          <c:showCatName val="0"/>
          <c:showSerName val="0"/>
          <c:showPercent val="0"/>
          <c:showBubbleSize val="0"/>
        </c:dLbls>
        <c:gapWidth val="139"/>
        <c:axId val="154428160"/>
        <c:axId val="154430848"/>
      </c:barChart>
      <c:catAx>
        <c:axId val="154428160"/>
        <c:scaling>
          <c:orientation val="maxMin"/>
        </c:scaling>
        <c:delete val="1"/>
        <c:axPos val="l"/>
        <c:numFmt formatCode="General" sourceLinked="1"/>
        <c:majorTickMark val="none"/>
        <c:minorTickMark val="none"/>
        <c:tickLblPos val="nextTo"/>
        <c:crossAx val="154430848"/>
        <c:crosses val="autoZero"/>
        <c:auto val="1"/>
        <c:lblAlgn val="ctr"/>
        <c:lblOffset val="100"/>
        <c:noMultiLvlLbl val="0"/>
      </c:catAx>
      <c:valAx>
        <c:axId val="154430848"/>
        <c:scaling>
          <c:orientation val="minMax"/>
        </c:scaling>
        <c:delete val="1"/>
        <c:axPos val="t"/>
        <c:numFmt formatCode="0%" sourceLinked="1"/>
        <c:majorTickMark val="none"/>
        <c:minorTickMark val="none"/>
        <c:tickLblPos val="nextTo"/>
        <c:crossAx val="1544281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K12</c:v>
                </c:pt>
              </c:strCache>
            </c:strRef>
          </c:tx>
          <c:spPr>
            <a:solidFill>
              <a:srgbClr val="C00000">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College &amp; career readiness</c:v>
                </c:pt>
                <c:pt idx="1">
                  <c:v>Training/professional development</c:v>
                </c:pt>
                <c:pt idx="2">
                  <c:v>School discipline/school climate</c:v>
                </c:pt>
                <c:pt idx="3">
                  <c:v>Family engagement</c:v>
                </c:pt>
                <c:pt idx="4">
                  <c:v>Student assessment</c:v>
                </c:pt>
                <c:pt idx="5">
                  <c:v>Leadership development</c:v>
                </c:pt>
                <c:pt idx="6">
                  <c:v>Teacher and staff evaluation</c:v>
                </c:pt>
                <c:pt idx="7">
                  <c:v>Changing demographics</c:v>
                </c:pt>
                <c:pt idx="8">
                  <c:v>Summer learning</c:v>
                </c:pt>
              </c:strCache>
            </c:strRef>
          </c:cat>
          <c:val>
            <c:numRef>
              <c:f>Sheet1!$B$2:$B$10</c:f>
              <c:numCache>
                <c:formatCode>0%</c:formatCode>
                <c:ptCount val="9"/>
                <c:pt idx="0">
                  <c:v>0.20845900000000001</c:v>
                </c:pt>
                <c:pt idx="1">
                  <c:v>0.20241700000000001</c:v>
                </c:pt>
                <c:pt idx="2">
                  <c:v>0.193353</c:v>
                </c:pt>
                <c:pt idx="3">
                  <c:v>0.16314200000000001</c:v>
                </c:pt>
                <c:pt idx="4">
                  <c:v>0.11178200000000001</c:v>
                </c:pt>
                <c:pt idx="5">
                  <c:v>0.10574</c:v>
                </c:pt>
                <c:pt idx="6">
                  <c:v>9.6676999999999999E-2</c:v>
                </c:pt>
                <c:pt idx="7">
                  <c:v>4.2295999999999993E-2</c:v>
                </c:pt>
                <c:pt idx="8">
                  <c:v>3.9275000000000004E-2</c:v>
                </c:pt>
              </c:numCache>
            </c:numRef>
          </c:val>
          <c:extLst>
            <c:ext xmlns:c16="http://schemas.microsoft.com/office/drawing/2014/chart" uri="{C3380CC4-5D6E-409C-BE32-E72D297353CC}">
              <c16:uniqueId val="{00000000-142B-4095-BB24-7863F19C91F4}"/>
            </c:ext>
          </c:extLst>
        </c:ser>
        <c:dLbls>
          <c:dLblPos val="inEnd"/>
          <c:showLegendKey val="0"/>
          <c:showVal val="1"/>
          <c:showCatName val="0"/>
          <c:showSerName val="0"/>
          <c:showPercent val="0"/>
          <c:showBubbleSize val="0"/>
        </c:dLbls>
        <c:gapWidth val="139"/>
        <c:axId val="154466560"/>
        <c:axId val="154469504"/>
      </c:barChart>
      <c:catAx>
        <c:axId val="154466560"/>
        <c:scaling>
          <c:orientation val="maxMin"/>
        </c:scaling>
        <c:delete val="1"/>
        <c:axPos val="l"/>
        <c:numFmt formatCode="General" sourceLinked="1"/>
        <c:majorTickMark val="none"/>
        <c:minorTickMark val="none"/>
        <c:tickLblPos val="nextTo"/>
        <c:crossAx val="154469504"/>
        <c:crosses val="autoZero"/>
        <c:auto val="1"/>
        <c:lblAlgn val="ctr"/>
        <c:lblOffset val="100"/>
        <c:noMultiLvlLbl val="0"/>
      </c:catAx>
      <c:valAx>
        <c:axId val="154469504"/>
        <c:scaling>
          <c:orientation val="minMax"/>
        </c:scaling>
        <c:delete val="1"/>
        <c:axPos val="t"/>
        <c:numFmt formatCode="0%" sourceLinked="1"/>
        <c:majorTickMark val="none"/>
        <c:minorTickMark val="none"/>
        <c:tickLblPos val="nextTo"/>
        <c:crossAx val="154466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Gadugi" panose="020B0502040204020203" pitchFamily="34" charset="0"/>
                <a:ea typeface="+mn-ea"/>
                <a:cs typeface="+mn-cs"/>
              </a:defRPr>
            </a:pPr>
            <a:r>
              <a:rPr lang="en-US" sz="1600" dirty="0">
                <a:latin typeface="Gadugi" panose="020B0502040204020203" pitchFamily="34" charset="0"/>
              </a:rPr>
              <a:t>Frequency</a:t>
            </a:r>
            <a:r>
              <a:rPr lang="en-US" sz="1600" baseline="0" dirty="0">
                <a:latin typeface="Gadugi" panose="020B0502040204020203" pitchFamily="34" charset="0"/>
              </a:rPr>
              <a:t> of Publications by Year</a:t>
            </a:r>
            <a:endParaRPr lang="en-US" sz="1600" dirty="0">
              <a:latin typeface="Gadugi" panose="020B0502040204020203" pitchFamily="34" charset="0"/>
            </a:endParaRPr>
          </a:p>
        </c:rich>
      </c:tx>
      <c:layout>
        <c:manualLayout>
          <c:xMode val="edge"/>
          <c:yMode val="edge"/>
          <c:x val="0.35598013441594101"/>
          <c:y val="5.5215971763296803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Gadugi" panose="020B0502040204020203"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c:v>
                </c:pt>
              </c:strCache>
            </c:strRef>
          </c:tx>
          <c:spPr>
            <a:solidFill>
              <a:schemeClr val="accent1"/>
            </a:solidFill>
            <a:ln>
              <a:solidFill>
                <a:schemeClr val="bg1"/>
              </a:solidFill>
            </a:ln>
            <a:effectLst/>
          </c:spPr>
          <c:invertIfNegative val="0"/>
          <c:dLbls>
            <c:dLbl>
              <c:idx val="42"/>
              <c:layout>
                <c:manualLayout>
                  <c:x val="-6.9960101809025997E-3"/>
                  <c:y val="9.6027776979646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9F-4683-898A-8F9668E4D9B7}"/>
                </c:ext>
              </c:extLst>
            </c:dLbl>
            <c:dLbl>
              <c:idx val="43"/>
              <c:layout>
                <c:manualLayout>
                  <c:x val="-2.798404072361E-3"/>
                  <c:y val="7.20208327347349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9F-4683-898A-8F9668E4D9B7}"/>
                </c:ext>
              </c:extLst>
            </c:dLbl>
            <c:dLbl>
              <c:idx val="44"/>
              <c:layout>
                <c:manualLayout>
                  <c:x val="5.5968081447219003E-3"/>
                  <c:y val="7.202083273473490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9F-4683-898A-8F9668E4D9B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chemeClr val="accent6">
                    <a:lumMod val="75000"/>
                  </a:schemeClr>
                </a:solidFill>
                <a:prstDash val="solid"/>
              </a:ln>
              <a:effectLst/>
            </c:spPr>
            <c:trendlineType val="movingAvg"/>
            <c:period val="2"/>
            <c:dispRSqr val="0"/>
            <c:dispEq val="0"/>
          </c:trendline>
          <c:cat>
            <c:numRef>
              <c:f>Sheet1!$A$2:$A$51</c:f>
              <c:numCache>
                <c:formatCode>General</c:formatCode>
                <c:ptCount val="50"/>
                <c:pt idx="0">
                  <c:v>1966</c:v>
                </c:pt>
                <c:pt idx="1">
                  <c:v>1967</c:v>
                </c:pt>
                <c:pt idx="2">
                  <c:v>1968</c:v>
                </c:pt>
                <c:pt idx="3">
                  <c:v>1969</c:v>
                </c:pt>
                <c:pt idx="4">
                  <c:v>1970</c:v>
                </c:pt>
                <c:pt idx="5">
                  <c:v>1971</c:v>
                </c:pt>
                <c:pt idx="6">
                  <c:v>1972</c:v>
                </c:pt>
                <c:pt idx="7">
                  <c:v>1973</c:v>
                </c:pt>
                <c:pt idx="8">
                  <c:v>1974</c:v>
                </c:pt>
                <c:pt idx="9">
                  <c:v>1975</c:v>
                </c:pt>
                <c:pt idx="10">
                  <c:v>1976</c:v>
                </c:pt>
                <c:pt idx="11">
                  <c:v>1977</c:v>
                </c:pt>
                <c:pt idx="12">
                  <c:v>1978</c:v>
                </c:pt>
                <c:pt idx="13">
                  <c:v>1979</c:v>
                </c:pt>
                <c:pt idx="14">
                  <c:v>1980</c:v>
                </c:pt>
                <c:pt idx="15">
                  <c:v>1981</c:v>
                </c:pt>
                <c:pt idx="16">
                  <c:v>1982</c:v>
                </c:pt>
                <c:pt idx="17">
                  <c:v>1983</c:v>
                </c:pt>
                <c:pt idx="18">
                  <c:v>1984</c:v>
                </c:pt>
                <c:pt idx="19">
                  <c:v>1985</c:v>
                </c:pt>
                <c:pt idx="20">
                  <c:v>1986</c:v>
                </c:pt>
                <c:pt idx="21">
                  <c:v>1987</c:v>
                </c:pt>
                <c:pt idx="22">
                  <c:v>1988</c:v>
                </c:pt>
                <c:pt idx="23">
                  <c:v>1989</c:v>
                </c:pt>
                <c:pt idx="24">
                  <c:v>1990</c:v>
                </c:pt>
                <c:pt idx="25">
                  <c:v>1991</c:v>
                </c:pt>
                <c:pt idx="26">
                  <c:v>1992</c:v>
                </c:pt>
                <c:pt idx="27">
                  <c:v>1993</c:v>
                </c:pt>
                <c:pt idx="28">
                  <c:v>1994</c:v>
                </c:pt>
                <c:pt idx="29">
                  <c:v>1995</c:v>
                </c:pt>
                <c:pt idx="30">
                  <c:v>1996</c:v>
                </c:pt>
                <c:pt idx="31">
                  <c:v>1997</c:v>
                </c:pt>
                <c:pt idx="32">
                  <c:v>1998</c:v>
                </c:pt>
                <c:pt idx="33">
                  <c:v>1999</c:v>
                </c:pt>
                <c:pt idx="34">
                  <c:v>2000</c:v>
                </c:pt>
                <c:pt idx="35">
                  <c:v>2001</c:v>
                </c:pt>
                <c:pt idx="36">
                  <c:v>2002</c:v>
                </c:pt>
                <c:pt idx="37">
                  <c:v>2003</c:v>
                </c:pt>
                <c:pt idx="38">
                  <c:v>2004</c:v>
                </c:pt>
                <c:pt idx="39">
                  <c:v>2005</c:v>
                </c:pt>
                <c:pt idx="40">
                  <c:v>2006</c:v>
                </c:pt>
                <c:pt idx="41">
                  <c:v>2007</c:v>
                </c:pt>
                <c:pt idx="42">
                  <c:v>2008</c:v>
                </c:pt>
                <c:pt idx="43">
                  <c:v>2009</c:v>
                </c:pt>
                <c:pt idx="44">
                  <c:v>2010</c:v>
                </c:pt>
                <c:pt idx="45">
                  <c:v>2011</c:v>
                </c:pt>
                <c:pt idx="46">
                  <c:v>2012</c:v>
                </c:pt>
                <c:pt idx="47">
                  <c:v>2013</c:v>
                </c:pt>
                <c:pt idx="48">
                  <c:v>2014</c:v>
                </c:pt>
                <c:pt idx="49">
                  <c:v>2015</c:v>
                </c:pt>
              </c:numCache>
            </c:numRef>
          </c:cat>
          <c:val>
            <c:numRef>
              <c:f>Sheet1!$B$2:$B$51</c:f>
              <c:numCache>
                <c:formatCode>General</c:formatCode>
                <c:ptCount val="50"/>
                <c:pt idx="0">
                  <c:v>4</c:v>
                </c:pt>
                <c:pt idx="1">
                  <c:v>5</c:v>
                </c:pt>
                <c:pt idx="2">
                  <c:v>5</c:v>
                </c:pt>
                <c:pt idx="3">
                  <c:v>6</c:v>
                </c:pt>
                <c:pt idx="4">
                  <c:v>10</c:v>
                </c:pt>
                <c:pt idx="5">
                  <c:v>8</c:v>
                </c:pt>
                <c:pt idx="6">
                  <c:v>17</c:v>
                </c:pt>
                <c:pt idx="7">
                  <c:v>15</c:v>
                </c:pt>
                <c:pt idx="8">
                  <c:v>9</c:v>
                </c:pt>
                <c:pt idx="9">
                  <c:v>10</c:v>
                </c:pt>
                <c:pt idx="10">
                  <c:v>9</c:v>
                </c:pt>
                <c:pt idx="11">
                  <c:v>10</c:v>
                </c:pt>
                <c:pt idx="12">
                  <c:v>15</c:v>
                </c:pt>
                <c:pt idx="13">
                  <c:v>20</c:v>
                </c:pt>
                <c:pt idx="14">
                  <c:v>11</c:v>
                </c:pt>
                <c:pt idx="15">
                  <c:v>17</c:v>
                </c:pt>
                <c:pt idx="16">
                  <c:v>22</c:v>
                </c:pt>
                <c:pt idx="17">
                  <c:v>21</c:v>
                </c:pt>
                <c:pt idx="18">
                  <c:v>27</c:v>
                </c:pt>
                <c:pt idx="19">
                  <c:v>28</c:v>
                </c:pt>
                <c:pt idx="20">
                  <c:v>30</c:v>
                </c:pt>
                <c:pt idx="21">
                  <c:v>34</c:v>
                </c:pt>
                <c:pt idx="22">
                  <c:v>34</c:v>
                </c:pt>
                <c:pt idx="23">
                  <c:v>31</c:v>
                </c:pt>
                <c:pt idx="24">
                  <c:v>42</c:v>
                </c:pt>
                <c:pt idx="25">
                  <c:v>43</c:v>
                </c:pt>
                <c:pt idx="26">
                  <c:v>55</c:v>
                </c:pt>
                <c:pt idx="27">
                  <c:v>46</c:v>
                </c:pt>
                <c:pt idx="28">
                  <c:v>47</c:v>
                </c:pt>
                <c:pt idx="29">
                  <c:v>81</c:v>
                </c:pt>
                <c:pt idx="30">
                  <c:v>64</c:v>
                </c:pt>
                <c:pt idx="31">
                  <c:v>108</c:v>
                </c:pt>
                <c:pt idx="32">
                  <c:v>79</c:v>
                </c:pt>
                <c:pt idx="33">
                  <c:v>109</c:v>
                </c:pt>
                <c:pt idx="34">
                  <c:v>102</c:v>
                </c:pt>
                <c:pt idx="35">
                  <c:v>114</c:v>
                </c:pt>
                <c:pt idx="36">
                  <c:v>143</c:v>
                </c:pt>
                <c:pt idx="37">
                  <c:v>156</c:v>
                </c:pt>
                <c:pt idx="38">
                  <c:v>202</c:v>
                </c:pt>
                <c:pt idx="39">
                  <c:v>168</c:v>
                </c:pt>
                <c:pt idx="40">
                  <c:v>198</c:v>
                </c:pt>
                <c:pt idx="41">
                  <c:v>186</c:v>
                </c:pt>
                <c:pt idx="42">
                  <c:v>229</c:v>
                </c:pt>
                <c:pt idx="43">
                  <c:v>246</c:v>
                </c:pt>
                <c:pt idx="44">
                  <c:v>243</c:v>
                </c:pt>
                <c:pt idx="45">
                  <c:v>210</c:v>
                </c:pt>
                <c:pt idx="46">
                  <c:v>226</c:v>
                </c:pt>
                <c:pt idx="47">
                  <c:v>139</c:v>
                </c:pt>
                <c:pt idx="48">
                  <c:v>172</c:v>
                </c:pt>
                <c:pt idx="49">
                  <c:v>100</c:v>
                </c:pt>
              </c:numCache>
            </c:numRef>
          </c:val>
          <c:extLst>
            <c:ext xmlns:c16="http://schemas.microsoft.com/office/drawing/2014/chart" uri="{C3380CC4-5D6E-409C-BE32-E72D297353CC}">
              <c16:uniqueId val="{00000003-649F-4683-898A-8F9668E4D9B7}"/>
            </c:ext>
          </c:extLst>
        </c:ser>
        <c:dLbls>
          <c:dLblPos val="outEnd"/>
          <c:showLegendKey val="0"/>
          <c:showVal val="1"/>
          <c:showCatName val="0"/>
          <c:showSerName val="0"/>
          <c:showPercent val="0"/>
          <c:showBubbleSize val="0"/>
        </c:dLbls>
        <c:gapWidth val="0"/>
        <c:overlap val="-27"/>
        <c:axId val="137613312"/>
        <c:axId val="137615232"/>
      </c:barChart>
      <c:catAx>
        <c:axId val="1376133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Gadugi" panose="020B0502040204020203" pitchFamily="34" charset="0"/>
                    <a:ea typeface="+mn-ea"/>
                    <a:cs typeface="+mn-cs"/>
                  </a:defRPr>
                </a:pPr>
                <a:r>
                  <a:rPr lang="en-US" dirty="0">
                    <a:latin typeface="Gadugi" panose="020B0502040204020203" pitchFamily="34" charset="0"/>
                  </a:rPr>
                  <a:t>Year</a:t>
                </a:r>
              </a:p>
            </c:rich>
          </c:tx>
          <c:layout>
            <c:manualLayout>
              <c:xMode val="edge"/>
              <c:yMode val="edge"/>
              <c:x val="0.48797303219861399"/>
              <c:y val="0.9120606729203180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Gadugi" panose="020B0502040204020203" pitchFamily="34" charset="0"/>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adugi" panose="020B0502040204020203" pitchFamily="34" charset="0"/>
                <a:ea typeface="+mn-ea"/>
                <a:cs typeface="+mn-cs"/>
              </a:defRPr>
            </a:pPr>
            <a:endParaRPr lang="en-US"/>
          </a:p>
        </c:txPr>
        <c:crossAx val="137615232"/>
        <c:crosses val="autoZero"/>
        <c:auto val="1"/>
        <c:lblAlgn val="ctr"/>
        <c:lblOffset val="100"/>
        <c:tickLblSkip val="5"/>
        <c:noMultiLvlLbl val="0"/>
      </c:catAx>
      <c:valAx>
        <c:axId val="137615232"/>
        <c:scaling>
          <c:orientation val="minMax"/>
          <c:max val="25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Gadugi" panose="020B0502040204020203" pitchFamily="34" charset="0"/>
                    <a:ea typeface="+mn-ea"/>
                    <a:cs typeface="+mn-cs"/>
                  </a:defRPr>
                </a:pPr>
                <a:r>
                  <a:rPr lang="en-US" dirty="0">
                    <a:latin typeface="Gadugi" panose="020B0502040204020203" pitchFamily="34" charset="0"/>
                  </a:rPr>
                  <a:t>Count</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Gadugi" panose="020B0502040204020203"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adugi" panose="020B0502040204020203" pitchFamily="34" charset="0"/>
                <a:ea typeface="+mn-ea"/>
                <a:cs typeface="+mn-cs"/>
              </a:defRPr>
            </a:pPr>
            <a:endParaRPr lang="en-US"/>
          </a:p>
        </c:txPr>
        <c:crossAx val="1376133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Included it in a strategic plan</c:v>
                </c:pt>
                <c:pt idx="1">
                  <c:v>Integrated it into curriculum</c:v>
                </c:pt>
                <c:pt idx="2">
                  <c:v>Incorporated it in evaluation/assessment</c:v>
                </c:pt>
                <c:pt idx="3">
                  <c:v>Designated a coordinating group for it</c:v>
                </c:pt>
                <c:pt idx="4">
                  <c:v>Conducted surveys to better understand/measure</c:v>
                </c:pt>
                <c:pt idx="5">
                  <c:v>Secured a public commitment from community leaders</c:v>
                </c:pt>
              </c:strCache>
            </c:strRef>
          </c:cat>
          <c:val>
            <c:numRef>
              <c:f>Sheet1!$B$2:$B$7</c:f>
              <c:numCache>
                <c:formatCode>0%</c:formatCode>
                <c:ptCount val="6"/>
                <c:pt idx="0">
                  <c:v>0.39</c:v>
                </c:pt>
                <c:pt idx="1">
                  <c:v>0.28645799999999999</c:v>
                </c:pt>
                <c:pt idx="2">
                  <c:v>0.26041700000000001</c:v>
                </c:pt>
                <c:pt idx="3">
                  <c:v>0.234375</c:v>
                </c:pt>
                <c:pt idx="4">
                  <c:v>0.21354199999999998</c:v>
                </c:pt>
                <c:pt idx="5">
                  <c:v>0.140625</c:v>
                </c:pt>
              </c:numCache>
            </c:numRef>
          </c:val>
          <c:extLst>
            <c:ext xmlns:c16="http://schemas.microsoft.com/office/drawing/2014/chart" uri="{C3380CC4-5D6E-409C-BE32-E72D297353CC}">
              <c16:uniqueId val="{00000000-BB42-43A9-883C-C52601BF8F12}"/>
            </c:ext>
          </c:extLst>
        </c:ser>
        <c:ser>
          <c:idx val="1"/>
          <c:order val="1"/>
          <c:tx>
            <c:strRef>
              <c:f>Sheet1!$C$1</c:f>
              <c:strCache>
                <c:ptCount val="1"/>
                <c:pt idx="0">
                  <c:v>K12</c:v>
                </c:pt>
              </c:strCache>
            </c:strRef>
          </c:tx>
          <c:spPr>
            <a:solidFill>
              <a:srgbClr val="C00000">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Included it in a strategic plan</c:v>
                </c:pt>
                <c:pt idx="1">
                  <c:v>Integrated it into curriculum</c:v>
                </c:pt>
                <c:pt idx="2">
                  <c:v>Incorporated it in evaluation/assessment</c:v>
                </c:pt>
                <c:pt idx="3">
                  <c:v>Designated a coordinating group for it</c:v>
                </c:pt>
                <c:pt idx="4">
                  <c:v>Conducted surveys to better understand/measure</c:v>
                </c:pt>
                <c:pt idx="5">
                  <c:v>Secured a public commitment from community leaders</c:v>
                </c:pt>
              </c:strCache>
            </c:strRef>
          </c:cat>
          <c:val>
            <c:numRef>
              <c:f>Sheet1!$C$2:$C$7</c:f>
              <c:numCache>
                <c:formatCode>0%</c:formatCode>
                <c:ptCount val="6"/>
                <c:pt idx="0">
                  <c:v>0.4</c:v>
                </c:pt>
                <c:pt idx="1">
                  <c:v>0.39274900000000001</c:v>
                </c:pt>
                <c:pt idx="2">
                  <c:v>0.18428999999999998</c:v>
                </c:pt>
                <c:pt idx="3">
                  <c:v>0.26888200000000001</c:v>
                </c:pt>
                <c:pt idx="4">
                  <c:v>0.32326300000000002</c:v>
                </c:pt>
                <c:pt idx="5">
                  <c:v>0.12386699999999999</c:v>
                </c:pt>
              </c:numCache>
            </c:numRef>
          </c:val>
          <c:extLst>
            <c:ext xmlns:c16="http://schemas.microsoft.com/office/drawing/2014/chart" uri="{C3380CC4-5D6E-409C-BE32-E72D297353CC}">
              <c16:uniqueId val="{00000001-BB42-43A9-883C-C52601BF8F12}"/>
            </c:ext>
          </c:extLst>
        </c:ser>
        <c:ser>
          <c:idx val="2"/>
          <c:order val="2"/>
          <c:tx>
            <c:strRef>
              <c:f>Sheet1!$D$1</c:f>
              <c:strCache>
                <c:ptCount val="1"/>
                <c:pt idx="0">
                  <c:v>Afterschool</c:v>
                </c:pt>
              </c:strCache>
            </c:strRef>
          </c:tx>
          <c:spPr>
            <a:solidFill>
              <a:schemeClr val="accent5"/>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EAD-4A8A-85AB-AAEED11A0B2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Included it in a strategic plan</c:v>
                </c:pt>
                <c:pt idx="1">
                  <c:v>Integrated it into curriculum</c:v>
                </c:pt>
                <c:pt idx="2">
                  <c:v>Incorporated it in evaluation/assessment</c:v>
                </c:pt>
                <c:pt idx="3">
                  <c:v>Designated a coordinating group for it</c:v>
                </c:pt>
                <c:pt idx="4">
                  <c:v>Conducted surveys to better understand/measure</c:v>
                </c:pt>
                <c:pt idx="5">
                  <c:v>Secured a public commitment from community leaders</c:v>
                </c:pt>
              </c:strCache>
            </c:strRef>
          </c:cat>
          <c:val>
            <c:numRef>
              <c:f>Sheet1!$D$2:$D$7</c:f>
              <c:numCache>
                <c:formatCode>0%</c:formatCode>
                <c:ptCount val="6"/>
                <c:pt idx="0">
                  <c:v>0.38</c:v>
                </c:pt>
                <c:pt idx="1">
                  <c:v>0.52903199999999995</c:v>
                </c:pt>
                <c:pt idx="2">
                  <c:v>0.42096800000000001</c:v>
                </c:pt>
                <c:pt idx="3">
                  <c:v>0.13548400000000002</c:v>
                </c:pt>
                <c:pt idx="4">
                  <c:v>0.29838700000000001</c:v>
                </c:pt>
                <c:pt idx="5">
                  <c:v>9.1935000000000003E-2</c:v>
                </c:pt>
              </c:numCache>
            </c:numRef>
          </c:val>
          <c:extLst>
            <c:ext xmlns:c16="http://schemas.microsoft.com/office/drawing/2014/chart" uri="{C3380CC4-5D6E-409C-BE32-E72D297353CC}">
              <c16:uniqueId val="{00000002-BB42-43A9-883C-C52601BF8F12}"/>
            </c:ext>
          </c:extLst>
        </c:ser>
        <c:dLbls>
          <c:dLblPos val="inEnd"/>
          <c:showLegendKey val="0"/>
          <c:showVal val="1"/>
          <c:showCatName val="0"/>
          <c:showSerName val="0"/>
          <c:showPercent val="0"/>
          <c:showBubbleSize val="0"/>
        </c:dLbls>
        <c:gapWidth val="97"/>
        <c:axId val="154850432"/>
        <c:axId val="154851968"/>
      </c:barChart>
      <c:catAx>
        <c:axId val="1548504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851968"/>
        <c:crosses val="autoZero"/>
        <c:auto val="1"/>
        <c:lblAlgn val="ctr"/>
        <c:lblOffset val="100"/>
        <c:noMultiLvlLbl val="0"/>
      </c:catAx>
      <c:valAx>
        <c:axId val="154851968"/>
        <c:scaling>
          <c:orientation val="minMax"/>
          <c:max val="0.70000000000000007"/>
        </c:scaling>
        <c:delete val="1"/>
        <c:axPos val="t"/>
        <c:numFmt formatCode="0%" sourceLinked="1"/>
        <c:majorTickMark val="out"/>
        <c:minorTickMark val="none"/>
        <c:tickLblPos val="nextTo"/>
        <c:crossAx val="15485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Discussed it at a key meeting/conference</c:v>
                </c:pt>
                <c:pt idx="1">
                  <c:v>Professional development and training for staff</c:v>
                </c:pt>
                <c:pt idx="2">
                  <c:v>Worked to build knowledge of it in the community</c:v>
                </c:pt>
                <c:pt idx="3">
                  <c:v>Implemented a program or project</c:v>
                </c:pt>
              </c:strCache>
            </c:strRef>
          </c:cat>
          <c:val>
            <c:numRef>
              <c:f>Sheet1!$B$2:$B$5</c:f>
              <c:numCache>
                <c:formatCode>0%</c:formatCode>
                <c:ptCount val="4"/>
                <c:pt idx="0">
                  <c:v>0.52604200000000001</c:v>
                </c:pt>
                <c:pt idx="1">
                  <c:v>0.5</c:v>
                </c:pt>
                <c:pt idx="2">
                  <c:v>0.42708299999999999</c:v>
                </c:pt>
                <c:pt idx="3">
                  <c:v>0.41145799999999999</c:v>
                </c:pt>
              </c:numCache>
            </c:numRef>
          </c:val>
          <c:extLst>
            <c:ext xmlns:c16="http://schemas.microsoft.com/office/drawing/2014/chart" uri="{C3380CC4-5D6E-409C-BE32-E72D297353CC}">
              <c16:uniqueId val="{00000000-5B52-4779-AA37-00BE35A380A7}"/>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1BE-4B3F-A713-53E0257ACC3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Discussed it at a key meeting/conference</c:v>
                </c:pt>
                <c:pt idx="1">
                  <c:v>Professional development and training for staff</c:v>
                </c:pt>
                <c:pt idx="2">
                  <c:v>Worked to build knowledge of it in the community</c:v>
                </c:pt>
                <c:pt idx="3">
                  <c:v>Implemented a program or project</c:v>
                </c:pt>
              </c:strCache>
            </c:strRef>
          </c:cat>
          <c:val>
            <c:numRef>
              <c:f>Sheet1!$C$2:$C$5</c:f>
              <c:numCache>
                <c:formatCode>0%</c:formatCode>
                <c:ptCount val="4"/>
                <c:pt idx="0">
                  <c:v>0.40785499999999997</c:v>
                </c:pt>
                <c:pt idx="1">
                  <c:v>0.56495499999999998</c:v>
                </c:pt>
                <c:pt idx="2">
                  <c:v>0.33232599999999995</c:v>
                </c:pt>
                <c:pt idx="3">
                  <c:v>0.47129899999999997</c:v>
                </c:pt>
              </c:numCache>
            </c:numRef>
          </c:val>
          <c:extLst>
            <c:ext xmlns:c16="http://schemas.microsoft.com/office/drawing/2014/chart" uri="{C3380CC4-5D6E-409C-BE32-E72D297353CC}">
              <c16:uniqueId val="{00000002-5B52-4779-AA37-00BE35A380A7}"/>
            </c:ext>
          </c:extLst>
        </c:ser>
        <c:ser>
          <c:idx val="2"/>
          <c:order val="2"/>
          <c:tx>
            <c:strRef>
              <c:f>Sheet1!$D$1</c:f>
              <c:strCache>
                <c:ptCount val="1"/>
                <c:pt idx="0">
                  <c:v>Afterschool</c:v>
                </c:pt>
              </c:strCache>
            </c:strRef>
          </c:tx>
          <c:spPr>
            <a:solidFill>
              <a:schemeClr val="accent5"/>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1BE-4B3F-A713-53E0257ACC3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Discussed it at a key meeting/conference</c:v>
                </c:pt>
                <c:pt idx="1">
                  <c:v>Professional development and training for staff</c:v>
                </c:pt>
                <c:pt idx="2">
                  <c:v>Worked to build knowledge of it in the community</c:v>
                </c:pt>
                <c:pt idx="3">
                  <c:v>Implemented a program or project</c:v>
                </c:pt>
              </c:strCache>
            </c:strRef>
          </c:cat>
          <c:val>
            <c:numRef>
              <c:f>Sheet1!$D$2:$D$5</c:f>
              <c:numCache>
                <c:formatCode>0%</c:formatCode>
                <c:ptCount val="4"/>
                <c:pt idx="0">
                  <c:v>0.48064500000000004</c:v>
                </c:pt>
                <c:pt idx="1">
                  <c:v>0.63387099999999996</c:v>
                </c:pt>
                <c:pt idx="2">
                  <c:v>0.36612900000000004</c:v>
                </c:pt>
                <c:pt idx="3">
                  <c:v>0.48548400000000003</c:v>
                </c:pt>
              </c:numCache>
            </c:numRef>
          </c:val>
          <c:extLst>
            <c:ext xmlns:c16="http://schemas.microsoft.com/office/drawing/2014/chart" uri="{C3380CC4-5D6E-409C-BE32-E72D297353CC}">
              <c16:uniqueId val="{00000004-5B52-4779-AA37-00BE35A380A7}"/>
            </c:ext>
          </c:extLst>
        </c:ser>
        <c:dLbls>
          <c:dLblPos val="inEnd"/>
          <c:showLegendKey val="0"/>
          <c:showVal val="1"/>
          <c:showCatName val="0"/>
          <c:showSerName val="0"/>
          <c:showPercent val="0"/>
          <c:showBubbleSize val="0"/>
        </c:dLbls>
        <c:gapWidth val="97"/>
        <c:axId val="155626880"/>
        <c:axId val="155649152"/>
      </c:barChart>
      <c:catAx>
        <c:axId val="155626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649152"/>
        <c:crosses val="autoZero"/>
        <c:auto val="1"/>
        <c:lblAlgn val="ctr"/>
        <c:lblOffset val="100"/>
        <c:noMultiLvlLbl val="0"/>
      </c:catAx>
      <c:valAx>
        <c:axId val="155649152"/>
        <c:scaling>
          <c:orientation val="minMax"/>
        </c:scaling>
        <c:delete val="1"/>
        <c:axPos val="t"/>
        <c:numFmt formatCode="0%" sourceLinked="1"/>
        <c:majorTickMark val="out"/>
        <c:minorTickMark val="none"/>
        <c:tickLblPos val="nextTo"/>
        <c:crossAx val="155626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0B58-4197-8943-C2CAEFED61E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0B58-4197-8943-C2CAEFED61E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Policy</c:v>
                </c:pt>
                <c:pt idx="1">
                  <c:v>K-12</c:v>
                </c:pt>
                <c:pt idx="2">
                  <c:v>Afterschool</c:v>
                </c:pt>
              </c:strCache>
            </c:strRef>
          </c:cat>
          <c:val>
            <c:numRef>
              <c:f>Sheet1!$B$2:$B$4</c:f>
              <c:numCache>
                <c:formatCode>0%</c:formatCode>
                <c:ptCount val="3"/>
                <c:pt idx="0">
                  <c:v>0.41</c:v>
                </c:pt>
                <c:pt idx="1">
                  <c:v>0.4</c:v>
                </c:pt>
                <c:pt idx="2">
                  <c:v>0.37</c:v>
                </c:pt>
              </c:numCache>
            </c:numRef>
          </c:val>
          <c:extLst>
            <c:ext xmlns:c16="http://schemas.microsoft.com/office/drawing/2014/chart" uri="{C3380CC4-5D6E-409C-BE32-E72D297353CC}">
              <c16:uniqueId val="{00000004-0B58-4197-8943-C2CAEFED61E8}"/>
            </c:ext>
          </c:extLst>
        </c:ser>
        <c:ser>
          <c:idx val="1"/>
          <c:order val="1"/>
          <c:tx>
            <c:strRef>
              <c:f>Sheet1!$C$1</c:f>
              <c:strCache>
                <c:ptCount val="1"/>
                <c:pt idx="0">
                  <c:v>Agree</c:v>
                </c:pt>
              </c:strCache>
            </c:strRef>
          </c:tx>
          <c:spPr>
            <a:solidFill>
              <a:schemeClr val="accent2"/>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6-0B58-4197-8943-C2CAEFED61E8}"/>
              </c:ext>
            </c:extLst>
          </c:dPt>
          <c:dPt>
            <c:idx val="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8-0B58-4197-8943-C2CAEFED61E8}"/>
              </c:ext>
            </c:extLst>
          </c:dPt>
          <c:dLbls>
            <c:dLbl>
              <c:idx val="0"/>
              <c:layout>
                <c:manualLayout>
                  <c:x val="0.19183105481012064"/>
                  <c:y val="5.3389655860956249E-7"/>
                </c:manualLayout>
              </c:layout>
              <c:tx>
                <c:rich>
                  <a:bodyPr/>
                  <a:lstStyle/>
                  <a:p>
                    <a:fld id="{FE71E2FB-B073-437F-9D00-65E5937A83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B58-4197-8943-C2CAEFED61E8}"/>
                </c:ext>
              </c:extLst>
            </c:dLbl>
            <c:dLbl>
              <c:idx val="1"/>
              <c:layout>
                <c:manualLayout>
                  <c:x val="0.17457862515572609"/>
                  <c:y val="0"/>
                </c:manualLayout>
              </c:layout>
              <c:tx>
                <c:rich>
                  <a:bodyPr/>
                  <a:lstStyle/>
                  <a:p>
                    <a:fld id="{BBCFF409-12FD-4B9F-B24F-BECACB06891B}"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B58-4197-8943-C2CAEFED61E8}"/>
                </c:ext>
              </c:extLst>
            </c:dLbl>
            <c:dLbl>
              <c:idx val="2"/>
              <c:layout>
                <c:manualLayout>
                  <c:x val="0.19873732217746809"/>
                  <c:y val="0"/>
                </c:manualLayout>
              </c:layout>
              <c:tx>
                <c:rich>
                  <a:bodyPr/>
                  <a:lstStyle/>
                  <a:p>
                    <a:fld id="{ED5146E2-CADE-44E4-95C8-E5FAC6A61C9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B58-4197-8943-C2CAEFED61E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Policy</c:v>
                </c:pt>
                <c:pt idx="1">
                  <c:v>K-12</c:v>
                </c:pt>
                <c:pt idx="2">
                  <c:v>Afterschool</c:v>
                </c:pt>
              </c:strCache>
            </c:strRef>
          </c:cat>
          <c:val>
            <c:numRef>
              <c:f>Sheet1!$C$2:$C$4</c:f>
              <c:numCache>
                <c:formatCode>General</c:formatCode>
                <c:ptCount val="3"/>
                <c:pt idx="0">
                  <c:v>0.40000000000000008</c:v>
                </c:pt>
                <c:pt idx="1">
                  <c:v>0.37</c:v>
                </c:pt>
                <c:pt idx="2">
                  <c:v>0.41000000000000003</c:v>
                </c:pt>
              </c:numCache>
            </c:numRef>
          </c:val>
          <c:extLst>
            <c:ext xmlns:c15="http://schemas.microsoft.com/office/drawing/2012/chart" uri="{02D57815-91ED-43cb-92C2-25804820EDAC}">
              <c15:datalabelsRange>
                <c15:f>Sheet1!$D$2:$D$4</c15:f>
                <c15:dlblRangeCache>
                  <c:ptCount val="3"/>
                  <c:pt idx="0">
                    <c:v>81%</c:v>
                  </c:pt>
                  <c:pt idx="1">
                    <c:v>77%</c:v>
                  </c:pt>
                  <c:pt idx="2">
                    <c:v>78%</c:v>
                  </c:pt>
                </c15:dlblRangeCache>
              </c15:datalabelsRange>
            </c:ext>
            <c:ext xmlns:c16="http://schemas.microsoft.com/office/drawing/2014/chart" uri="{C3380CC4-5D6E-409C-BE32-E72D297353CC}">
              <c16:uniqueId val="{0000000A-0B58-4197-8943-C2CAEFED61E8}"/>
            </c:ext>
          </c:extLst>
        </c:ser>
        <c:dLbls>
          <c:showLegendKey val="0"/>
          <c:showVal val="0"/>
          <c:showCatName val="0"/>
          <c:showSerName val="0"/>
          <c:showPercent val="0"/>
          <c:showBubbleSize val="0"/>
        </c:dLbls>
        <c:gapWidth val="40"/>
        <c:overlap val="100"/>
        <c:axId val="155118208"/>
        <c:axId val="155206016"/>
      </c:barChart>
      <c:catAx>
        <c:axId val="155118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206016"/>
        <c:crosses val="autoZero"/>
        <c:auto val="1"/>
        <c:lblAlgn val="ctr"/>
        <c:lblOffset val="100"/>
        <c:noMultiLvlLbl val="0"/>
      </c:catAx>
      <c:valAx>
        <c:axId val="155206016"/>
        <c:scaling>
          <c:orientation val="minMax"/>
        </c:scaling>
        <c:delete val="1"/>
        <c:axPos val="t"/>
        <c:numFmt formatCode="0%" sourceLinked="1"/>
        <c:majorTickMark val="none"/>
        <c:minorTickMark val="none"/>
        <c:tickLblPos val="nextTo"/>
        <c:crossAx val="155118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Strongly Agree</c:v>
                </c:pt>
              </c:strCache>
            </c:strRef>
          </c:tx>
          <c:spPr>
            <a:solidFill>
              <a:schemeClr val="accent1"/>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F73C-4B9E-A845-343A5D097A05}"/>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3-F73C-4B9E-A845-343A5D097A0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Policy</c:v>
                </c:pt>
                <c:pt idx="1">
                  <c:v>K-12</c:v>
                </c:pt>
                <c:pt idx="2">
                  <c:v>Afterschool</c:v>
                </c:pt>
              </c:strCache>
            </c:strRef>
          </c:cat>
          <c:val>
            <c:numRef>
              <c:f>Sheet1!$B$2:$B$4</c:f>
              <c:numCache>
                <c:formatCode>0%</c:formatCode>
                <c:ptCount val="3"/>
                <c:pt idx="0">
                  <c:v>0.38</c:v>
                </c:pt>
                <c:pt idx="1">
                  <c:v>0.39</c:v>
                </c:pt>
                <c:pt idx="2">
                  <c:v>0.34</c:v>
                </c:pt>
              </c:numCache>
            </c:numRef>
          </c:val>
          <c:extLst>
            <c:ext xmlns:c16="http://schemas.microsoft.com/office/drawing/2014/chart" uri="{C3380CC4-5D6E-409C-BE32-E72D297353CC}">
              <c16:uniqueId val="{00000004-F73C-4B9E-A845-343A5D097A05}"/>
            </c:ext>
          </c:extLst>
        </c:ser>
        <c:ser>
          <c:idx val="1"/>
          <c:order val="1"/>
          <c:tx>
            <c:strRef>
              <c:f>Sheet1!$C$1</c:f>
              <c:strCache>
                <c:ptCount val="1"/>
                <c:pt idx="0">
                  <c:v>Agree</c:v>
                </c:pt>
              </c:strCache>
            </c:strRef>
          </c:tx>
          <c:spPr>
            <a:solidFill>
              <a:schemeClr val="accent2"/>
            </a:solidFill>
            <a:ln>
              <a:noFill/>
            </a:ln>
            <a:effectLst/>
          </c:spPr>
          <c:invertIfNegative val="0"/>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6-F73C-4B9E-A845-343A5D097A05}"/>
              </c:ext>
            </c:extLst>
          </c:dPt>
          <c:dPt>
            <c:idx val="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8-F73C-4B9E-A845-343A5D097A05}"/>
              </c:ext>
            </c:extLst>
          </c:dPt>
          <c:dLbls>
            <c:dLbl>
              <c:idx val="0"/>
              <c:layout>
                <c:manualLayout>
                  <c:x val="0.19183105481012064"/>
                  <c:y val="5.3389655860956249E-7"/>
                </c:manualLayout>
              </c:layout>
              <c:tx>
                <c:rich>
                  <a:bodyPr/>
                  <a:lstStyle/>
                  <a:p>
                    <a:fld id="{AAA3607C-CF19-48B0-BF68-271E3CC2736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73C-4B9E-A845-343A5D097A05}"/>
                </c:ext>
              </c:extLst>
            </c:dLbl>
            <c:dLbl>
              <c:idx val="1"/>
              <c:layout>
                <c:manualLayout>
                  <c:x val="0.17457862515572609"/>
                  <c:y val="0"/>
                </c:manualLayout>
              </c:layout>
              <c:tx>
                <c:rich>
                  <a:bodyPr/>
                  <a:lstStyle/>
                  <a:p>
                    <a:fld id="{1FDF5952-5602-45A7-87D3-0A53B6B749C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F73C-4B9E-A845-343A5D097A05}"/>
                </c:ext>
              </c:extLst>
            </c:dLbl>
            <c:dLbl>
              <c:idx val="2"/>
              <c:layout>
                <c:manualLayout>
                  <c:x val="0.19873732217746809"/>
                  <c:y val="0"/>
                </c:manualLayout>
              </c:layout>
              <c:tx>
                <c:rich>
                  <a:bodyPr/>
                  <a:lstStyle/>
                  <a:p>
                    <a:fld id="{79F09B7F-ACCB-4FA7-86E4-98AE6B3BBEF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73C-4B9E-A845-343A5D097A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Sheet1!$A$2:$A$4</c:f>
              <c:strCache>
                <c:ptCount val="3"/>
                <c:pt idx="0">
                  <c:v>Policy</c:v>
                </c:pt>
                <c:pt idx="1">
                  <c:v>K-12</c:v>
                </c:pt>
                <c:pt idx="2">
                  <c:v>Afterschool</c:v>
                </c:pt>
              </c:strCache>
            </c:strRef>
          </c:cat>
          <c:val>
            <c:numRef>
              <c:f>Sheet1!$C$2:$C$4</c:f>
              <c:numCache>
                <c:formatCode>General</c:formatCode>
                <c:ptCount val="3"/>
                <c:pt idx="0">
                  <c:v>0.33999999999999997</c:v>
                </c:pt>
                <c:pt idx="1">
                  <c:v>0.38</c:v>
                </c:pt>
                <c:pt idx="2">
                  <c:v>0.34</c:v>
                </c:pt>
              </c:numCache>
            </c:numRef>
          </c:val>
          <c:extLst>
            <c:ext xmlns:c15="http://schemas.microsoft.com/office/drawing/2012/chart" uri="{02D57815-91ED-43cb-92C2-25804820EDAC}">
              <c15:datalabelsRange>
                <c15:f>Sheet1!$D$2:$D$4</c15:f>
                <c15:dlblRangeCache>
                  <c:ptCount val="3"/>
                  <c:pt idx="0">
                    <c:v>72%</c:v>
                  </c:pt>
                  <c:pt idx="1">
                    <c:v>77%</c:v>
                  </c:pt>
                  <c:pt idx="2">
                    <c:v>68%</c:v>
                  </c:pt>
                </c15:dlblRangeCache>
              </c15:datalabelsRange>
            </c:ext>
            <c:ext xmlns:c16="http://schemas.microsoft.com/office/drawing/2014/chart" uri="{C3380CC4-5D6E-409C-BE32-E72D297353CC}">
              <c16:uniqueId val="{0000000A-F73C-4B9E-A845-343A5D097A05}"/>
            </c:ext>
          </c:extLst>
        </c:ser>
        <c:dLbls>
          <c:showLegendKey val="0"/>
          <c:showVal val="0"/>
          <c:showCatName val="0"/>
          <c:showSerName val="0"/>
          <c:showPercent val="0"/>
          <c:showBubbleSize val="0"/>
        </c:dLbls>
        <c:gapWidth val="40"/>
        <c:overlap val="100"/>
        <c:axId val="155254144"/>
        <c:axId val="155464832"/>
      </c:barChart>
      <c:catAx>
        <c:axId val="155254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5464832"/>
        <c:crosses val="autoZero"/>
        <c:auto val="1"/>
        <c:lblAlgn val="ctr"/>
        <c:lblOffset val="100"/>
        <c:noMultiLvlLbl val="0"/>
      </c:catAx>
      <c:valAx>
        <c:axId val="155464832"/>
        <c:scaling>
          <c:orientation val="minMax"/>
        </c:scaling>
        <c:delete val="1"/>
        <c:axPos val="t"/>
        <c:numFmt formatCode="0%" sourceLinked="1"/>
        <c:majorTickMark val="none"/>
        <c:minorTickMark val="none"/>
        <c:tickLblPos val="nextTo"/>
        <c:crossAx val="155254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Efforts on this topic are siloed and uncoordinated.</c:v>
                </c:pt>
                <c:pt idx="1">
                  <c:v>Leadership will not prioritize and invest adequately in this topic.</c:v>
                </c:pt>
                <c:pt idx="2">
                  <c:v>Coordination between schools and afterschool programs on this topic will be very difficult.</c:v>
                </c:pt>
                <c:pt idx="3">
                  <c:v>Often these programs are too infrequent, or too low-quality, to make a difference for children.</c:v>
                </c:pt>
                <c:pt idx="4">
                  <c:v>Other needs take priority over social and emotional supports right now.</c:v>
                </c:pt>
              </c:strCache>
            </c:strRef>
          </c:cat>
          <c:val>
            <c:numRef>
              <c:f>Sheet1!$B$2:$B$6</c:f>
              <c:numCache>
                <c:formatCode>0%</c:formatCode>
                <c:ptCount val="5"/>
                <c:pt idx="0">
                  <c:v>0.17708300000000002</c:v>
                </c:pt>
                <c:pt idx="1">
                  <c:v>0.13541700000000001</c:v>
                </c:pt>
                <c:pt idx="2">
                  <c:v>0.11458299999999999</c:v>
                </c:pt>
                <c:pt idx="3">
                  <c:v>0.11458299999999999</c:v>
                </c:pt>
                <c:pt idx="4">
                  <c:v>9.895799999999999E-2</c:v>
                </c:pt>
              </c:numCache>
            </c:numRef>
          </c:val>
          <c:extLst>
            <c:ext xmlns:c16="http://schemas.microsoft.com/office/drawing/2014/chart" uri="{C3380CC4-5D6E-409C-BE32-E72D297353CC}">
              <c16:uniqueId val="{00000000-C738-48CA-A806-3407001E038C}"/>
            </c:ext>
          </c:extLst>
        </c:ser>
        <c:ser>
          <c:idx val="1"/>
          <c:order val="1"/>
          <c:tx>
            <c:strRef>
              <c:f>Sheet1!$C$1</c:f>
              <c:strCache>
                <c:ptCount val="1"/>
                <c:pt idx="0">
                  <c:v>K12</c:v>
                </c:pt>
              </c:strCache>
            </c:strRef>
          </c:tx>
          <c:spPr>
            <a:solidFill>
              <a:srgbClr val="C00000">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Efforts on this topic are siloed and uncoordinated.</c:v>
                </c:pt>
                <c:pt idx="1">
                  <c:v>Leadership will not prioritize and invest adequately in this topic.</c:v>
                </c:pt>
                <c:pt idx="2">
                  <c:v>Coordination between schools and afterschool programs on this topic will be very difficult.</c:v>
                </c:pt>
                <c:pt idx="3">
                  <c:v>Often these programs are too infrequent, or too low-quality, to make a difference for children.</c:v>
                </c:pt>
                <c:pt idx="4">
                  <c:v>Other needs take priority over social and emotional supports right now.</c:v>
                </c:pt>
              </c:strCache>
            </c:strRef>
          </c:cat>
          <c:val>
            <c:numRef>
              <c:f>Sheet1!$C$2:$C$6</c:f>
              <c:numCache>
                <c:formatCode>0%</c:formatCode>
                <c:ptCount val="5"/>
                <c:pt idx="0">
                  <c:v>0.14199400000000001</c:v>
                </c:pt>
                <c:pt idx="1">
                  <c:v>0.11178200000000001</c:v>
                </c:pt>
                <c:pt idx="2">
                  <c:v>0.11480399999999999</c:v>
                </c:pt>
                <c:pt idx="3">
                  <c:v>0.18731100000000001</c:v>
                </c:pt>
                <c:pt idx="4">
                  <c:v>0.129909</c:v>
                </c:pt>
              </c:numCache>
            </c:numRef>
          </c:val>
          <c:extLst>
            <c:ext xmlns:c16="http://schemas.microsoft.com/office/drawing/2014/chart" uri="{C3380CC4-5D6E-409C-BE32-E72D297353CC}">
              <c16:uniqueId val="{00000001-C738-48CA-A806-3407001E038C}"/>
            </c:ext>
          </c:extLst>
        </c:ser>
        <c:ser>
          <c:idx val="2"/>
          <c:order val="2"/>
          <c:tx>
            <c:strRef>
              <c:f>Sheet1!$D$1</c:f>
              <c:strCache>
                <c:ptCount val="1"/>
                <c:pt idx="0">
                  <c:v>Afterschool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Efforts on this topic are siloed and uncoordinated.</c:v>
                </c:pt>
                <c:pt idx="1">
                  <c:v>Leadership will not prioritize and invest adequately in this topic.</c:v>
                </c:pt>
                <c:pt idx="2">
                  <c:v>Coordination between schools and afterschool programs on this topic will be very difficult.</c:v>
                </c:pt>
                <c:pt idx="3">
                  <c:v>Often these programs are too infrequent, or too low-quality, to make a difference for children.</c:v>
                </c:pt>
                <c:pt idx="4">
                  <c:v>Other needs take priority over social and emotional supports right now.</c:v>
                </c:pt>
              </c:strCache>
            </c:strRef>
          </c:cat>
          <c:val>
            <c:numRef>
              <c:f>Sheet1!$D$2:$D$6</c:f>
              <c:numCache>
                <c:formatCode>0%</c:formatCode>
                <c:ptCount val="5"/>
                <c:pt idx="0">
                  <c:v>0.125806</c:v>
                </c:pt>
                <c:pt idx="1">
                  <c:v>0.104839</c:v>
                </c:pt>
                <c:pt idx="2">
                  <c:v>0.151613</c:v>
                </c:pt>
                <c:pt idx="3">
                  <c:v>0.13548400000000002</c:v>
                </c:pt>
                <c:pt idx="4">
                  <c:v>0.10161300000000001</c:v>
                </c:pt>
              </c:numCache>
            </c:numRef>
          </c:val>
          <c:extLst>
            <c:ext xmlns:c16="http://schemas.microsoft.com/office/drawing/2014/chart" uri="{C3380CC4-5D6E-409C-BE32-E72D297353CC}">
              <c16:uniqueId val="{00000002-C738-48CA-A806-3407001E038C}"/>
            </c:ext>
          </c:extLst>
        </c:ser>
        <c:dLbls>
          <c:dLblPos val="inEnd"/>
          <c:showLegendKey val="0"/>
          <c:showVal val="1"/>
          <c:showCatName val="0"/>
          <c:showSerName val="0"/>
          <c:showPercent val="0"/>
          <c:showBubbleSize val="0"/>
        </c:dLbls>
        <c:gapWidth val="228"/>
        <c:axId val="156391680"/>
        <c:axId val="156401664"/>
      </c:barChart>
      <c:catAx>
        <c:axId val="156391680"/>
        <c:scaling>
          <c:orientation val="maxMin"/>
        </c:scaling>
        <c:delete val="1"/>
        <c:axPos val="l"/>
        <c:numFmt formatCode="General" sourceLinked="1"/>
        <c:majorTickMark val="none"/>
        <c:minorTickMark val="none"/>
        <c:tickLblPos val="nextTo"/>
        <c:crossAx val="156401664"/>
        <c:crosses val="autoZero"/>
        <c:auto val="1"/>
        <c:lblAlgn val="ctr"/>
        <c:lblOffset val="100"/>
        <c:noMultiLvlLbl val="0"/>
      </c:catAx>
      <c:valAx>
        <c:axId val="156401664"/>
        <c:scaling>
          <c:orientation val="minMax"/>
          <c:max val="0.70000000000000007"/>
          <c:min val="0"/>
        </c:scaling>
        <c:delete val="1"/>
        <c:axPos val="t"/>
        <c:numFmt formatCode="0%" sourceLinked="1"/>
        <c:majorTickMark val="out"/>
        <c:minorTickMark val="none"/>
        <c:tickLblPos val="nextTo"/>
        <c:crossAx val="156391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459037843562171E-2"/>
          <c:y val="7.8423939141203533E-2"/>
          <c:w val="0.80590025435879142"/>
          <c:h val="0.89377511562665857"/>
        </c:manualLayout>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Measuring this might have unintended consequences and negative ramifications.</c:v>
                </c:pt>
                <c:pt idx="1">
                  <c:v>It will be too difficult to measure programming and student competence.</c:v>
                </c:pt>
                <c:pt idx="2">
                  <c:v>I am unclear what efforts on this topic will look like in practice.</c:v>
                </c:pt>
                <c:pt idx="3">
                  <c:v>I feel like the interest in this topic may be a fad and may not last.</c:v>
                </c:pt>
              </c:strCache>
            </c:strRef>
          </c:cat>
          <c:val>
            <c:numRef>
              <c:f>Sheet1!$B$2:$B$5</c:f>
              <c:numCache>
                <c:formatCode>0%</c:formatCode>
                <c:ptCount val="4"/>
                <c:pt idx="0">
                  <c:v>8.854200000000001E-2</c:v>
                </c:pt>
                <c:pt idx="1">
                  <c:v>7.8125E-2</c:v>
                </c:pt>
                <c:pt idx="2">
                  <c:v>5.7291999999999996E-2</c:v>
                </c:pt>
                <c:pt idx="3">
                  <c:v>1.5625E-2</c:v>
                </c:pt>
              </c:numCache>
            </c:numRef>
          </c:val>
          <c:extLst>
            <c:ext xmlns:c16="http://schemas.microsoft.com/office/drawing/2014/chart" uri="{C3380CC4-5D6E-409C-BE32-E72D297353CC}">
              <c16:uniqueId val="{00000000-4FFA-4380-BADD-EC29D5EF0D44}"/>
            </c:ext>
          </c:extLst>
        </c:ser>
        <c:ser>
          <c:idx val="1"/>
          <c:order val="1"/>
          <c:tx>
            <c:strRef>
              <c:f>Sheet1!$C$1</c:f>
              <c:strCache>
                <c:ptCount val="1"/>
                <c:pt idx="0">
                  <c:v>K12</c:v>
                </c:pt>
              </c:strCache>
            </c:strRef>
          </c:tx>
          <c:spPr>
            <a:solidFill>
              <a:srgbClr val="C00000">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Measuring this might have unintended consequences and negative ramifications.</c:v>
                </c:pt>
                <c:pt idx="1">
                  <c:v>It will be too difficult to measure programming and student competence.</c:v>
                </c:pt>
                <c:pt idx="2">
                  <c:v>I am unclear what efforts on this topic will look like in practice.</c:v>
                </c:pt>
                <c:pt idx="3">
                  <c:v>I feel like the interest in this topic may be a fad and may not last.</c:v>
                </c:pt>
              </c:strCache>
            </c:strRef>
          </c:cat>
          <c:val>
            <c:numRef>
              <c:f>Sheet1!$C$2:$C$5</c:f>
              <c:numCache>
                <c:formatCode>0%</c:formatCode>
                <c:ptCount val="4"/>
                <c:pt idx="0">
                  <c:v>5.7401999999999995E-2</c:v>
                </c:pt>
                <c:pt idx="1">
                  <c:v>8.1571000000000005E-2</c:v>
                </c:pt>
                <c:pt idx="2">
                  <c:v>8.1571000000000005E-2</c:v>
                </c:pt>
                <c:pt idx="3">
                  <c:v>7.5528999999999999E-2</c:v>
                </c:pt>
              </c:numCache>
            </c:numRef>
          </c:val>
          <c:extLst>
            <c:ext xmlns:c16="http://schemas.microsoft.com/office/drawing/2014/chart" uri="{C3380CC4-5D6E-409C-BE32-E72D297353CC}">
              <c16:uniqueId val="{00000001-4FFA-4380-BADD-EC29D5EF0D44}"/>
            </c:ext>
          </c:extLst>
        </c:ser>
        <c:ser>
          <c:idx val="2"/>
          <c:order val="2"/>
          <c:tx>
            <c:strRef>
              <c:f>Sheet1!$D$1</c:f>
              <c:strCache>
                <c:ptCount val="1"/>
                <c:pt idx="0">
                  <c:v>Afterschool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Measuring this might have unintended consequences and negative ramifications.</c:v>
                </c:pt>
                <c:pt idx="1">
                  <c:v>It will be too difficult to measure programming and student competence.</c:v>
                </c:pt>
                <c:pt idx="2">
                  <c:v>I am unclear what efforts on this topic will look like in practice.</c:v>
                </c:pt>
                <c:pt idx="3">
                  <c:v>I feel like the interest in this topic may be a fad and may not last.</c:v>
                </c:pt>
              </c:strCache>
            </c:strRef>
          </c:cat>
          <c:val>
            <c:numRef>
              <c:f>Sheet1!$D$2:$D$5</c:f>
              <c:numCache>
                <c:formatCode>0%</c:formatCode>
                <c:ptCount val="4"/>
                <c:pt idx="0">
                  <c:v>4.1935E-2</c:v>
                </c:pt>
                <c:pt idx="1">
                  <c:v>7.2580999999999993E-2</c:v>
                </c:pt>
                <c:pt idx="2">
                  <c:v>4.8386999999999999E-2</c:v>
                </c:pt>
                <c:pt idx="3">
                  <c:v>5.3226000000000002E-2</c:v>
                </c:pt>
              </c:numCache>
            </c:numRef>
          </c:val>
          <c:extLst>
            <c:ext xmlns:c16="http://schemas.microsoft.com/office/drawing/2014/chart" uri="{C3380CC4-5D6E-409C-BE32-E72D297353CC}">
              <c16:uniqueId val="{00000002-4FFA-4380-BADD-EC29D5EF0D44}"/>
            </c:ext>
          </c:extLst>
        </c:ser>
        <c:dLbls>
          <c:dLblPos val="outEnd"/>
          <c:showLegendKey val="0"/>
          <c:showVal val="1"/>
          <c:showCatName val="0"/>
          <c:showSerName val="0"/>
          <c:showPercent val="0"/>
          <c:showBubbleSize val="0"/>
        </c:dLbls>
        <c:gapWidth val="182"/>
        <c:axId val="156425600"/>
        <c:axId val="156332800"/>
      </c:barChart>
      <c:catAx>
        <c:axId val="156425600"/>
        <c:scaling>
          <c:orientation val="maxMin"/>
        </c:scaling>
        <c:delete val="1"/>
        <c:axPos val="l"/>
        <c:numFmt formatCode="General" sourceLinked="1"/>
        <c:majorTickMark val="none"/>
        <c:minorTickMark val="none"/>
        <c:tickLblPos val="nextTo"/>
        <c:crossAx val="156332800"/>
        <c:crosses val="autoZero"/>
        <c:auto val="1"/>
        <c:lblAlgn val="ctr"/>
        <c:lblOffset val="100"/>
        <c:noMultiLvlLbl val="0"/>
      </c:catAx>
      <c:valAx>
        <c:axId val="156332800"/>
        <c:scaling>
          <c:orientation val="minMax"/>
          <c:max val="0.70000000000000007"/>
          <c:min val="0"/>
        </c:scaling>
        <c:delete val="1"/>
        <c:axPos val="t"/>
        <c:numFmt formatCode="0%" sourceLinked="1"/>
        <c:majorTickMark val="out"/>
        <c:minorTickMark val="none"/>
        <c:tickLblPos val="nextTo"/>
        <c:crossAx val="156425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Total</a:t>
            </a:r>
          </a:p>
        </c:rich>
      </c:tx>
      <c:layout>
        <c:manualLayout>
          <c:xMode val="edge"/>
          <c:yMode val="edge"/>
          <c:x val="0.45547897011446775"/>
          <c:y val="2.430100642522437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3">
                  <a:lumMod val="90000"/>
                </a:schemeClr>
              </a:solidFill>
              <a:ln w="19050">
                <a:noFill/>
              </a:ln>
              <a:effectLst/>
            </c:spPr>
            <c:extLst>
              <c:ext xmlns:c16="http://schemas.microsoft.com/office/drawing/2014/chart" uri="{C3380CC4-5D6E-409C-BE32-E72D297353CC}">
                <c16:uniqueId val="{00000001-3295-4423-A8F1-95E7FA50AF70}"/>
              </c:ext>
            </c:extLst>
          </c:dPt>
          <c:dPt>
            <c:idx val="1"/>
            <c:bubble3D val="0"/>
            <c:spPr>
              <a:solidFill>
                <a:schemeClr val="accent5"/>
              </a:solidFill>
              <a:ln w="19050">
                <a:noFill/>
              </a:ln>
              <a:effectLst/>
            </c:spPr>
            <c:extLst>
              <c:ext xmlns:c16="http://schemas.microsoft.com/office/drawing/2014/chart" uri="{C3380CC4-5D6E-409C-BE32-E72D297353CC}">
                <c16:uniqueId val="{00000003-3295-4423-A8F1-95E7FA50AF70}"/>
              </c:ext>
            </c:extLst>
          </c:dPt>
          <c:dPt>
            <c:idx val="2"/>
            <c:bubble3D val="0"/>
            <c:spPr>
              <a:solidFill>
                <a:schemeClr val="accent2"/>
              </a:solidFill>
              <a:ln w="19050">
                <a:noFill/>
              </a:ln>
              <a:effectLst/>
            </c:spPr>
            <c:extLst>
              <c:ext xmlns:c16="http://schemas.microsoft.com/office/drawing/2014/chart" uri="{C3380CC4-5D6E-409C-BE32-E72D297353CC}">
                <c16:uniqueId val="{00000005-3295-4423-A8F1-95E7FA50AF70}"/>
              </c:ext>
            </c:extLst>
          </c:dPt>
          <c:dPt>
            <c:idx val="3"/>
            <c:bubble3D val="0"/>
            <c:spPr>
              <a:solidFill>
                <a:schemeClr val="accent6"/>
              </a:solidFill>
              <a:ln w="19050">
                <a:noFill/>
              </a:ln>
              <a:effectLst/>
            </c:spPr>
            <c:extLst>
              <c:ext xmlns:c16="http://schemas.microsoft.com/office/drawing/2014/chart" uri="{C3380CC4-5D6E-409C-BE32-E72D297353CC}">
                <c16:uniqueId val="{00000007-3295-4423-A8F1-95E7FA50AF70}"/>
              </c:ext>
            </c:extLst>
          </c:dPt>
          <c:dPt>
            <c:idx val="4"/>
            <c:bubble3D val="0"/>
            <c:spPr>
              <a:solidFill>
                <a:schemeClr val="accent4"/>
              </a:solidFill>
              <a:ln w="19050">
                <a:noFill/>
              </a:ln>
              <a:effectLst/>
            </c:spPr>
            <c:extLst>
              <c:ext xmlns:c16="http://schemas.microsoft.com/office/drawing/2014/chart" uri="{C3380CC4-5D6E-409C-BE32-E72D297353CC}">
                <c16:uniqueId val="{00000009-3295-4423-A8F1-95E7FA50AF70}"/>
              </c:ext>
            </c:extLst>
          </c:dPt>
          <c:dLbls>
            <c:dLbl>
              <c:idx val="0"/>
              <c:layout>
                <c:manualLayout>
                  <c:x val="-0.21229607384495441"/>
                  <c:y val="-3.0059206541161502E-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95-4423-A8F1-95E7FA50AF70}"/>
                </c:ext>
              </c:extLst>
            </c:dLbl>
            <c:dLbl>
              <c:idx val="1"/>
              <c:layout>
                <c:manualLayout>
                  <c:x val="-0.1095379653955601"/>
                  <c:y val="-0.23292074561610801"/>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95-4423-A8F1-95E7FA50AF70}"/>
                </c:ext>
              </c:extLst>
            </c:dLbl>
            <c:dLbl>
              <c:idx val="2"/>
              <c:layout>
                <c:manualLayout>
                  <c:x val="0.17616888777684442"/>
                  <c:y val="-0.17889291120507925"/>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95-4423-A8F1-95E7FA50AF70}"/>
                </c:ext>
              </c:extLst>
            </c:dLbl>
            <c:dLbl>
              <c:idx val="3"/>
              <c:layout>
                <c:manualLayout>
                  <c:x val="0.17199091036061354"/>
                  <c:y val="2.9672676924242664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295-4423-A8F1-95E7FA50AF70}"/>
                </c:ext>
              </c:extLst>
            </c:dLbl>
            <c:dLbl>
              <c:idx val="4"/>
              <c:layout>
                <c:manualLayout>
                  <c:x val="0.11095251239300709"/>
                  <c:y val="0.1520926323749488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5490782007467327"/>
                      <c:h val="0.11751727671621895"/>
                    </c:manualLayout>
                  </c15:layout>
                </c:ext>
                <c:ext xmlns:c16="http://schemas.microsoft.com/office/drawing/2014/chart" uri="{C3380CC4-5D6E-409C-BE32-E72D297353CC}">
                  <c16:uniqueId val="{00000009-3295-4423-A8F1-95E7FA50AF7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Gain</c:v>
                </c:pt>
                <c:pt idx="1">
                  <c:v>Empowerment</c:v>
                </c:pt>
                <c:pt idx="2">
                  <c:v>Solutions</c:v>
                </c:pt>
                <c:pt idx="3">
                  <c:v>Equity</c:v>
                </c:pt>
                <c:pt idx="4">
                  <c:v>Prevention</c:v>
                </c:pt>
              </c:strCache>
            </c:strRef>
          </c:cat>
          <c:val>
            <c:numRef>
              <c:f>Sheet1!$B$2:$B$6</c:f>
              <c:numCache>
                <c:formatCode>0%</c:formatCode>
                <c:ptCount val="5"/>
                <c:pt idx="0">
                  <c:v>0.31874999999999998</c:v>
                </c:pt>
                <c:pt idx="1">
                  <c:v>0.21937499999999999</c:v>
                </c:pt>
                <c:pt idx="2">
                  <c:v>0.15125</c:v>
                </c:pt>
                <c:pt idx="3">
                  <c:v>0.15</c:v>
                </c:pt>
                <c:pt idx="4">
                  <c:v>9.2499999999999999E-2</c:v>
                </c:pt>
              </c:numCache>
            </c:numRef>
          </c:val>
          <c:extLst>
            <c:ext xmlns:c16="http://schemas.microsoft.com/office/drawing/2014/chart" uri="{C3380CC4-5D6E-409C-BE32-E72D297353CC}">
              <c16:uniqueId val="{0000000A-3295-4423-A8F1-95E7FA50AF70}"/>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Policy</a:t>
            </a:r>
          </a:p>
        </c:rich>
      </c:tx>
      <c:layout>
        <c:manualLayout>
          <c:xMode val="edge"/>
          <c:yMode val="edge"/>
          <c:x val="0.42622248087087872"/>
          <c:y val="7.3743512826502641E-2"/>
        </c:manualLayout>
      </c:layout>
      <c:overlay val="0"/>
      <c:spPr>
        <a:noFill/>
        <a:ln>
          <a:noFill/>
        </a:ln>
        <a:effectLst/>
      </c:sp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3">
                  <a:lumMod val="90000"/>
                </a:schemeClr>
              </a:solidFill>
              <a:ln w="19050">
                <a:noFill/>
              </a:ln>
              <a:effectLst/>
            </c:spPr>
            <c:extLst>
              <c:ext xmlns:c16="http://schemas.microsoft.com/office/drawing/2014/chart" uri="{C3380CC4-5D6E-409C-BE32-E72D297353CC}">
                <c16:uniqueId val="{00000001-3DB8-4977-91A3-2CEBDE1059F8}"/>
              </c:ext>
            </c:extLst>
          </c:dPt>
          <c:dPt>
            <c:idx val="1"/>
            <c:bubble3D val="0"/>
            <c:spPr>
              <a:solidFill>
                <a:schemeClr val="accent5"/>
              </a:solidFill>
              <a:ln w="19050">
                <a:noFill/>
              </a:ln>
              <a:effectLst/>
            </c:spPr>
            <c:extLst>
              <c:ext xmlns:c16="http://schemas.microsoft.com/office/drawing/2014/chart" uri="{C3380CC4-5D6E-409C-BE32-E72D297353CC}">
                <c16:uniqueId val="{00000003-3DB8-4977-91A3-2CEBDE1059F8}"/>
              </c:ext>
            </c:extLst>
          </c:dPt>
          <c:dPt>
            <c:idx val="2"/>
            <c:bubble3D val="0"/>
            <c:spPr>
              <a:solidFill>
                <a:schemeClr val="accent2"/>
              </a:solidFill>
              <a:ln w="19050">
                <a:noFill/>
              </a:ln>
              <a:effectLst/>
            </c:spPr>
            <c:extLst>
              <c:ext xmlns:c16="http://schemas.microsoft.com/office/drawing/2014/chart" uri="{C3380CC4-5D6E-409C-BE32-E72D297353CC}">
                <c16:uniqueId val="{00000005-3DB8-4977-91A3-2CEBDE1059F8}"/>
              </c:ext>
            </c:extLst>
          </c:dPt>
          <c:dPt>
            <c:idx val="3"/>
            <c:bubble3D val="0"/>
            <c:spPr>
              <a:solidFill>
                <a:schemeClr val="accent6"/>
              </a:solidFill>
              <a:ln w="19050">
                <a:noFill/>
              </a:ln>
              <a:effectLst/>
            </c:spPr>
            <c:extLst>
              <c:ext xmlns:c16="http://schemas.microsoft.com/office/drawing/2014/chart" uri="{C3380CC4-5D6E-409C-BE32-E72D297353CC}">
                <c16:uniqueId val="{00000007-3DB8-4977-91A3-2CEBDE1059F8}"/>
              </c:ext>
            </c:extLst>
          </c:dPt>
          <c:dPt>
            <c:idx val="4"/>
            <c:bubble3D val="0"/>
            <c:spPr>
              <a:solidFill>
                <a:schemeClr val="accent4"/>
              </a:solidFill>
              <a:ln w="19050">
                <a:noFill/>
              </a:ln>
              <a:effectLst/>
            </c:spPr>
            <c:extLst>
              <c:ext xmlns:c16="http://schemas.microsoft.com/office/drawing/2014/chart" uri="{C3380CC4-5D6E-409C-BE32-E72D297353CC}">
                <c16:uniqueId val="{00000009-3DB8-4977-91A3-2CEBDE1059F8}"/>
              </c:ext>
            </c:extLst>
          </c:dPt>
          <c:dLbls>
            <c:dLbl>
              <c:idx val="4"/>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3DB8-4977-91A3-2CEBDE1059F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Gain</c:v>
                </c:pt>
                <c:pt idx="1">
                  <c:v>Empowerment</c:v>
                </c:pt>
                <c:pt idx="2">
                  <c:v>Solutions</c:v>
                </c:pt>
                <c:pt idx="3">
                  <c:v>Equity</c:v>
                </c:pt>
                <c:pt idx="4">
                  <c:v>Prevention</c:v>
                </c:pt>
              </c:strCache>
            </c:strRef>
          </c:cat>
          <c:val>
            <c:numRef>
              <c:f>Sheet1!$B$2:$B$6</c:f>
              <c:numCache>
                <c:formatCode>0%</c:formatCode>
                <c:ptCount val="5"/>
                <c:pt idx="0">
                  <c:v>0.29166700000000001</c:v>
                </c:pt>
                <c:pt idx="1">
                  <c:v>0.16145800000000002</c:v>
                </c:pt>
                <c:pt idx="2">
                  <c:v>0.19791699999999998</c:v>
                </c:pt>
                <c:pt idx="3">
                  <c:v>0.21875</c:v>
                </c:pt>
                <c:pt idx="4">
                  <c:v>6.25E-2</c:v>
                </c:pt>
              </c:numCache>
            </c:numRef>
          </c:val>
          <c:extLst>
            <c:ext xmlns:c16="http://schemas.microsoft.com/office/drawing/2014/chart" uri="{C3380CC4-5D6E-409C-BE32-E72D297353CC}">
              <c16:uniqueId val="{0000000A-3DB8-4977-91A3-2CEBDE1059F8}"/>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K12</a:t>
            </a:r>
          </a:p>
        </c:rich>
      </c:tx>
      <c:layout>
        <c:manualLayout>
          <c:xMode val="edge"/>
          <c:yMode val="edge"/>
          <c:x val="0.44876892231434817"/>
          <c:y val="7.941609073623361E-2"/>
        </c:manualLayout>
      </c:layout>
      <c:overlay val="0"/>
      <c:spPr>
        <a:noFill/>
        <a:ln>
          <a:noFill/>
        </a:ln>
        <a:effectLst/>
      </c:sp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3">
                  <a:lumMod val="90000"/>
                </a:schemeClr>
              </a:solidFill>
              <a:ln w="19050">
                <a:noFill/>
              </a:ln>
              <a:effectLst/>
            </c:spPr>
            <c:extLst>
              <c:ext xmlns:c16="http://schemas.microsoft.com/office/drawing/2014/chart" uri="{C3380CC4-5D6E-409C-BE32-E72D297353CC}">
                <c16:uniqueId val="{00000001-712A-433D-A991-78C163612C75}"/>
              </c:ext>
            </c:extLst>
          </c:dPt>
          <c:dPt>
            <c:idx val="1"/>
            <c:bubble3D val="0"/>
            <c:spPr>
              <a:solidFill>
                <a:schemeClr val="accent5"/>
              </a:solidFill>
              <a:ln w="19050">
                <a:noFill/>
              </a:ln>
              <a:effectLst/>
            </c:spPr>
            <c:extLst>
              <c:ext xmlns:c16="http://schemas.microsoft.com/office/drawing/2014/chart" uri="{C3380CC4-5D6E-409C-BE32-E72D297353CC}">
                <c16:uniqueId val="{00000003-712A-433D-A991-78C163612C75}"/>
              </c:ext>
            </c:extLst>
          </c:dPt>
          <c:dPt>
            <c:idx val="2"/>
            <c:bubble3D val="0"/>
            <c:spPr>
              <a:solidFill>
                <a:schemeClr val="accent2"/>
              </a:solidFill>
              <a:ln w="19050">
                <a:noFill/>
              </a:ln>
              <a:effectLst/>
            </c:spPr>
            <c:extLst>
              <c:ext xmlns:c16="http://schemas.microsoft.com/office/drawing/2014/chart" uri="{C3380CC4-5D6E-409C-BE32-E72D297353CC}">
                <c16:uniqueId val="{00000005-712A-433D-A991-78C163612C75}"/>
              </c:ext>
            </c:extLst>
          </c:dPt>
          <c:dPt>
            <c:idx val="3"/>
            <c:bubble3D val="0"/>
            <c:spPr>
              <a:solidFill>
                <a:schemeClr val="accent6"/>
              </a:solidFill>
              <a:ln w="19050">
                <a:noFill/>
              </a:ln>
              <a:effectLst/>
            </c:spPr>
            <c:extLst>
              <c:ext xmlns:c16="http://schemas.microsoft.com/office/drawing/2014/chart" uri="{C3380CC4-5D6E-409C-BE32-E72D297353CC}">
                <c16:uniqueId val="{00000007-712A-433D-A991-78C163612C75}"/>
              </c:ext>
            </c:extLst>
          </c:dPt>
          <c:dPt>
            <c:idx val="4"/>
            <c:bubble3D val="0"/>
            <c:spPr>
              <a:solidFill>
                <a:schemeClr val="accent4"/>
              </a:solidFill>
              <a:ln w="19050">
                <a:noFill/>
              </a:ln>
              <a:effectLst/>
            </c:spPr>
            <c:extLst>
              <c:ext xmlns:c16="http://schemas.microsoft.com/office/drawing/2014/chart" uri="{C3380CC4-5D6E-409C-BE32-E72D297353CC}">
                <c16:uniqueId val="{00000009-712A-433D-A991-78C163612C75}"/>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12A-433D-A991-78C163612C75}"/>
                </c:ext>
              </c:extLst>
            </c:dLbl>
            <c:dLbl>
              <c:idx val="4"/>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712A-433D-A991-78C163612C7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Gain</c:v>
                </c:pt>
                <c:pt idx="1">
                  <c:v>Empowerment</c:v>
                </c:pt>
                <c:pt idx="2">
                  <c:v>Solutions</c:v>
                </c:pt>
                <c:pt idx="3">
                  <c:v>Equity</c:v>
                </c:pt>
                <c:pt idx="4">
                  <c:v>Prevention</c:v>
                </c:pt>
              </c:strCache>
            </c:strRef>
          </c:cat>
          <c:val>
            <c:numRef>
              <c:f>Sheet1!$B$2:$B$6</c:f>
              <c:numCache>
                <c:formatCode>0%</c:formatCode>
                <c:ptCount val="5"/>
                <c:pt idx="0">
                  <c:v>0.35045299999999996</c:v>
                </c:pt>
                <c:pt idx="1">
                  <c:v>0.214502</c:v>
                </c:pt>
                <c:pt idx="2">
                  <c:v>0.15710000000000002</c:v>
                </c:pt>
                <c:pt idx="3">
                  <c:v>0.11480399999999999</c:v>
                </c:pt>
                <c:pt idx="4">
                  <c:v>0.10574</c:v>
                </c:pt>
              </c:numCache>
            </c:numRef>
          </c:val>
          <c:extLst>
            <c:ext xmlns:c16="http://schemas.microsoft.com/office/drawing/2014/chart" uri="{C3380CC4-5D6E-409C-BE32-E72D297353CC}">
              <c16:uniqueId val="{0000000A-712A-433D-A991-78C163612C75}"/>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Afterschool</a:t>
            </a:r>
          </a:p>
        </c:rich>
      </c:tx>
      <c:layout>
        <c:manualLayout>
          <c:xMode val="edge"/>
          <c:yMode val="edge"/>
          <c:x val="0.36588016054016448"/>
          <c:y val="8.508866864596458E-2"/>
        </c:manualLayout>
      </c:layout>
      <c:overlay val="0"/>
      <c:spPr>
        <a:noFill/>
        <a:ln>
          <a:noFill/>
        </a:ln>
        <a:effectLst/>
      </c:spPr>
    </c:title>
    <c:autoTitleDeleted val="0"/>
    <c:plotArea>
      <c:layout/>
      <c:pieChart>
        <c:varyColors val="1"/>
        <c:ser>
          <c:idx val="0"/>
          <c:order val="0"/>
          <c:tx>
            <c:strRef>
              <c:f>Sheet1!$B$1</c:f>
              <c:strCache>
                <c:ptCount val="1"/>
                <c:pt idx="0">
                  <c:v>Sales</c:v>
                </c:pt>
              </c:strCache>
            </c:strRef>
          </c:tx>
          <c:spPr>
            <a:ln>
              <a:noFill/>
            </a:ln>
          </c:spPr>
          <c:dPt>
            <c:idx val="0"/>
            <c:bubble3D val="0"/>
            <c:spPr>
              <a:solidFill>
                <a:schemeClr val="accent3">
                  <a:lumMod val="90000"/>
                </a:schemeClr>
              </a:solidFill>
              <a:ln w="19050">
                <a:noFill/>
              </a:ln>
              <a:effectLst/>
            </c:spPr>
            <c:extLst>
              <c:ext xmlns:c16="http://schemas.microsoft.com/office/drawing/2014/chart" uri="{C3380CC4-5D6E-409C-BE32-E72D297353CC}">
                <c16:uniqueId val="{00000001-783A-4E1E-A1AA-47601096138E}"/>
              </c:ext>
            </c:extLst>
          </c:dPt>
          <c:dPt>
            <c:idx val="1"/>
            <c:bubble3D val="0"/>
            <c:spPr>
              <a:solidFill>
                <a:schemeClr val="accent5"/>
              </a:solidFill>
              <a:ln w="19050">
                <a:noFill/>
              </a:ln>
              <a:effectLst/>
            </c:spPr>
            <c:extLst>
              <c:ext xmlns:c16="http://schemas.microsoft.com/office/drawing/2014/chart" uri="{C3380CC4-5D6E-409C-BE32-E72D297353CC}">
                <c16:uniqueId val="{00000003-783A-4E1E-A1AA-47601096138E}"/>
              </c:ext>
            </c:extLst>
          </c:dPt>
          <c:dPt>
            <c:idx val="2"/>
            <c:bubble3D val="0"/>
            <c:spPr>
              <a:solidFill>
                <a:schemeClr val="accent2"/>
              </a:solidFill>
              <a:ln w="19050">
                <a:noFill/>
              </a:ln>
              <a:effectLst/>
            </c:spPr>
            <c:extLst>
              <c:ext xmlns:c16="http://schemas.microsoft.com/office/drawing/2014/chart" uri="{C3380CC4-5D6E-409C-BE32-E72D297353CC}">
                <c16:uniqueId val="{00000005-783A-4E1E-A1AA-47601096138E}"/>
              </c:ext>
            </c:extLst>
          </c:dPt>
          <c:dPt>
            <c:idx val="3"/>
            <c:bubble3D val="0"/>
            <c:spPr>
              <a:solidFill>
                <a:schemeClr val="accent6"/>
              </a:solidFill>
              <a:ln w="19050">
                <a:noFill/>
              </a:ln>
              <a:effectLst/>
            </c:spPr>
            <c:extLst>
              <c:ext xmlns:c16="http://schemas.microsoft.com/office/drawing/2014/chart" uri="{C3380CC4-5D6E-409C-BE32-E72D297353CC}">
                <c16:uniqueId val="{00000007-783A-4E1E-A1AA-47601096138E}"/>
              </c:ext>
            </c:extLst>
          </c:dPt>
          <c:dPt>
            <c:idx val="4"/>
            <c:bubble3D val="0"/>
            <c:spPr>
              <a:solidFill>
                <a:schemeClr val="accent4"/>
              </a:solidFill>
              <a:ln w="19050">
                <a:noFill/>
              </a:ln>
              <a:effectLst/>
            </c:spPr>
            <c:extLst>
              <c:ext xmlns:c16="http://schemas.microsoft.com/office/drawing/2014/chart" uri="{C3380CC4-5D6E-409C-BE32-E72D297353CC}">
                <c16:uniqueId val="{00000009-783A-4E1E-A1AA-47601096138E}"/>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83A-4E1E-A1AA-47601096138E}"/>
                </c:ext>
              </c:extLst>
            </c:dLbl>
            <c:dLbl>
              <c:idx val="4"/>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9-783A-4E1E-A1AA-47601096138E}"/>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Gain</c:v>
                </c:pt>
                <c:pt idx="1">
                  <c:v>Empowerment</c:v>
                </c:pt>
                <c:pt idx="2">
                  <c:v>Solutions</c:v>
                </c:pt>
                <c:pt idx="3">
                  <c:v>Equity</c:v>
                </c:pt>
                <c:pt idx="4">
                  <c:v>Prevention</c:v>
                </c:pt>
              </c:strCache>
            </c:strRef>
          </c:cat>
          <c:val>
            <c:numRef>
              <c:f>Sheet1!$B$2:$B$6</c:f>
              <c:numCache>
                <c:formatCode>0%</c:formatCode>
                <c:ptCount val="5"/>
                <c:pt idx="0">
                  <c:v>0.33709699999999998</c:v>
                </c:pt>
                <c:pt idx="1">
                  <c:v>0.25</c:v>
                </c:pt>
                <c:pt idx="2">
                  <c:v>0.14193500000000001</c:v>
                </c:pt>
                <c:pt idx="3">
                  <c:v>0.13225799999999999</c:v>
                </c:pt>
                <c:pt idx="4">
                  <c:v>9.3547999999999992E-2</c:v>
                </c:pt>
              </c:numCache>
            </c:numRef>
          </c:val>
          <c:extLst>
            <c:ext xmlns:c16="http://schemas.microsoft.com/office/drawing/2014/chart" uri="{C3380CC4-5D6E-409C-BE32-E72D297353CC}">
              <c16:uniqueId val="{0000000A-783A-4E1E-A1AA-47601096138E}"/>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Sheet1!$B$3</c:f>
              <c:strCache>
                <c:ptCount val="1"/>
                <c:pt idx="0">
                  <c:v>Academic Attitudes</c:v>
                </c:pt>
              </c:strCache>
            </c:strRef>
          </c:tx>
          <c:spPr>
            <a:ln w="28575" cap="rnd">
              <a:solidFill>
                <a:schemeClr val="accent6">
                  <a:lumMod val="60000"/>
                  <a:lumOff val="40000"/>
                </a:schemeClr>
              </a:solidFill>
              <a:prstDash val="sysDash"/>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Sheet1!$B$144:$B$154</c:f>
              <c:numCache>
                <c:formatCode>General</c:formatCode>
                <c:ptCount val="11"/>
                <c:pt idx="0">
                  <c:v>0</c:v>
                </c:pt>
                <c:pt idx="1">
                  <c:v>0</c:v>
                </c:pt>
                <c:pt idx="2">
                  <c:v>0</c:v>
                </c:pt>
                <c:pt idx="3">
                  <c:v>0</c:v>
                </c:pt>
                <c:pt idx="4">
                  <c:v>0</c:v>
                </c:pt>
                <c:pt idx="5">
                  <c:v>0</c:v>
                </c:pt>
                <c:pt idx="6">
                  <c:v>575</c:v>
                </c:pt>
                <c:pt idx="7">
                  <c:v>774</c:v>
                </c:pt>
                <c:pt idx="8">
                  <c:v>408</c:v>
                </c:pt>
                <c:pt idx="9">
                  <c:v>632</c:v>
                </c:pt>
                <c:pt idx="10">
                  <c:v>572</c:v>
                </c:pt>
              </c:numCache>
            </c:numRef>
          </c:val>
          <c:smooth val="0"/>
          <c:extLst>
            <c:ext xmlns:c16="http://schemas.microsoft.com/office/drawing/2014/chart" uri="{C3380CC4-5D6E-409C-BE32-E72D297353CC}">
              <c16:uniqueId val="{00000000-D9CF-4C50-9B1A-2B7C3F074F2C}"/>
            </c:ext>
          </c:extLst>
        </c:ser>
        <c:ser>
          <c:idx val="1"/>
          <c:order val="1"/>
          <c:tx>
            <c:strRef>
              <c:f>Sheet1!$C$3</c:f>
              <c:strCache>
                <c:ptCount val="1"/>
                <c:pt idx="0">
                  <c:v>21st Century Skills</c:v>
                </c:pt>
              </c:strCache>
            </c:strRef>
          </c:tx>
          <c:spPr>
            <a:ln w="28575" cap="rnd">
              <a:solidFill>
                <a:srgbClr val="FFC000"/>
              </a:solidFill>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Sheet1!$C$144:$C$154</c:f>
              <c:numCache>
                <c:formatCode>General</c:formatCode>
                <c:ptCount val="11"/>
                <c:pt idx="0">
                  <c:v>0</c:v>
                </c:pt>
                <c:pt idx="1">
                  <c:v>0</c:v>
                </c:pt>
                <c:pt idx="2">
                  <c:v>79</c:v>
                </c:pt>
                <c:pt idx="3">
                  <c:v>1300</c:v>
                </c:pt>
                <c:pt idx="4">
                  <c:v>2591</c:v>
                </c:pt>
                <c:pt idx="5">
                  <c:v>3329</c:v>
                </c:pt>
                <c:pt idx="6">
                  <c:v>3305</c:v>
                </c:pt>
                <c:pt idx="7">
                  <c:v>3114</c:v>
                </c:pt>
                <c:pt idx="8">
                  <c:v>3205</c:v>
                </c:pt>
                <c:pt idx="9">
                  <c:v>2948</c:v>
                </c:pt>
                <c:pt idx="10">
                  <c:v>3141</c:v>
                </c:pt>
              </c:numCache>
            </c:numRef>
          </c:val>
          <c:smooth val="0"/>
          <c:extLst>
            <c:ext xmlns:c16="http://schemas.microsoft.com/office/drawing/2014/chart" uri="{C3380CC4-5D6E-409C-BE32-E72D297353CC}">
              <c16:uniqueId val="{00000001-D9CF-4C50-9B1A-2B7C3F074F2C}"/>
            </c:ext>
          </c:extLst>
        </c:ser>
        <c:ser>
          <c:idx val="2"/>
          <c:order val="2"/>
          <c:tx>
            <c:strRef>
              <c:f>Sheet1!$D$3</c:f>
              <c:strCache>
                <c:ptCount val="1"/>
                <c:pt idx="0">
                  <c:v>Behavioral Skills</c:v>
                </c:pt>
              </c:strCache>
            </c:strRef>
          </c:tx>
          <c:spPr>
            <a:ln w="28575" cap="rnd">
              <a:solidFill>
                <a:schemeClr val="accent3">
                  <a:lumMod val="75000"/>
                </a:schemeClr>
              </a:solidFill>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Sheet1!$D$144:$D$154</c:f>
              <c:numCache>
                <c:formatCode>General</c:formatCode>
                <c:ptCount val="11"/>
                <c:pt idx="0">
                  <c:v>0</c:v>
                </c:pt>
                <c:pt idx="1">
                  <c:v>0</c:v>
                </c:pt>
                <c:pt idx="2">
                  <c:v>0</c:v>
                </c:pt>
                <c:pt idx="3">
                  <c:v>0</c:v>
                </c:pt>
                <c:pt idx="4">
                  <c:v>0</c:v>
                </c:pt>
                <c:pt idx="5">
                  <c:v>492</c:v>
                </c:pt>
                <c:pt idx="6">
                  <c:v>1916</c:v>
                </c:pt>
                <c:pt idx="7">
                  <c:v>2468</c:v>
                </c:pt>
                <c:pt idx="8">
                  <c:v>2493</c:v>
                </c:pt>
                <c:pt idx="9">
                  <c:v>2458</c:v>
                </c:pt>
                <c:pt idx="10">
                  <c:v>2568</c:v>
                </c:pt>
              </c:numCache>
            </c:numRef>
          </c:val>
          <c:smooth val="0"/>
          <c:extLst>
            <c:ext xmlns:c16="http://schemas.microsoft.com/office/drawing/2014/chart" uri="{C3380CC4-5D6E-409C-BE32-E72D297353CC}">
              <c16:uniqueId val="{00000002-D9CF-4C50-9B1A-2B7C3F074F2C}"/>
            </c:ext>
          </c:extLst>
        </c:ser>
        <c:ser>
          <c:idx val="3"/>
          <c:order val="3"/>
          <c:tx>
            <c:strRef>
              <c:f>Sheet1!$E$3</c:f>
              <c:strCache>
                <c:ptCount val="1"/>
                <c:pt idx="0">
                  <c:v>Character Development</c:v>
                </c:pt>
              </c:strCache>
            </c:strRef>
          </c:tx>
          <c:spPr>
            <a:ln w="28575" cap="rnd">
              <a:solidFill>
                <a:srgbClr val="00B050"/>
              </a:solidFill>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Sheet1!$E$144:$E$154</c:f>
              <c:numCache>
                <c:formatCode>General</c:formatCode>
                <c:ptCount val="11"/>
                <c:pt idx="0">
                  <c:v>1905</c:v>
                </c:pt>
                <c:pt idx="1">
                  <c:v>2408</c:v>
                </c:pt>
                <c:pt idx="2">
                  <c:v>1996</c:v>
                </c:pt>
                <c:pt idx="3">
                  <c:v>1510</c:v>
                </c:pt>
                <c:pt idx="4">
                  <c:v>1423</c:v>
                </c:pt>
                <c:pt idx="5">
                  <c:v>1471</c:v>
                </c:pt>
                <c:pt idx="6">
                  <c:v>1384</c:v>
                </c:pt>
                <c:pt idx="7">
                  <c:v>1347</c:v>
                </c:pt>
                <c:pt idx="8">
                  <c:v>1420</c:v>
                </c:pt>
                <c:pt idx="9">
                  <c:v>1563</c:v>
                </c:pt>
                <c:pt idx="10">
                  <c:v>1555</c:v>
                </c:pt>
              </c:numCache>
            </c:numRef>
          </c:val>
          <c:smooth val="0"/>
          <c:extLst>
            <c:ext xmlns:c16="http://schemas.microsoft.com/office/drawing/2014/chart" uri="{C3380CC4-5D6E-409C-BE32-E72D297353CC}">
              <c16:uniqueId val="{00000003-D9CF-4C50-9B1A-2B7C3F074F2C}"/>
            </c:ext>
          </c:extLst>
        </c:ser>
        <c:ser>
          <c:idx val="4"/>
          <c:order val="4"/>
          <c:tx>
            <c:strRef>
              <c:f>Sheet1!$F$3</c:f>
              <c:strCache>
                <c:ptCount val="1"/>
                <c:pt idx="0">
                  <c:v>Growth Mindset</c:v>
                </c:pt>
              </c:strCache>
            </c:strRef>
          </c:tx>
          <c:spPr>
            <a:ln w="28575" cap="rnd">
              <a:solidFill>
                <a:schemeClr val="tx1"/>
              </a:solidFill>
              <a:prstDash val="sysDot"/>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Sheet1!$F$144:$F$154</c:f>
              <c:numCache>
                <c:formatCode>General</c:formatCode>
                <c:ptCount val="11"/>
                <c:pt idx="0">
                  <c:v>0</c:v>
                </c:pt>
                <c:pt idx="1">
                  <c:v>0</c:v>
                </c:pt>
                <c:pt idx="2">
                  <c:v>0</c:v>
                </c:pt>
                <c:pt idx="3">
                  <c:v>0</c:v>
                </c:pt>
                <c:pt idx="4">
                  <c:v>0</c:v>
                </c:pt>
                <c:pt idx="5">
                  <c:v>0</c:v>
                </c:pt>
                <c:pt idx="6">
                  <c:v>0</c:v>
                </c:pt>
                <c:pt idx="7">
                  <c:v>9</c:v>
                </c:pt>
                <c:pt idx="8">
                  <c:v>315</c:v>
                </c:pt>
                <c:pt idx="9">
                  <c:v>795</c:v>
                </c:pt>
                <c:pt idx="10">
                  <c:v>1717</c:v>
                </c:pt>
              </c:numCache>
            </c:numRef>
          </c:val>
          <c:smooth val="0"/>
          <c:extLst>
            <c:ext xmlns:c16="http://schemas.microsoft.com/office/drawing/2014/chart" uri="{C3380CC4-5D6E-409C-BE32-E72D297353CC}">
              <c16:uniqueId val="{00000004-D9CF-4C50-9B1A-2B7C3F074F2C}"/>
            </c:ext>
          </c:extLst>
        </c:ser>
        <c:ser>
          <c:idx val="5"/>
          <c:order val="5"/>
          <c:tx>
            <c:strRef>
              <c:f>Sheet1!$G$3</c:f>
              <c:strCache>
                <c:ptCount val="1"/>
                <c:pt idx="0">
                  <c:v>Positive Youth Development</c:v>
                </c:pt>
              </c:strCache>
            </c:strRef>
          </c:tx>
          <c:spPr>
            <a:ln w="28575" cap="rnd">
              <a:solidFill>
                <a:srgbClr val="92D050"/>
              </a:solidFill>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Sheet1!$G$144:$G$154</c:f>
              <c:numCache>
                <c:formatCode>General</c:formatCode>
                <c:ptCount val="11"/>
                <c:pt idx="0">
                  <c:v>0</c:v>
                </c:pt>
                <c:pt idx="1">
                  <c:v>0</c:v>
                </c:pt>
                <c:pt idx="2">
                  <c:v>0</c:v>
                </c:pt>
                <c:pt idx="3">
                  <c:v>0</c:v>
                </c:pt>
                <c:pt idx="4">
                  <c:v>326</c:v>
                </c:pt>
                <c:pt idx="5">
                  <c:v>745</c:v>
                </c:pt>
                <c:pt idx="6">
                  <c:v>682</c:v>
                </c:pt>
                <c:pt idx="7">
                  <c:v>577</c:v>
                </c:pt>
                <c:pt idx="8">
                  <c:v>605</c:v>
                </c:pt>
                <c:pt idx="9">
                  <c:v>604</c:v>
                </c:pt>
                <c:pt idx="10">
                  <c:v>640</c:v>
                </c:pt>
              </c:numCache>
            </c:numRef>
          </c:val>
          <c:smooth val="0"/>
          <c:extLst>
            <c:ext xmlns:c16="http://schemas.microsoft.com/office/drawing/2014/chart" uri="{C3380CC4-5D6E-409C-BE32-E72D297353CC}">
              <c16:uniqueId val="{00000005-D9CF-4C50-9B1A-2B7C3F074F2C}"/>
            </c:ext>
          </c:extLst>
        </c:ser>
        <c:ser>
          <c:idx val="6"/>
          <c:order val="6"/>
          <c:tx>
            <c:strRef>
              <c:f>Sheet1!$H$3</c:f>
              <c:strCache>
                <c:ptCount val="1"/>
                <c:pt idx="0">
                  <c:v>Social Emotional Learning</c:v>
                </c:pt>
              </c:strCache>
            </c:strRef>
          </c:tx>
          <c:spPr>
            <a:ln w="28575" cap="rnd">
              <a:solidFill>
                <a:schemeClr val="accent1"/>
              </a:solidFill>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Sheet1!$H$144:$H$154</c:f>
              <c:numCache>
                <c:formatCode>General</c:formatCode>
                <c:ptCount val="11"/>
                <c:pt idx="0">
                  <c:v>0</c:v>
                </c:pt>
                <c:pt idx="1">
                  <c:v>0</c:v>
                </c:pt>
                <c:pt idx="2">
                  <c:v>100</c:v>
                </c:pt>
                <c:pt idx="3">
                  <c:v>200</c:v>
                </c:pt>
                <c:pt idx="4">
                  <c:v>1254</c:v>
                </c:pt>
                <c:pt idx="5">
                  <c:v>2426</c:v>
                </c:pt>
                <c:pt idx="6">
                  <c:v>2378</c:v>
                </c:pt>
                <c:pt idx="7">
                  <c:v>2303</c:v>
                </c:pt>
                <c:pt idx="8">
                  <c:v>2212</c:v>
                </c:pt>
                <c:pt idx="9">
                  <c:v>2111</c:v>
                </c:pt>
                <c:pt idx="10">
                  <c:v>2239</c:v>
                </c:pt>
              </c:numCache>
            </c:numRef>
          </c:val>
          <c:smooth val="0"/>
          <c:extLst>
            <c:ext xmlns:c16="http://schemas.microsoft.com/office/drawing/2014/chart" uri="{C3380CC4-5D6E-409C-BE32-E72D297353CC}">
              <c16:uniqueId val="{00000006-D9CF-4C50-9B1A-2B7C3F074F2C}"/>
            </c:ext>
          </c:extLst>
        </c:ser>
        <c:ser>
          <c:idx val="7"/>
          <c:order val="7"/>
          <c:tx>
            <c:strRef>
              <c:f>Sheet1!$I$3</c:f>
              <c:strCache>
                <c:ptCount val="1"/>
                <c:pt idx="0">
                  <c:v>Soft Skills</c:v>
                </c:pt>
              </c:strCache>
            </c:strRef>
          </c:tx>
          <c:spPr>
            <a:ln w="28575" cap="rnd">
              <a:solidFill>
                <a:srgbClr val="7030A0"/>
              </a:solidFill>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Sheet1!$I$144:$I$154</c:f>
              <c:numCache>
                <c:formatCode>General</c:formatCode>
                <c:ptCount val="11"/>
                <c:pt idx="0">
                  <c:v>3085</c:v>
                </c:pt>
                <c:pt idx="1">
                  <c:v>3151</c:v>
                </c:pt>
                <c:pt idx="2">
                  <c:v>3323</c:v>
                </c:pt>
                <c:pt idx="3">
                  <c:v>3291</c:v>
                </c:pt>
                <c:pt idx="4">
                  <c:v>3386</c:v>
                </c:pt>
                <c:pt idx="5">
                  <c:v>3408</c:v>
                </c:pt>
                <c:pt idx="6">
                  <c:v>3584</c:v>
                </c:pt>
                <c:pt idx="7">
                  <c:v>3481</c:v>
                </c:pt>
                <c:pt idx="8">
                  <c:v>3469</c:v>
                </c:pt>
                <c:pt idx="9">
                  <c:v>3488</c:v>
                </c:pt>
                <c:pt idx="10">
                  <c:v>3833</c:v>
                </c:pt>
              </c:numCache>
            </c:numRef>
          </c:val>
          <c:smooth val="0"/>
          <c:extLst>
            <c:ext xmlns:c16="http://schemas.microsoft.com/office/drawing/2014/chart" uri="{C3380CC4-5D6E-409C-BE32-E72D297353CC}">
              <c16:uniqueId val="{00000007-D9CF-4C50-9B1A-2B7C3F074F2C}"/>
            </c:ext>
          </c:extLst>
        </c:ser>
        <c:ser>
          <c:idx val="8"/>
          <c:order val="8"/>
          <c:tx>
            <c:strRef>
              <c:f>Sheet1!$J$3</c:f>
              <c:strCache>
                <c:ptCount val="1"/>
                <c:pt idx="0">
                  <c:v>Whole Child Development</c:v>
                </c:pt>
              </c:strCache>
            </c:strRef>
          </c:tx>
          <c:spPr>
            <a:ln w="28575" cap="rnd">
              <a:solidFill>
                <a:schemeClr val="accent3">
                  <a:lumMod val="60000"/>
                </a:schemeClr>
              </a:solidFill>
              <a:prstDash val="sysDot"/>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Sheet1!$J$144:$J$154</c:f>
              <c:numCache>
                <c:formatCode>General</c:formatCode>
                <c:ptCount val="11"/>
                <c:pt idx="0">
                  <c:v>0</c:v>
                </c:pt>
                <c:pt idx="1">
                  <c:v>0</c:v>
                </c:pt>
                <c:pt idx="2">
                  <c:v>0</c:v>
                </c:pt>
                <c:pt idx="3">
                  <c:v>0</c:v>
                </c:pt>
                <c:pt idx="4">
                  <c:v>0</c:v>
                </c:pt>
                <c:pt idx="5">
                  <c:v>0</c:v>
                </c:pt>
                <c:pt idx="6">
                  <c:v>95</c:v>
                </c:pt>
                <c:pt idx="7">
                  <c:v>289</c:v>
                </c:pt>
                <c:pt idx="8">
                  <c:v>614</c:v>
                </c:pt>
                <c:pt idx="9">
                  <c:v>720</c:v>
                </c:pt>
                <c:pt idx="10">
                  <c:v>872</c:v>
                </c:pt>
              </c:numCache>
            </c:numRef>
          </c:val>
          <c:smooth val="0"/>
          <c:extLst>
            <c:ext xmlns:c16="http://schemas.microsoft.com/office/drawing/2014/chart" uri="{C3380CC4-5D6E-409C-BE32-E72D297353CC}">
              <c16:uniqueId val="{00000008-D9CF-4C50-9B1A-2B7C3F074F2C}"/>
            </c:ext>
          </c:extLst>
        </c:ser>
        <c:ser>
          <c:idx val="9"/>
          <c:order val="9"/>
          <c:tx>
            <c:strRef>
              <c:f>Sheet1!#REF!</c:f>
              <c:strCache>
                <c:ptCount val="1"/>
                <c:pt idx="0">
                  <c:v>#REF!</c:v>
                </c:pt>
              </c:strCache>
            </c:strRef>
          </c:tx>
          <c:spPr>
            <a:ln w="28575" cap="rnd">
              <a:solidFill>
                <a:schemeClr val="accent4">
                  <a:lumMod val="60000"/>
                </a:schemeClr>
              </a:solidFill>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9-D9CF-4C50-9B1A-2B7C3F074F2C}"/>
            </c:ext>
          </c:extLst>
        </c:ser>
        <c:ser>
          <c:idx val="10"/>
          <c:order val="10"/>
          <c:tx>
            <c:strRef>
              <c:f>Sheet1!#REF!</c:f>
              <c:strCache>
                <c:ptCount val="1"/>
                <c:pt idx="0">
                  <c:v>#REF!</c:v>
                </c:pt>
              </c:strCache>
            </c:strRef>
          </c:tx>
          <c:spPr>
            <a:ln w="28575" cap="rnd">
              <a:solidFill>
                <a:schemeClr val="accent5">
                  <a:lumMod val="60000"/>
                </a:schemeClr>
              </a:solidFill>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A-D9CF-4C50-9B1A-2B7C3F074F2C}"/>
            </c:ext>
          </c:extLst>
        </c:ser>
        <c:ser>
          <c:idx val="11"/>
          <c:order val="11"/>
          <c:tx>
            <c:strRef>
              <c:f>Sheet1!#REF!</c:f>
              <c:strCache>
                <c:ptCount val="1"/>
                <c:pt idx="0">
                  <c:v>#REF!</c:v>
                </c:pt>
              </c:strCache>
            </c:strRef>
          </c:tx>
          <c:spPr>
            <a:ln w="28575" cap="rnd">
              <a:solidFill>
                <a:schemeClr val="accent6">
                  <a:lumMod val="60000"/>
                </a:schemeClr>
              </a:solidFill>
              <a:round/>
            </a:ln>
            <a:effectLst/>
          </c:spPr>
          <c:marker>
            <c:symbol val="none"/>
          </c:marker>
          <c:cat>
            <c:numRef>
              <c:f>Sheet1!$A$144:$A$154</c:f>
              <c:numCache>
                <c:formatCode>General</c:formatCode>
                <c:ptCount val="11"/>
                <c:pt idx="0">
                  <c:v>2004</c:v>
                </c:pt>
                <c:pt idx="1">
                  <c:v>2005</c:v>
                </c:pt>
                <c:pt idx="2">
                  <c:v>2006</c:v>
                </c:pt>
                <c:pt idx="3">
                  <c:v>2007</c:v>
                </c:pt>
                <c:pt idx="4">
                  <c:v>2008</c:v>
                </c:pt>
                <c:pt idx="5">
                  <c:v>2009</c:v>
                </c:pt>
                <c:pt idx="6">
                  <c:v>2010</c:v>
                </c:pt>
                <c:pt idx="7">
                  <c:v>2011</c:v>
                </c:pt>
                <c:pt idx="8">
                  <c:v>2012</c:v>
                </c:pt>
                <c:pt idx="9">
                  <c:v>2013</c:v>
                </c:pt>
                <c:pt idx="10">
                  <c:v>2014</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B-D9CF-4C50-9B1A-2B7C3F074F2C}"/>
            </c:ext>
          </c:extLst>
        </c:ser>
        <c:dLbls>
          <c:showLegendKey val="0"/>
          <c:showVal val="0"/>
          <c:showCatName val="0"/>
          <c:showSerName val="0"/>
          <c:showPercent val="0"/>
          <c:showBubbleSize val="0"/>
        </c:dLbls>
        <c:smooth val="0"/>
        <c:axId val="138271360"/>
        <c:axId val="138277248"/>
      </c:lineChart>
      <c:catAx>
        <c:axId val="13827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277248"/>
        <c:crosses val="autoZero"/>
        <c:auto val="1"/>
        <c:lblAlgn val="ctr"/>
        <c:lblOffset val="100"/>
        <c:noMultiLvlLbl val="0"/>
      </c:catAx>
      <c:valAx>
        <c:axId val="138277248"/>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271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Sheet1!$B$2:$B$4</c:f>
              <c:numCache>
                <c:formatCode>0%</c:formatCode>
                <c:ptCount val="3"/>
                <c:pt idx="0">
                  <c:v>0.640625</c:v>
                </c:pt>
                <c:pt idx="1">
                  <c:v>0.66145799999999999</c:v>
                </c:pt>
                <c:pt idx="2">
                  <c:v>0.29166700000000001</c:v>
                </c:pt>
              </c:numCache>
            </c:numRef>
          </c:val>
          <c:extLst>
            <c:ext xmlns:c16="http://schemas.microsoft.com/office/drawing/2014/chart" uri="{C3380CC4-5D6E-409C-BE32-E72D297353CC}">
              <c16:uniqueId val="{00000001-A365-487E-B060-6B699A3B5627}"/>
            </c:ext>
          </c:extLst>
        </c:ser>
        <c:ser>
          <c:idx val="1"/>
          <c:order val="1"/>
          <c:tx>
            <c:strRef>
              <c:f>Sheet1!$C$1</c:f>
              <c:strCache>
                <c:ptCount val="1"/>
                <c:pt idx="0">
                  <c:v>K12</c:v>
                </c:pt>
              </c:strCache>
            </c:strRef>
          </c:tx>
          <c:spPr>
            <a:solidFill>
              <a:srgbClr val="C00000">
                <a:alpha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Sheet1!$C$2:$C$4</c:f>
              <c:numCache>
                <c:formatCode>0%</c:formatCode>
                <c:ptCount val="3"/>
                <c:pt idx="0">
                  <c:v>0.69788499999999998</c:v>
                </c:pt>
                <c:pt idx="1">
                  <c:v>0.67371599999999998</c:v>
                </c:pt>
                <c:pt idx="2">
                  <c:v>0.35045299999999996</c:v>
                </c:pt>
              </c:numCache>
            </c:numRef>
          </c:val>
          <c:extLst>
            <c:ext xmlns:c16="http://schemas.microsoft.com/office/drawing/2014/chart" uri="{C3380CC4-5D6E-409C-BE32-E72D297353CC}">
              <c16:uniqueId val="{00000003-A365-487E-B060-6B699A3B5627}"/>
            </c:ext>
          </c:extLst>
        </c:ser>
        <c:ser>
          <c:idx val="2"/>
          <c:order val="2"/>
          <c:tx>
            <c:strRef>
              <c:f>Sheet1!$D$1</c:f>
              <c:strCache>
                <c:ptCount val="1"/>
                <c:pt idx="0">
                  <c:v>Afterschool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Sheet1!$D$2:$D$4</c:f>
              <c:numCache>
                <c:formatCode>0%</c:formatCode>
                <c:ptCount val="3"/>
                <c:pt idx="0">
                  <c:v>0.79677400000000009</c:v>
                </c:pt>
                <c:pt idx="1">
                  <c:v>0.70322599999999991</c:v>
                </c:pt>
                <c:pt idx="2">
                  <c:v>0.33709699999999998</c:v>
                </c:pt>
              </c:numCache>
            </c:numRef>
          </c:val>
          <c:extLst>
            <c:ext xmlns:c16="http://schemas.microsoft.com/office/drawing/2014/chart" uri="{C3380CC4-5D6E-409C-BE32-E72D297353CC}">
              <c16:uniqueId val="{00000005-A365-487E-B060-6B699A3B5627}"/>
            </c:ext>
          </c:extLst>
        </c:ser>
        <c:dLbls>
          <c:dLblPos val="ctr"/>
          <c:showLegendKey val="0"/>
          <c:showVal val="1"/>
          <c:showCatName val="0"/>
          <c:showSerName val="0"/>
          <c:showPercent val="0"/>
          <c:showBubbleSize val="0"/>
        </c:dLbls>
        <c:gapWidth val="182"/>
        <c:axId val="156986752"/>
        <c:axId val="157000832"/>
      </c:barChart>
      <c:catAx>
        <c:axId val="1569867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7000832"/>
        <c:crosses val="autoZero"/>
        <c:auto val="1"/>
        <c:lblAlgn val="ctr"/>
        <c:lblOffset val="100"/>
        <c:noMultiLvlLbl val="0"/>
      </c:catAx>
      <c:valAx>
        <c:axId val="157000832"/>
        <c:scaling>
          <c:orientation val="minMax"/>
          <c:max val="0.9"/>
        </c:scaling>
        <c:delete val="1"/>
        <c:axPos val="t"/>
        <c:numFmt formatCode="0%" sourceLinked="1"/>
        <c:majorTickMark val="out"/>
        <c:minorTickMark val="none"/>
        <c:tickLblPos val="nextTo"/>
        <c:crossAx val="156986752"/>
        <c:crosses val="autoZero"/>
        <c:crossBetween val="between"/>
      </c:valAx>
      <c:spPr>
        <a:noFill/>
        <a:ln>
          <a:noFill/>
        </a:ln>
        <a:effectLst/>
      </c:spPr>
    </c:plotArea>
    <c:plotVisOnly val="1"/>
    <c:dispBlanksAs val="gap"/>
    <c:showDLblsOverMax val="0"/>
  </c:chart>
  <c:spPr>
    <a:noFill/>
    <a:ln>
      <a:noFill/>
    </a:ln>
    <a:effectLst/>
  </c:spPr>
  <c:txPr>
    <a:bodyPr/>
    <a:lstStyle/>
    <a:p>
      <a:pPr algn="just">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dLbl>
              <c:idx val="2"/>
              <c:layout>
                <c:manualLayout>
                  <c:x val="-4.4659940657947983E-2"/>
                  <c:y val="2.3499531419343498E-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7853265927149345"/>
                      <c:h val="6.452360339934822E-2"/>
                    </c:manualLayout>
                  </c15:layout>
                </c:ext>
                <c:ext xmlns:c16="http://schemas.microsoft.com/office/drawing/2014/chart" uri="{C3380CC4-5D6E-409C-BE32-E72D297353CC}">
                  <c16:uniqueId val="{00000000-6AA3-464B-8E92-AD138E6BF6E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Sheet1!$B$2:$B$4</c:f>
              <c:numCache>
                <c:formatCode>0%</c:formatCode>
                <c:ptCount val="3"/>
                <c:pt idx="0">
                  <c:v>0.59895799999999999</c:v>
                </c:pt>
                <c:pt idx="1">
                  <c:v>0.60416700000000001</c:v>
                </c:pt>
                <c:pt idx="2">
                  <c:v>0.16145800000000002</c:v>
                </c:pt>
              </c:numCache>
            </c:numRef>
          </c:val>
          <c:extLst>
            <c:ext xmlns:c16="http://schemas.microsoft.com/office/drawing/2014/chart" uri="{C3380CC4-5D6E-409C-BE32-E72D297353CC}">
              <c16:uniqueId val="{00000001-A365-487E-B060-6B699A3B5627}"/>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2"/>
              <c:layout>
                <c:manualLayout>
                  <c:x val="-0.14467256465632322"/>
                  <c:y val="0"/>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7382875376443618"/>
                      <c:h val="6.9477774613174212E-2"/>
                    </c:manualLayout>
                  </c15:layout>
                </c:ext>
                <c:ext xmlns:c16="http://schemas.microsoft.com/office/drawing/2014/chart" uri="{C3380CC4-5D6E-409C-BE32-E72D297353CC}">
                  <c16:uniqueId val="{00000001-6AA3-464B-8E92-AD138E6BF6E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Sheet1!$C$2:$C$4</c:f>
              <c:numCache>
                <c:formatCode>0%</c:formatCode>
                <c:ptCount val="3"/>
                <c:pt idx="0">
                  <c:v>0.74018100000000009</c:v>
                </c:pt>
                <c:pt idx="1">
                  <c:v>0.68882199999999993</c:v>
                </c:pt>
                <c:pt idx="2">
                  <c:v>0.214502</c:v>
                </c:pt>
              </c:numCache>
            </c:numRef>
          </c:val>
          <c:extLst>
            <c:ext xmlns:c16="http://schemas.microsoft.com/office/drawing/2014/chart" uri="{C3380CC4-5D6E-409C-BE32-E72D297353CC}">
              <c16:uniqueId val="{00000003-A365-487E-B060-6B699A3B5627}"/>
            </c:ext>
          </c:extLst>
        </c:ser>
        <c:ser>
          <c:idx val="2"/>
          <c:order val="2"/>
          <c:tx>
            <c:strRef>
              <c:f>Sheet1!$D$1</c:f>
              <c:strCache>
                <c:ptCount val="1"/>
                <c:pt idx="0">
                  <c:v>Afterschool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Sheet1!$D$2:$D$4</c:f>
              <c:numCache>
                <c:formatCode>0%</c:formatCode>
                <c:ptCount val="3"/>
                <c:pt idx="0">
                  <c:v>0.79032300000000011</c:v>
                </c:pt>
                <c:pt idx="1">
                  <c:v>0.70645200000000008</c:v>
                </c:pt>
                <c:pt idx="2">
                  <c:v>0.25</c:v>
                </c:pt>
              </c:numCache>
            </c:numRef>
          </c:val>
          <c:extLst>
            <c:ext xmlns:c16="http://schemas.microsoft.com/office/drawing/2014/chart" uri="{C3380CC4-5D6E-409C-BE32-E72D297353CC}">
              <c16:uniqueId val="{00000005-A365-487E-B060-6B699A3B5627}"/>
            </c:ext>
          </c:extLst>
        </c:ser>
        <c:dLbls>
          <c:dLblPos val="ctr"/>
          <c:showLegendKey val="0"/>
          <c:showVal val="1"/>
          <c:showCatName val="0"/>
          <c:showSerName val="0"/>
          <c:showPercent val="0"/>
          <c:showBubbleSize val="0"/>
        </c:dLbls>
        <c:gapWidth val="182"/>
        <c:axId val="156792320"/>
        <c:axId val="156793856"/>
      </c:barChart>
      <c:catAx>
        <c:axId val="156792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793856"/>
        <c:crosses val="autoZero"/>
        <c:auto val="1"/>
        <c:lblAlgn val="ctr"/>
        <c:lblOffset val="100"/>
        <c:noMultiLvlLbl val="0"/>
      </c:catAx>
      <c:valAx>
        <c:axId val="156793856"/>
        <c:scaling>
          <c:orientation val="minMax"/>
          <c:max val="0.9"/>
        </c:scaling>
        <c:delete val="1"/>
        <c:axPos val="t"/>
        <c:numFmt formatCode="0%" sourceLinked="1"/>
        <c:majorTickMark val="out"/>
        <c:minorTickMark val="none"/>
        <c:tickLblPos val="nextTo"/>
        <c:crossAx val="156792320"/>
        <c:crosses val="autoZero"/>
        <c:crossBetween val="between"/>
      </c:valAx>
      <c:spPr>
        <a:noFill/>
        <a:ln>
          <a:noFill/>
        </a:ln>
        <a:effectLst/>
      </c:spPr>
    </c:plotArea>
    <c:plotVisOnly val="1"/>
    <c:dispBlanksAs val="gap"/>
    <c:showDLblsOverMax val="0"/>
  </c:chart>
  <c:spPr>
    <a:noFill/>
    <a:ln>
      <a:noFill/>
    </a:ln>
    <a:effectLst/>
  </c:spPr>
  <c:txPr>
    <a:bodyPr/>
    <a:lstStyle/>
    <a:p>
      <a:pPr algn="just">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Sheet1!$B$2:$B$4</c:f>
              <c:numCache>
                <c:formatCode>0%</c:formatCode>
                <c:ptCount val="3"/>
                <c:pt idx="0">
                  <c:v>0.60416700000000001</c:v>
                </c:pt>
                <c:pt idx="1">
                  <c:v>0.61458299999999999</c:v>
                </c:pt>
                <c:pt idx="2">
                  <c:v>0.19791699999999998</c:v>
                </c:pt>
              </c:numCache>
            </c:numRef>
          </c:val>
          <c:extLst>
            <c:ext xmlns:c16="http://schemas.microsoft.com/office/drawing/2014/chart" uri="{C3380CC4-5D6E-409C-BE32-E72D297353CC}">
              <c16:uniqueId val="{00000001-A365-487E-B060-6B699A3B5627}"/>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2"/>
              <c:layout>
                <c:manualLayout>
                  <c:x val="-0.11263785699448217"/>
                  <c:y val="1.0942822051860158E-1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7D-47DE-A8CE-9000CF62766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Sheet1!$C$2:$C$4</c:f>
              <c:numCache>
                <c:formatCode>0%</c:formatCode>
                <c:ptCount val="3"/>
                <c:pt idx="0">
                  <c:v>0.59516599999999997</c:v>
                </c:pt>
                <c:pt idx="1">
                  <c:v>0.57099699999999998</c:v>
                </c:pt>
                <c:pt idx="2">
                  <c:v>0.15710000000000002</c:v>
                </c:pt>
              </c:numCache>
            </c:numRef>
          </c:val>
          <c:extLst>
            <c:ext xmlns:c16="http://schemas.microsoft.com/office/drawing/2014/chart" uri="{C3380CC4-5D6E-409C-BE32-E72D297353CC}">
              <c16:uniqueId val="{00000003-A365-487E-B060-6B699A3B5627}"/>
            </c:ext>
          </c:extLst>
        </c:ser>
        <c:ser>
          <c:idx val="2"/>
          <c:order val="2"/>
          <c:tx>
            <c:strRef>
              <c:f>Sheet1!$D$1</c:f>
              <c:strCache>
                <c:ptCount val="1"/>
                <c:pt idx="0">
                  <c:v>Afterschool</c:v>
                </c:pt>
              </c:strCache>
            </c:strRef>
          </c:tx>
          <c:spPr>
            <a:solidFill>
              <a:schemeClr val="accent5"/>
            </a:solidFill>
            <a:ln>
              <a:noFill/>
            </a:ln>
            <a:effectLst/>
          </c:spPr>
          <c:invertIfNegative val="0"/>
          <c:dLbls>
            <c:dLbl>
              <c:idx val="2"/>
              <c:layout>
                <c:manualLayout>
                  <c:x val="-0.10365660749025961"/>
                  <c:y val="-2.9844404902566245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7D-47DE-A8CE-9000CF62766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Sheet1!$D$2:$D$4</c:f>
              <c:numCache>
                <c:formatCode>0%</c:formatCode>
                <c:ptCount val="3"/>
                <c:pt idx="0">
                  <c:v>0.67096800000000001</c:v>
                </c:pt>
                <c:pt idx="1">
                  <c:v>0.61612900000000004</c:v>
                </c:pt>
                <c:pt idx="2">
                  <c:v>0.14193500000000001</c:v>
                </c:pt>
              </c:numCache>
            </c:numRef>
          </c:val>
          <c:extLst>
            <c:ext xmlns:c16="http://schemas.microsoft.com/office/drawing/2014/chart" uri="{C3380CC4-5D6E-409C-BE32-E72D297353CC}">
              <c16:uniqueId val="{00000005-A365-487E-B060-6B699A3B5627}"/>
            </c:ext>
          </c:extLst>
        </c:ser>
        <c:dLbls>
          <c:dLblPos val="ctr"/>
          <c:showLegendKey val="0"/>
          <c:showVal val="1"/>
          <c:showCatName val="0"/>
          <c:showSerName val="0"/>
          <c:showPercent val="0"/>
          <c:showBubbleSize val="0"/>
        </c:dLbls>
        <c:gapWidth val="182"/>
        <c:axId val="157430144"/>
        <c:axId val="157431680"/>
      </c:barChart>
      <c:catAx>
        <c:axId val="1574301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7431680"/>
        <c:crosses val="autoZero"/>
        <c:auto val="1"/>
        <c:lblAlgn val="ctr"/>
        <c:lblOffset val="100"/>
        <c:noMultiLvlLbl val="0"/>
      </c:catAx>
      <c:valAx>
        <c:axId val="157431680"/>
        <c:scaling>
          <c:orientation val="minMax"/>
          <c:max val="0.9"/>
        </c:scaling>
        <c:delete val="1"/>
        <c:axPos val="t"/>
        <c:numFmt formatCode="0%" sourceLinked="1"/>
        <c:majorTickMark val="out"/>
        <c:minorTickMark val="none"/>
        <c:tickLblPos val="nextTo"/>
        <c:crossAx val="157430144"/>
        <c:crosses val="autoZero"/>
        <c:crossBetween val="between"/>
      </c:valAx>
      <c:spPr>
        <a:noFill/>
        <a:ln>
          <a:noFill/>
        </a:ln>
        <a:effectLst/>
      </c:spPr>
    </c:plotArea>
    <c:plotVisOnly val="1"/>
    <c:dispBlanksAs val="gap"/>
    <c:showDLblsOverMax val="0"/>
  </c:chart>
  <c:spPr>
    <a:noFill/>
    <a:ln>
      <a:noFill/>
    </a:ln>
    <a:effectLst/>
  </c:spPr>
  <c:txPr>
    <a:bodyPr/>
    <a:lstStyle/>
    <a:p>
      <a:pPr algn="just">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Sheet1!$B$2:$B$4</c:f>
              <c:numCache>
                <c:formatCode>0%</c:formatCode>
                <c:ptCount val="3"/>
                <c:pt idx="0">
                  <c:v>0.61979200000000001</c:v>
                </c:pt>
                <c:pt idx="1">
                  <c:v>0.66666700000000001</c:v>
                </c:pt>
                <c:pt idx="2">
                  <c:v>0.21875</c:v>
                </c:pt>
              </c:numCache>
            </c:numRef>
          </c:val>
          <c:extLst>
            <c:ext xmlns:c16="http://schemas.microsoft.com/office/drawing/2014/chart" uri="{C3380CC4-5D6E-409C-BE32-E72D297353CC}">
              <c16:uniqueId val="{00000001-A365-487E-B060-6B699A3B5627}"/>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D285-416F-923E-41B3E994FA2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Sheet1!$C$2:$C$4</c:f>
              <c:numCache>
                <c:formatCode>0%</c:formatCode>
                <c:ptCount val="3"/>
                <c:pt idx="0">
                  <c:v>0.63444100000000003</c:v>
                </c:pt>
                <c:pt idx="1">
                  <c:v>0.63141999999999998</c:v>
                </c:pt>
                <c:pt idx="2">
                  <c:v>0.11480399999999999</c:v>
                </c:pt>
              </c:numCache>
            </c:numRef>
          </c:val>
          <c:extLst>
            <c:ext xmlns:c16="http://schemas.microsoft.com/office/drawing/2014/chart" uri="{C3380CC4-5D6E-409C-BE32-E72D297353CC}">
              <c16:uniqueId val="{00000003-A365-487E-B060-6B699A3B5627}"/>
            </c:ext>
          </c:extLst>
        </c:ser>
        <c:ser>
          <c:idx val="2"/>
          <c:order val="2"/>
          <c:tx>
            <c:strRef>
              <c:f>Sheet1!$D$1</c:f>
              <c:strCache>
                <c:ptCount val="1"/>
                <c:pt idx="0">
                  <c:v>Afterschool</c:v>
                </c:pt>
              </c:strCache>
            </c:strRef>
          </c:tx>
          <c:spPr>
            <a:solidFill>
              <a:schemeClr val="accent5"/>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D285-416F-923E-41B3E994FA2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Sheet1!$D$2:$D$4</c:f>
              <c:numCache>
                <c:formatCode>0%</c:formatCode>
                <c:ptCount val="3"/>
                <c:pt idx="0">
                  <c:v>0.73064499999999999</c:v>
                </c:pt>
                <c:pt idx="1">
                  <c:v>0.7048390000000001</c:v>
                </c:pt>
                <c:pt idx="2">
                  <c:v>0.13225799999999999</c:v>
                </c:pt>
              </c:numCache>
            </c:numRef>
          </c:val>
          <c:extLst>
            <c:ext xmlns:c16="http://schemas.microsoft.com/office/drawing/2014/chart" uri="{C3380CC4-5D6E-409C-BE32-E72D297353CC}">
              <c16:uniqueId val="{00000005-A365-487E-B060-6B699A3B5627}"/>
            </c:ext>
          </c:extLst>
        </c:ser>
        <c:dLbls>
          <c:dLblPos val="ctr"/>
          <c:showLegendKey val="0"/>
          <c:showVal val="1"/>
          <c:showCatName val="0"/>
          <c:showSerName val="0"/>
          <c:showPercent val="0"/>
          <c:showBubbleSize val="0"/>
        </c:dLbls>
        <c:gapWidth val="182"/>
        <c:axId val="156502656"/>
        <c:axId val="156524928"/>
      </c:barChart>
      <c:catAx>
        <c:axId val="1565026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6524928"/>
        <c:crosses val="autoZero"/>
        <c:auto val="1"/>
        <c:lblAlgn val="ctr"/>
        <c:lblOffset val="100"/>
        <c:noMultiLvlLbl val="0"/>
      </c:catAx>
      <c:valAx>
        <c:axId val="156524928"/>
        <c:scaling>
          <c:orientation val="minMax"/>
          <c:max val="0.9"/>
        </c:scaling>
        <c:delete val="1"/>
        <c:axPos val="t"/>
        <c:numFmt formatCode="0%" sourceLinked="1"/>
        <c:majorTickMark val="out"/>
        <c:minorTickMark val="none"/>
        <c:tickLblPos val="nextTo"/>
        <c:crossAx val="156502656"/>
        <c:crosses val="autoZero"/>
        <c:crossBetween val="between"/>
      </c:valAx>
      <c:spPr>
        <a:noFill/>
        <a:ln>
          <a:noFill/>
        </a:ln>
        <a:effectLst/>
      </c:spPr>
    </c:plotArea>
    <c:plotVisOnly val="1"/>
    <c:dispBlanksAs val="gap"/>
    <c:showDLblsOverMax val="0"/>
  </c:chart>
  <c:spPr>
    <a:noFill/>
    <a:ln>
      <a:noFill/>
    </a:ln>
    <a:effectLst/>
  </c:spPr>
  <c:txPr>
    <a:bodyPr/>
    <a:lstStyle/>
    <a:p>
      <a:pPr algn="just">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dLbl>
              <c:idx val="2"/>
              <c:layout>
                <c:manualLayout>
                  <c:x val="-1.7346423195316095E-3"/>
                  <c:y val="1.0942822051860158E-1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A7D-46FE-B3A5-99AE82A89B5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Sheet1!$B$2:$B$4</c:f>
              <c:numCache>
                <c:formatCode>0%</c:formatCode>
                <c:ptCount val="3"/>
                <c:pt idx="0">
                  <c:v>0.44270799999999999</c:v>
                </c:pt>
                <c:pt idx="1">
                  <c:v>0.50520799999999999</c:v>
                </c:pt>
                <c:pt idx="2">
                  <c:v>6.25E-2</c:v>
                </c:pt>
              </c:numCache>
            </c:numRef>
          </c:val>
          <c:extLst>
            <c:ext xmlns:c16="http://schemas.microsoft.com/office/drawing/2014/chart" uri="{C3380CC4-5D6E-409C-BE32-E72D297353CC}">
              <c16:uniqueId val="{00000001-A365-487E-B060-6B699A3B5627}"/>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2"/>
              <c:layout>
                <c:manualLayout>
                  <c:x val="-2.3422301141931706E-2"/>
                  <c:y val="1.0942822051860158E-1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47D-47DE-A8CE-9000CF62766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Sheet1!$C$2:$C$4</c:f>
              <c:numCache>
                <c:formatCode>0%</c:formatCode>
                <c:ptCount val="3"/>
                <c:pt idx="0">
                  <c:v>0.50755300000000003</c:v>
                </c:pt>
                <c:pt idx="1">
                  <c:v>0.49244700000000002</c:v>
                </c:pt>
                <c:pt idx="2">
                  <c:v>0.10574</c:v>
                </c:pt>
              </c:numCache>
            </c:numRef>
          </c:val>
          <c:extLst>
            <c:ext xmlns:c16="http://schemas.microsoft.com/office/drawing/2014/chart" uri="{C3380CC4-5D6E-409C-BE32-E72D297353CC}">
              <c16:uniqueId val="{00000003-A365-487E-B060-6B699A3B5627}"/>
            </c:ext>
          </c:extLst>
        </c:ser>
        <c:ser>
          <c:idx val="2"/>
          <c:order val="2"/>
          <c:tx>
            <c:strRef>
              <c:f>Sheet1!$D$1</c:f>
              <c:strCache>
                <c:ptCount val="1"/>
                <c:pt idx="0">
                  <c:v>Afterschool</c:v>
                </c:pt>
              </c:strCache>
            </c:strRef>
          </c:tx>
          <c:spPr>
            <a:solidFill>
              <a:schemeClr val="accent5"/>
            </a:solidFill>
            <a:ln>
              <a:noFill/>
            </a:ln>
            <a:effectLst/>
          </c:spPr>
          <c:invertIfNegative val="0"/>
          <c:dLbls>
            <c:dLbl>
              <c:idx val="2"/>
              <c:layout>
                <c:manualLayout>
                  <c:x val="-1.2282008394804592E-2"/>
                  <c:y val="-2.9844404902566245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47D-47DE-A8CE-9000CF62766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Motivating</c:v>
                </c:pt>
                <c:pt idx="1">
                  <c:v>Credible</c:v>
                </c:pt>
                <c:pt idx="2">
                  <c:v>Most Convincing?</c:v>
                </c:pt>
              </c:strCache>
            </c:strRef>
          </c:cat>
          <c:val>
            <c:numRef>
              <c:f>Sheet1!$D$2:$D$4</c:f>
              <c:numCache>
                <c:formatCode>0%</c:formatCode>
                <c:ptCount val="3"/>
                <c:pt idx="0">
                  <c:v>0.598387</c:v>
                </c:pt>
                <c:pt idx="1">
                  <c:v>0.53871000000000002</c:v>
                </c:pt>
                <c:pt idx="2">
                  <c:v>9.3547999999999992E-2</c:v>
                </c:pt>
              </c:numCache>
            </c:numRef>
          </c:val>
          <c:extLst>
            <c:ext xmlns:c16="http://schemas.microsoft.com/office/drawing/2014/chart" uri="{C3380CC4-5D6E-409C-BE32-E72D297353CC}">
              <c16:uniqueId val="{00000005-A365-487E-B060-6B699A3B5627}"/>
            </c:ext>
          </c:extLst>
        </c:ser>
        <c:dLbls>
          <c:dLblPos val="ctr"/>
          <c:showLegendKey val="0"/>
          <c:showVal val="1"/>
          <c:showCatName val="0"/>
          <c:showSerName val="0"/>
          <c:showPercent val="0"/>
          <c:showBubbleSize val="0"/>
        </c:dLbls>
        <c:gapWidth val="182"/>
        <c:axId val="157586944"/>
        <c:axId val="157588480"/>
      </c:barChart>
      <c:catAx>
        <c:axId val="157586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7588480"/>
        <c:crosses val="autoZero"/>
        <c:auto val="1"/>
        <c:lblAlgn val="ctr"/>
        <c:lblOffset val="100"/>
        <c:noMultiLvlLbl val="0"/>
      </c:catAx>
      <c:valAx>
        <c:axId val="157588480"/>
        <c:scaling>
          <c:orientation val="minMax"/>
          <c:max val="0.9"/>
        </c:scaling>
        <c:delete val="1"/>
        <c:axPos val="t"/>
        <c:numFmt formatCode="0%" sourceLinked="1"/>
        <c:majorTickMark val="out"/>
        <c:minorTickMark val="none"/>
        <c:tickLblPos val="nextTo"/>
        <c:crossAx val="157586944"/>
        <c:crosses val="autoZero"/>
        <c:crossBetween val="between"/>
      </c:valAx>
      <c:spPr>
        <a:noFill/>
        <a:ln>
          <a:noFill/>
        </a:ln>
        <a:effectLst/>
      </c:spPr>
    </c:plotArea>
    <c:plotVisOnly val="1"/>
    <c:dispBlanksAs val="gap"/>
    <c:showDLblsOverMax val="0"/>
  </c:chart>
  <c:spPr>
    <a:noFill/>
    <a:ln>
      <a:noFill/>
    </a:ln>
    <a:effectLst/>
  </c:spPr>
  <c:txPr>
    <a:bodyPr/>
    <a:lstStyle/>
    <a:p>
      <a:pPr algn="jus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dLbl>
              <c:idx val="0"/>
              <c:layout>
                <c:manualLayout>
                  <c:x val="-0.21848632814237975"/>
                  <c:y val="1.1482728346211052E-1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D1-45EA-A7B2-84A07707729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Sheet1!$B$2:$B$5</c:f>
              <c:numCache>
                <c:formatCode>0%</c:formatCode>
                <c:ptCount val="4"/>
                <c:pt idx="0">
                  <c:v>0.63020799999999999</c:v>
                </c:pt>
                <c:pt idx="1">
                  <c:v>4.1666999999999996E-2</c:v>
                </c:pt>
                <c:pt idx="2">
                  <c:v>6.25E-2</c:v>
                </c:pt>
                <c:pt idx="3">
                  <c:v>7.2916999999999996E-2</c:v>
                </c:pt>
              </c:numCache>
            </c:numRef>
          </c:val>
          <c:extLst>
            <c:ext xmlns:c16="http://schemas.microsoft.com/office/drawing/2014/chart" uri="{C3380CC4-5D6E-409C-BE32-E72D297353CC}">
              <c16:uniqueId val="{00000000-9AD1-45EA-A7B2-84A07707729A}"/>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0"/>
              <c:layout>
                <c:manualLayout>
                  <c:x val="-0.29382644129492452"/>
                  <c:y val="1.9727177086331454E-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D1-45EA-A7B2-84A0770772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Sheet1!$C$2:$C$5</c:f>
              <c:numCache>
                <c:formatCode>0%</c:formatCode>
                <c:ptCount val="4"/>
                <c:pt idx="0">
                  <c:v>0.79154100000000005</c:v>
                </c:pt>
                <c:pt idx="1">
                  <c:v>4.8337999999999999E-2</c:v>
                </c:pt>
                <c:pt idx="2">
                  <c:v>0.16012100000000001</c:v>
                </c:pt>
                <c:pt idx="3">
                  <c:v>8.7612999999999996E-2</c:v>
                </c:pt>
              </c:numCache>
            </c:numRef>
          </c:val>
          <c:extLst>
            <c:ext xmlns:c16="http://schemas.microsoft.com/office/drawing/2014/chart" uri="{C3380CC4-5D6E-409C-BE32-E72D297353CC}">
              <c16:uniqueId val="{00000001-9AD1-45EA-A7B2-84A07707729A}"/>
            </c:ext>
          </c:extLst>
        </c:ser>
        <c:ser>
          <c:idx val="2"/>
          <c:order val="2"/>
          <c:tx>
            <c:strRef>
              <c:f>Sheet1!$D$1</c:f>
              <c:strCache>
                <c:ptCount val="1"/>
                <c:pt idx="0">
                  <c:v>Afterschool</c:v>
                </c:pt>
              </c:strCache>
            </c:strRef>
          </c:tx>
          <c:spPr>
            <a:solidFill>
              <a:schemeClr val="accent5"/>
            </a:solidFill>
            <a:ln>
              <a:noFill/>
            </a:ln>
            <a:effectLst/>
          </c:spPr>
          <c:invertIfNegative val="0"/>
          <c:dLbls>
            <c:dLbl>
              <c:idx val="0"/>
              <c:layout>
                <c:manualLayout>
                  <c:x val="-0.27875841866441559"/>
                  <c:y val="2.2965456692422105E-1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D1-45EA-A7B2-84A0770772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Sheet1!$D$2:$D$5</c:f>
              <c:numCache>
                <c:formatCode>0%</c:formatCode>
                <c:ptCount val="4"/>
                <c:pt idx="0">
                  <c:v>0.762903</c:v>
                </c:pt>
                <c:pt idx="1">
                  <c:v>4.0323000000000005E-2</c:v>
                </c:pt>
                <c:pt idx="2">
                  <c:v>6.6128999999999993E-2</c:v>
                </c:pt>
                <c:pt idx="3">
                  <c:v>7.5805999999999998E-2</c:v>
                </c:pt>
              </c:numCache>
            </c:numRef>
          </c:val>
          <c:extLst>
            <c:ext xmlns:c16="http://schemas.microsoft.com/office/drawing/2014/chart" uri="{C3380CC4-5D6E-409C-BE32-E72D297353CC}">
              <c16:uniqueId val="{00000002-9AD1-45EA-A7B2-84A07707729A}"/>
            </c:ext>
          </c:extLst>
        </c:ser>
        <c:dLbls>
          <c:dLblPos val="outEnd"/>
          <c:showLegendKey val="0"/>
          <c:showVal val="1"/>
          <c:showCatName val="0"/>
          <c:showSerName val="0"/>
          <c:showPercent val="0"/>
          <c:showBubbleSize val="0"/>
        </c:dLbls>
        <c:gapWidth val="182"/>
        <c:axId val="148347904"/>
        <c:axId val="148370176"/>
      </c:barChart>
      <c:catAx>
        <c:axId val="148347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370176"/>
        <c:crosses val="autoZero"/>
        <c:auto val="1"/>
        <c:lblAlgn val="ctr"/>
        <c:lblOffset val="100"/>
        <c:noMultiLvlLbl val="0"/>
      </c:catAx>
      <c:valAx>
        <c:axId val="148370176"/>
        <c:scaling>
          <c:orientation val="minMax"/>
        </c:scaling>
        <c:delete val="1"/>
        <c:axPos val="t"/>
        <c:numFmt formatCode="0%" sourceLinked="1"/>
        <c:majorTickMark val="none"/>
        <c:minorTickMark val="none"/>
        <c:tickLblPos val="nextTo"/>
        <c:crossAx val="14834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dLbl>
              <c:idx val="1"/>
              <c:layout>
                <c:manualLayout>
                  <c:x val="-0.35009656438355286"/>
                  <c:y val="-4.175723657841861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CD-455E-B6B5-37D56629A5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Sheet1!$B$2:$B$3</c:f>
              <c:numCache>
                <c:formatCode>0%</c:formatCode>
                <c:ptCount val="2"/>
                <c:pt idx="0">
                  <c:v>3.6457999999999997E-2</c:v>
                </c:pt>
                <c:pt idx="1">
                  <c:v>0.5</c:v>
                </c:pt>
              </c:numCache>
            </c:numRef>
          </c:val>
          <c:extLst>
            <c:ext xmlns:c16="http://schemas.microsoft.com/office/drawing/2014/chart" uri="{C3380CC4-5D6E-409C-BE32-E72D297353CC}">
              <c16:uniqueId val="{00000000-ACCD-455E-B6B5-37D56629A58D}"/>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1"/>
              <c:layout>
                <c:manualLayout>
                  <c:x val="-0.24197850773569088"/>
                  <c:y val="4.177367643534001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CD-455E-B6B5-37D56629A5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Sheet1!$C$2:$C$3</c:f>
              <c:numCache>
                <c:formatCode>0%</c:formatCode>
                <c:ptCount val="2"/>
                <c:pt idx="0">
                  <c:v>6.6464999999999996E-2</c:v>
                </c:pt>
                <c:pt idx="1">
                  <c:v>0.32024200000000003</c:v>
                </c:pt>
              </c:numCache>
            </c:numRef>
          </c:val>
          <c:extLst>
            <c:ext xmlns:c16="http://schemas.microsoft.com/office/drawing/2014/chart" uri="{C3380CC4-5D6E-409C-BE32-E72D297353CC}">
              <c16:uniqueId val="{00000001-ACCD-455E-B6B5-37D56629A58D}"/>
            </c:ext>
          </c:extLst>
        </c:ser>
        <c:ser>
          <c:idx val="2"/>
          <c:order val="2"/>
          <c:tx>
            <c:strRef>
              <c:f>Sheet1!$D$1</c:f>
              <c:strCache>
                <c:ptCount val="1"/>
                <c:pt idx="0">
                  <c:v>Afterschool</c:v>
                </c:pt>
              </c:strCache>
            </c:strRef>
          </c:tx>
          <c:spPr>
            <a:solidFill>
              <a:schemeClr val="accent5"/>
            </a:solidFill>
            <a:ln>
              <a:noFill/>
            </a:ln>
            <a:effectLst/>
          </c:spPr>
          <c:invertIfNegative val="0"/>
          <c:dLbls>
            <c:dLbl>
              <c:idx val="1"/>
              <c:layout>
                <c:manualLayout>
                  <c:x val="-0.27286938106365144"/>
                  <c:y val="4.175723657841861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D-455E-B6B5-37D56629A5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Sheet1!$D$2:$D$3</c:f>
              <c:numCache>
                <c:formatCode>0%</c:formatCode>
                <c:ptCount val="2"/>
                <c:pt idx="0">
                  <c:v>4.0323000000000005E-2</c:v>
                </c:pt>
                <c:pt idx="1">
                  <c:v>0.35</c:v>
                </c:pt>
              </c:numCache>
            </c:numRef>
          </c:val>
          <c:extLst>
            <c:ext xmlns:c16="http://schemas.microsoft.com/office/drawing/2014/chart" uri="{C3380CC4-5D6E-409C-BE32-E72D297353CC}">
              <c16:uniqueId val="{00000002-ACCD-455E-B6B5-37D56629A58D}"/>
            </c:ext>
          </c:extLst>
        </c:ser>
        <c:dLbls>
          <c:dLblPos val="outEnd"/>
          <c:showLegendKey val="0"/>
          <c:showVal val="1"/>
          <c:showCatName val="0"/>
          <c:showSerName val="0"/>
          <c:showPercent val="0"/>
          <c:showBubbleSize val="0"/>
        </c:dLbls>
        <c:gapWidth val="182"/>
        <c:axId val="148507264"/>
        <c:axId val="148525440"/>
      </c:barChart>
      <c:catAx>
        <c:axId val="1485072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525440"/>
        <c:crosses val="autoZero"/>
        <c:auto val="1"/>
        <c:lblAlgn val="ctr"/>
        <c:lblOffset val="100"/>
        <c:noMultiLvlLbl val="0"/>
      </c:catAx>
      <c:valAx>
        <c:axId val="148525440"/>
        <c:scaling>
          <c:orientation val="minMax"/>
        </c:scaling>
        <c:delete val="1"/>
        <c:axPos val="t"/>
        <c:numFmt formatCode="0%" sourceLinked="1"/>
        <c:majorTickMark val="none"/>
        <c:minorTickMark val="none"/>
        <c:tickLblPos val="nextTo"/>
        <c:crossAx val="148507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dLbl>
              <c:idx val="0"/>
              <c:layout>
                <c:manualLayout>
                  <c:x val="-0.21848632814237975"/>
                  <c:y val="1.1482728346211052E-1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D1-45EA-A7B2-84A07707729A}"/>
                </c:ext>
              </c:extLst>
            </c:dLbl>
            <c:dLbl>
              <c:idx val="3"/>
              <c:layout>
                <c:manualLayout>
                  <c:x val="-0.15821423762034403"/>
                  <c:y val="9.1861826769688419E-1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C3-4099-A29B-E65440734B35}"/>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Sheet1!$B$2:$B$5</c:f>
              <c:numCache>
                <c:formatCode>0%</c:formatCode>
                <c:ptCount val="4"/>
                <c:pt idx="0">
                  <c:v>0.63541700000000001</c:v>
                </c:pt>
                <c:pt idx="1">
                  <c:v>8.854200000000001E-2</c:v>
                </c:pt>
                <c:pt idx="2">
                  <c:v>0.11458299999999999</c:v>
                </c:pt>
                <c:pt idx="3">
                  <c:v>0.25520799999999999</c:v>
                </c:pt>
              </c:numCache>
            </c:numRef>
          </c:val>
          <c:extLst>
            <c:ext xmlns:c16="http://schemas.microsoft.com/office/drawing/2014/chart" uri="{C3380CC4-5D6E-409C-BE32-E72D297353CC}">
              <c16:uniqueId val="{00000000-9AD1-45EA-A7B2-84A07707729A}"/>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0"/>
              <c:layout>
                <c:manualLayout>
                  <c:x val="-0.29382644129492452"/>
                  <c:y val="1.9727177086331454E-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D1-45EA-A7B2-84A07707729A}"/>
                </c:ext>
              </c:extLst>
            </c:dLbl>
            <c:dLbl>
              <c:idx val="3"/>
              <c:layout>
                <c:manualLayout>
                  <c:x val="-0.18835028288136194"/>
                  <c:y val="0"/>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C3-4099-A29B-E65440734B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Sheet1!$C$2:$C$5</c:f>
              <c:numCache>
                <c:formatCode>0%</c:formatCode>
                <c:ptCount val="4"/>
                <c:pt idx="0">
                  <c:v>0.71299099999999993</c:v>
                </c:pt>
                <c:pt idx="1">
                  <c:v>0.14199400000000001</c:v>
                </c:pt>
                <c:pt idx="2">
                  <c:v>0.126888</c:v>
                </c:pt>
                <c:pt idx="3">
                  <c:v>0.29305100000000001</c:v>
                </c:pt>
              </c:numCache>
            </c:numRef>
          </c:val>
          <c:extLst>
            <c:ext xmlns:c16="http://schemas.microsoft.com/office/drawing/2014/chart" uri="{C3380CC4-5D6E-409C-BE32-E72D297353CC}">
              <c16:uniqueId val="{00000001-9AD1-45EA-A7B2-84A07707729A}"/>
            </c:ext>
          </c:extLst>
        </c:ser>
        <c:ser>
          <c:idx val="2"/>
          <c:order val="2"/>
          <c:tx>
            <c:strRef>
              <c:f>Sheet1!$D$1</c:f>
              <c:strCache>
                <c:ptCount val="1"/>
                <c:pt idx="0">
                  <c:v>Afterschool</c:v>
                </c:pt>
              </c:strCache>
            </c:strRef>
          </c:tx>
          <c:spPr>
            <a:solidFill>
              <a:schemeClr val="accent5"/>
            </a:solidFill>
            <a:ln>
              <a:noFill/>
            </a:ln>
            <a:effectLst/>
          </c:spPr>
          <c:invertIfNegative val="0"/>
          <c:dLbls>
            <c:dLbl>
              <c:idx val="0"/>
              <c:layout>
                <c:manualLayout>
                  <c:x val="-0.27875841866441559"/>
                  <c:y val="2.2965456692422105E-17"/>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AD1-45EA-A7B2-84A07707729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Sheet1!$D$2:$D$5</c:f>
              <c:numCache>
                <c:formatCode>0%</c:formatCode>
                <c:ptCount val="4"/>
                <c:pt idx="0">
                  <c:v>0.66612899999999997</c:v>
                </c:pt>
                <c:pt idx="1">
                  <c:v>6.9355E-2</c:v>
                </c:pt>
                <c:pt idx="2">
                  <c:v>5.3226000000000002E-2</c:v>
                </c:pt>
                <c:pt idx="3">
                  <c:v>0.16129000000000002</c:v>
                </c:pt>
              </c:numCache>
            </c:numRef>
          </c:val>
          <c:extLst>
            <c:ext xmlns:c16="http://schemas.microsoft.com/office/drawing/2014/chart" uri="{C3380CC4-5D6E-409C-BE32-E72D297353CC}">
              <c16:uniqueId val="{00000002-9AD1-45EA-A7B2-84A07707729A}"/>
            </c:ext>
          </c:extLst>
        </c:ser>
        <c:dLbls>
          <c:dLblPos val="outEnd"/>
          <c:showLegendKey val="0"/>
          <c:showVal val="1"/>
          <c:showCatName val="0"/>
          <c:showSerName val="0"/>
          <c:showPercent val="0"/>
          <c:showBubbleSize val="0"/>
        </c:dLbls>
        <c:gapWidth val="182"/>
        <c:axId val="148733952"/>
        <c:axId val="148735488"/>
      </c:barChart>
      <c:catAx>
        <c:axId val="148733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735488"/>
        <c:crosses val="autoZero"/>
        <c:auto val="1"/>
        <c:lblAlgn val="ctr"/>
        <c:lblOffset val="100"/>
        <c:noMultiLvlLbl val="0"/>
      </c:catAx>
      <c:valAx>
        <c:axId val="148735488"/>
        <c:scaling>
          <c:orientation val="minMax"/>
        </c:scaling>
        <c:delete val="1"/>
        <c:axPos val="t"/>
        <c:numFmt formatCode="0%" sourceLinked="1"/>
        <c:majorTickMark val="none"/>
        <c:minorTickMark val="none"/>
        <c:tickLblPos val="nextTo"/>
        <c:crossAx val="148733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A159-40C9-899A-B49D85300FDA}"/>
                </c:ext>
              </c:extLst>
            </c:dLbl>
            <c:dLbl>
              <c:idx val="1"/>
              <c:layout>
                <c:manualLayout>
                  <c:x val="-0.28831481772763168"/>
                  <c:y val="-4.1753948607033721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CCD-455E-B6B5-37D56629A5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Sheet1!$B$2:$B$3</c:f>
              <c:numCache>
                <c:formatCode>0%</c:formatCode>
                <c:ptCount val="2"/>
                <c:pt idx="0">
                  <c:v>0.10416700000000001</c:v>
                </c:pt>
                <c:pt idx="1">
                  <c:v>0.21875</c:v>
                </c:pt>
              </c:numCache>
            </c:numRef>
          </c:val>
          <c:extLst>
            <c:ext xmlns:c16="http://schemas.microsoft.com/office/drawing/2014/chart" uri="{C3380CC4-5D6E-409C-BE32-E72D297353CC}">
              <c16:uniqueId val="{00000000-ACCD-455E-B6B5-37D56629A58D}"/>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A159-40C9-899A-B49D85300FDA}"/>
                </c:ext>
              </c:extLst>
            </c:dLbl>
            <c:dLbl>
              <c:idx val="1"/>
              <c:layout>
                <c:manualLayout>
                  <c:x val="-0.24197850773569088"/>
                  <c:y val="4.1773676435340017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CCD-455E-B6B5-37D56629A5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Sheet1!$C$2:$C$3</c:f>
              <c:numCache>
                <c:formatCode>0%</c:formatCode>
                <c:ptCount val="2"/>
                <c:pt idx="0">
                  <c:v>0.16012100000000001</c:v>
                </c:pt>
                <c:pt idx="1">
                  <c:v>0.20241700000000001</c:v>
                </c:pt>
              </c:numCache>
            </c:numRef>
          </c:val>
          <c:extLst>
            <c:ext xmlns:c16="http://schemas.microsoft.com/office/drawing/2014/chart" uri="{C3380CC4-5D6E-409C-BE32-E72D297353CC}">
              <c16:uniqueId val="{00000001-ACCD-455E-B6B5-37D56629A58D}"/>
            </c:ext>
          </c:extLst>
        </c:ser>
        <c:ser>
          <c:idx val="2"/>
          <c:order val="2"/>
          <c:tx>
            <c:strRef>
              <c:f>Sheet1!$D$1</c:f>
              <c:strCache>
                <c:ptCount val="1"/>
                <c:pt idx="0">
                  <c:v>Afterschool</c:v>
                </c:pt>
              </c:strCache>
            </c:strRef>
          </c:tx>
          <c:spPr>
            <a:solidFill>
              <a:schemeClr val="accent5"/>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A159-40C9-899A-B49D85300FDA}"/>
                </c:ext>
              </c:extLst>
            </c:dLbl>
            <c:dLbl>
              <c:idx val="1"/>
              <c:layout>
                <c:manualLayout>
                  <c:x val="-0.28831481772763168"/>
                  <c:y val="4.1760524549802735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CCD-455E-B6B5-37D56629A58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Sheet1!$D$2:$D$3</c:f>
              <c:numCache>
                <c:formatCode>0%</c:formatCode>
                <c:ptCount val="2"/>
                <c:pt idx="0">
                  <c:v>7.0968000000000003E-2</c:v>
                </c:pt>
                <c:pt idx="1">
                  <c:v>0.25806499999999999</c:v>
                </c:pt>
              </c:numCache>
            </c:numRef>
          </c:val>
          <c:extLst>
            <c:ext xmlns:c16="http://schemas.microsoft.com/office/drawing/2014/chart" uri="{C3380CC4-5D6E-409C-BE32-E72D297353CC}">
              <c16:uniqueId val="{00000002-ACCD-455E-B6B5-37D56629A58D}"/>
            </c:ext>
          </c:extLst>
        </c:ser>
        <c:dLbls>
          <c:dLblPos val="outEnd"/>
          <c:showLegendKey val="0"/>
          <c:showVal val="1"/>
          <c:showCatName val="0"/>
          <c:showSerName val="0"/>
          <c:showPercent val="0"/>
          <c:showBubbleSize val="0"/>
        </c:dLbls>
        <c:gapWidth val="182"/>
        <c:axId val="148805120"/>
        <c:axId val="148806656"/>
      </c:barChart>
      <c:catAx>
        <c:axId val="1488051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8806656"/>
        <c:crosses val="autoZero"/>
        <c:auto val="1"/>
        <c:lblAlgn val="ctr"/>
        <c:lblOffset val="100"/>
        <c:noMultiLvlLbl val="0"/>
      </c:catAx>
      <c:valAx>
        <c:axId val="148806656"/>
        <c:scaling>
          <c:orientation val="minMax"/>
        </c:scaling>
        <c:delete val="1"/>
        <c:axPos val="t"/>
        <c:numFmt formatCode="0%" sourceLinked="1"/>
        <c:majorTickMark val="none"/>
        <c:minorTickMark val="none"/>
        <c:tickLblPos val="nextTo"/>
        <c:crossAx val="148805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Sheet1!$B$2:$B$5</c:f>
              <c:numCache>
                <c:formatCode>0%</c:formatCode>
                <c:ptCount val="4"/>
                <c:pt idx="0">
                  <c:v>0.73958299999999999</c:v>
                </c:pt>
                <c:pt idx="1">
                  <c:v>0.27083299999999999</c:v>
                </c:pt>
                <c:pt idx="2">
                  <c:v>0.38541700000000001</c:v>
                </c:pt>
                <c:pt idx="3">
                  <c:v>0.25520799999999999</c:v>
                </c:pt>
              </c:numCache>
            </c:numRef>
          </c:val>
          <c:extLst>
            <c:ext xmlns:c16="http://schemas.microsoft.com/office/drawing/2014/chart" uri="{C3380CC4-5D6E-409C-BE32-E72D297353CC}">
              <c16:uniqueId val="{00000000-9AD1-45EA-A7B2-84A07707729A}"/>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32A2-4EDF-8A1E-5851ECFCCE17}"/>
                </c:ext>
              </c:extLst>
            </c:dLbl>
            <c:dLbl>
              <c:idx val="1"/>
              <c:layout>
                <c:manualLayout>
                  <c:x val="-1.2861493080057722E-2"/>
                  <c:y val="4.6239988841477219E-1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11404236517714671"/>
                      <c:h val="4.7720219746086902E-2"/>
                    </c:manualLayout>
                  </c15:layout>
                </c:ext>
                <c:ext xmlns:c16="http://schemas.microsoft.com/office/drawing/2014/chart" uri="{C3380CC4-5D6E-409C-BE32-E72D297353CC}">
                  <c16:uniqueId val="{00000000-D6AC-4661-80D8-9B9F0DCD57D4}"/>
                </c:ext>
              </c:extLst>
            </c:dLbl>
            <c:dLbl>
              <c:idx val="2"/>
              <c:layout>
                <c:manualLayout>
                  <c:x val="-1.1471783037400185E-2"/>
                  <c:y val="5.044420691975451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6AC-4661-80D8-9B9F0DCD57D4}"/>
                </c:ext>
              </c:extLst>
            </c:dLbl>
            <c:dLbl>
              <c:idx val="3"/>
              <c:layout>
                <c:manualLayout>
                  <c:x val="-2.0935288844811474E-2"/>
                  <c:y val="1.9859923993402957E-7"/>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C3-4099-A29B-E65440734B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Sheet1!$C$2:$C$5</c:f>
              <c:numCache>
                <c:formatCode>0%</c:formatCode>
                <c:ptCount val="4"/>
                <c:pt idx="0">
                  <c:v>0.74018100000000009</c:v>
                </c:pt>
                <c:pt idx="1">
                  <c:v>9.3656000000000003E-2</c:v>
                </c:pt>
                <c:pt idx="2">
                  <c:v>0.12386699999999999</c:v>
                </c:pt>
                <c:pt idx="3">
                  <c:v>0.10574</c:v>
                </c:pt>
              </c:numCache>
            </c:numRef>
          </c:val>
          <c:extLst>
            <c:ext xmlns:c16="http://schemas.microsoft.com/office/drawing/2014/chart" uri="{C3380CC4-5D6E-409C-BE32-E72D297353CC}">
              <c16:uniqueId val="{00000001-9AD1-45EA-A7B2-84A07707729A}"/>
            </c:ext>
          </c:extLst>
        </c:ser>
        <c:ser>
          <c:idx val="2"/>
          <c:order val="2"/>
          <c:tx>
            <c:strRef>
              <c:f>Sheet1!$D$1</c:f>
              <c:strCache>
                <c:ptCount val="1"/>
                <c:pt idx="0">
                  <c:v>Afterschool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Positive</c:v>
                </c:pt>
                <c:pt idx="1">
                  <c:v>Descriptive</c:v>
                </c:pt>
                <c:pt idx="2">
                  <c:v>My language</c:v>
                </c:pt>
                <c:pt idx="3">
                  <c:v>Urgency</c:v>
                </c:pt>
              </c:strCache>
            </c:strRef>
          </c:cat>
          <c:val>
            <c:numRef>
              <c:f>Sheet1!$D$2:$D$5</c:f>
              <c:numCache>
                <c:formatCode>0%</c:formatCode>
                <c:ptCount val="4"/>
                <c:pt idx="0">
                  <c:v>0.90483900000000006</c:v>
                </c:pt>
                <c:pt idx="1">
                  <c:v>0.26774199999999998</c:v>
                </c:pt>
                <c:pt idx="2">
                  <c:v>0.48225800000000002</c:v>
                </c:pt>
                <c:pt idx="3">
                  <c:v>0.335484</c:v>
                </c:pt>
              </c:numCache>
            </c:numRef>
          </c:val>
          <c:extLst>
            <c:ext xmlns:c16="http://schemas.microsoft.com/office/drawing/2014/chart" uri="{C3380CC4-5D6E-409C-BE32-E72D297353CC}">
              <c16:uniqueId val="{00000002-9AD1-45EA-A7B2-84A07707729A}"/>
            </c:ext>
          </c:extLst>
        </c:ser>
        <c:dLbls>
          <c:dLblPos val="ctr"/>
          <c:showLegendKey val="0"/>
          <c:showVal val="1"/>
          <c:showCatName val="0"/>
          <c:showSerName val="0"/>
          <c:showPercent val="0"/>
          <c:showBubbleSize val="0"/>
        </c:dLbls>
        <c:gapWidth val="182"/>
        <c:axId val="152618496"/>
        <c:axId val="152620032"/>
      </c:barChart>
      <c:catAx>
        <c:axId val="1526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620032"/>
        <c:crosses val="autoZero"/>
        <c:auto val="1"/>
        <c:lblAlgn val="ctr"/>
        <c:lblOffset val="100"/>
        <c:noMultiLvlLbl val="0"/>
      </c:catAx>
      <c:valAx>
        <c:axId val="152620032"/>
        <c:scaling>
          <c:orientation val="minMax"/>
        </c:scaling>
        <c:delete val="1"/>
        <c:axPos val="t"/>
        <c:numFmt formatCode="0%" sourceLinked="1"/>
        <c:majorTickMark val="none"/>
        <c:minorTickMark val="none"/>
        <c:tickLblPos val="nextTo"/>
        <c:crossAx val="152618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Policy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Sheet1!$B$2:$B$3</c:f>
              <c:numCache>
                <c:formatCode>0%</c:formatCode>
                <c:ptCount val="2"/>
                <c:pt idx="0">
                  <c:v>0.234375</c:v>
                </c:pt>
                <c:pt idx="1">
                  <c:v>0.203125</c:v>
                </c:pt>
              </c:numCache>
            </c:numRef>
          </c:val>
          <c:extLst>
            <c:ext xmlns:c16="http://schemas.microsoft.com/office/drawing/2014/chart" uri="{C3380CC4-5D6E-409C-BE32-E72D297353CC}">
              <c16:uniqueId val="{00000000-ACCD-455E-B6B5-37D56629A58D}"/>
            </c:ext>
          </c:extLst>
        </c:ser>
        <c:ser>
          <c:idx val="1"/>
          <c:order val="1"/>
          <c:tx>
            <c:strRef>
              <c:f>Sheet1!$C$1</c:f>
              <c:strCache>
                <c:ptCount val="1"/>
                <c:pt idx="0">
                  <c:v>K12</c:v>
                </c:pt>
              </c:strCache>
            </c:strRef>
          </c:tx>
          <c:spPr>
            <a:solidFill>
              <a:srgbClr val="C00000">
                <a:alpha val="80000"/>
              </a:srgbClr>
            </a:solidFill>
            <a:ln>
              <a:noFill/>
            </a:ln>
            <a:effectLst/>
          </c:spPr>
          <c:invertIfNegative val="0"/>
          <c:dLbls>
            <c:dLbl>
              <c:idx val="0"/>
              <c:layout>
                <c:manualLayout>
                  <c:x val="-1.962259622790816E-2"/>
                  <c:y val="0"/>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1147595944133734"/>
                      <c:h val="7.4995996894839836E-2"/>
                    </c:manualLayout>
                  </c15:layout>
                </c:ext>
                <c:ext xmlns:c16="http://schemas.microsoft.com/office/drawing/2014/chart" uri="{C3380CC4-5D6E-409C-BE32-E72D297353CC}">
                  <c16:uniqueId val="{00000001-A43A-4245-9936-C186F6A18817}"/>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5E6A-4450-AA2B-4705981BC29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Sheet1!$C$2:$C$3</c:f>
              <c:numCache>
                <c:formatCode>0%</c:formatCode>
                <c:ptCount val="2"/>
                <c:pt idx="0">
                  <c:v>9.0633999999999992E-2</c:v>
                </c:pt>
                <c:pt idx="1">
                  <c:v>0.24471299999999999</c:v>
                </c:pt>
              </c:numCache>
            </c:numRef>
          </c:val>
          <c:extLst>
            <c:ext xmlns:c16="http://schemas.microsoft.com/office/drawing/2014/chart" uri="{C3380CC4-5D6E-409C-BE32-E72D297353CC}">
              <c16:uniqueId val="{00000001-ACCD-455E-B6B5-37D56629A58D}"/>
            </c:ext>
          </c:extLst>
        </c:ser>
        <c:ser>
          <c:idx val="2"/>
          <c:order val="2"/>
          <c:tx>
            <c:strRef>
              <c:f>Sheet1!$D$1</c:f>
              <c:strCache>
                <c:ptCount val="1"/>
                <c:pt idx="0">
                  <c:v>Afterschool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Prefer It</c:v>
                </c:pt>
                <c:pt idx="1">
                  <c:v>Avoid It</c:v>
                </c:pt>
              </c:strCache>
            </c:strRef>
          </c:cat>
          <c:val>
            <c:numRef>
              <c:f>Sheet1!$D$2:$D$3</c:f>
              <c:numCache>
                <c:formatCode>0%</c:formatCode>
                <c:ptCount val="2"/>
                <c:pt idx="0">
                  <c:v>0.25806499999999999</c:v>
                </c:pt>
                <c:pt idx="1">
                  <c:v>0.12096800000000001</c:v>
                </c:pt>
              </c:numCache>
            </c:numRef>
          </c:val>
          <c:extLst>
            <c:ext xmlns:c16="http://schemas.microsoft.com/office/drawing/2014/chart" uri="{C3380CC4-5D6E-409C-BE32-E72D297353CC}">
              <c16:uniqueId val="{00000002-ACCD-455E-B6B5-37D56629A58D}"/>
            </c:ext>
          </c:extLst>
        </c:ser>
        <c:dLbls>
          <c:dLblPos val="ctr"/>
          <c:showLegendKey val="0"/>
          <c:showVal val="1"/>
          <c:showCatName val="0"/>
          <c:showSerName val="0"/>
          <c:showPercent val="0"/>
          <c:showBubbleSize val="0"/>
        </c:dLbls>
        <c:gapWidth val="182"/>
        <c:axId val="152739840"/>
        <c:axId val="152741376"/>
      </c:barChart>
      <c:catAx>
        <c:axId val="152739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2741376"/>
        <c:crosses val="autoZero"/>
        <c:auto val="1"/>
        <c:lblAlgn val="ctr"/>
        <c:lblOffset val="100"/>
        <c:noMultiLvlLbl val="0"/>
      </c:catAx>
      <c:valAx>
        <c:axId val="152741376"/>
        <c:scaling>
          <c:orientation val="minMax"/>
        </c:scaling>
        <c:delete val="1"/>
        <c:axPos val="t"/>
        <c:numFmt formatCode="0%" sourceLinked="1"/>
        <c:majorTickMark val="none"/>
        <c:minorTickMark val="none"/>
        <c:tickLblPos val="nextTo"/>
        <c:crossAx val="152739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BB40BF-42C3-4E24-9595-F3009DA25C7A}"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6DE0923D-4D8C-4C87-939C-6099080F2612}">
      <dgm:prSet phldrT="[Text]" custT="1"/>
      <dgm:spPr>
        <a:solidFill>
          <a:schemeClr val="accent2"/>
        </a:solidFill>
      </dgm:spPr>
      <dgm:t>
        <a:bodyPr/>
        <a:lstStyle/>
        <a:p>
          <a:r>
            <a:rPr lang="en-US" sz="2800" b="1" dirty="0">
              <a:solidFill>
                <a:schemeClr val="bg1"/>
              </a:solidFill>
            </a:rPr>
            <a:t>Dos</a:t>
          </a:r>
        </a:p>
      </dgm:t>
    </dgm:pt>
    <dgm:pt modelId="{00F0E3D9-FA2C-4678-A5FC-A77FB9138C28}" type="parTrans" cxnId="{08DCCD21-431E-40D1-99EF-236459B5A91C}">
      <dgm:prSet/>
      <dgm:spPr/>
      <dgm:t>
        <a:bodyPr/>
        <a:lstStyle/>
        <a:p>
          <a:endParaRPr lang="en-US"/>
        </a:p>
      </dgm:t>
    </dgm:pt>
    <dgm:pt modelId="{D96CC5F3-D34B-4A16-8AF8-806C9DE76FB4}" type="sibTrans" cxnId="{08DCCD21-431E-40D1-99EF-236459B5A91C}">
      <dgm:prSet/>
      <dgm:spPr/>
      <dgm:t>
        <a:bodyPr/>
        <a:lstStyle/>
        <a:p>
          <a:endParaRPr lang="en-US"/>
        </a:p>
      </dgm:t>
    </dgm:pt>
    <dgm:pt modelId="{882C9A98-FDB1-4AB0-9BBE-5A606893BB51}">
      <dgm:prSet phldrT="[Text]" custT="1"/>
      <dgm:spPr/>
      <dgm:t>
        <a:bodyPr anchor="ctr"/>
        <a:lstStyle/>
        <a:p>
          <a:pPr>
            <a:buFont typeface="Arial" panose="020B0604020202020204" pitchFamily="34" charset="0"/>
            <a:buChar char="•"/>
          </a:pPr>
          <a:endParaRPr lang="en-US" sz="1300" dirty="0"/>
        </a:p>
      </dgm:t>
    </dgm:pt>
    <dgm:pt modelId="{267F6E54-4503-40D1-AAAA-B69485075255}" type="parTrans" cxnId="{B3DE18D2-EB4D-4D61-901A-53041743FD14}">
      <dgm:prSet/>
      <dgm:spPr/>
      <dgm:t>
        <a:bodyPr/>
        <a:lstStyle/>
        <a:p>
          <a:endParaRPr lang="en-US"/>
        </a:p>
      </dgm:t>
    </dgm:pt>
    <dgm:pt modelId="{305E7A0C-E62D-47B6-A074-77F08992DE0F}" type="sibTrans" cxnId="{B3DE18D2-EB4D-4D61-901A-53041743FD14}">
      <dgm:prSet/>
      <dgm:spPr/>
      <dgm:t>
        <a:bodyPr/>
        <a:lstStyle/>
        <a:p>
          <a:endParaRPr lang="en-US"/>
        </a:p>
      </dgm:t>
    </dgm:pt>
    <dgm:pt modelId="{35EA19F8-B916-423D-8227-DC4947AAD91B}">
      <dgm:prSet phldrT="[Text]" custT="1"/>
      <dgm:spPr>
        <a:solidFill>
          <a:schemeClr val="accent6"/>
        </a:solidFill>
      </dgm:spPr>
      <dgm:t>
        <a:bodyPr/>
        <a:lstStyle/>
        <a:p>
          <a:r>
            <a:rPr lang="en-US" sz="2800" b="1" dirty="0">
              <a:solidFill>
                <a:schemeClr val="bg1"/>
              </a:solidFill>
            </a:rPr>
            <a:t>Don’ts</a:t>
          </a:r>
        </a:p>
      </dgm:t>
    </dgm:pt>
    <dgm:pt modelId="{30971BC2-04AB-4CC2-A427-365DEF4F1B7D}" type="parTrans" cxnId="{7E8976D7-50A1-4AB5-8BF0-C7C7B5B1B133}">
      <dgm:prSet/>
      <dgm:spPr/>
      <dgm:t>
        <a:bodyPr/>
        <a:lstStyle/>
        <a:p>
          <a:endParaRPr lang="en-US"/>
        </a:p>
      </dgm:t>
    </dgm:pt>
    <dgm:pt modelId="{41B4A2D9-465A-4456-B03B-A38EC6C4657F}" type="sibTrans" cxnId="{7E8976D7-50A1-4AB5-8BF0-C7C7B5B1B133}">
      <dgm:prSet/>
      <dgm:spPr/>
      <dgm:t>
        <a:bodyPr/>
        <a:lstStyle/>
        <a:p>
          <a:endParaRPr lang="en-US"/>
        </a:p>
      </dgm:t>
    </dgm:pt>
    <dgm:pt modelId="{D9B48AD6-DE25-4CF1-B8ED-14E298969DD6}">
      <dgm:prSet phldrT="[Text]" custT="1"/>
      <dgm:spPr/>
      <dgm:t>
        <a:bodyPr anchor="ctr"/>
        <a:lstStyle/>
        <a:p>
          <a:endParaRPr lang="en-US" sz="1400" dirty="0"/>
        </a:p>
      </dgm:t>
    </dgm:pt>
    <dgm:pt modelId="{AFC90B60-C3E6-4995-A218-B5D9C75B62CC}" type="parTrans" cxnId="{94642AC9-A946-419B-89D3-38F00BE46486}">
      <dgm:prSet/>
      <dgm:spPr/>
      <dgm:t>
        <a:bodyPr/>
        <a:lstStyle/>
        <a:p>
          <a:endParaRPr lang="en-US"/>
        </a:p>
      </dgm:t>
    </dgm:pt>
    <dgm:pt modelId="{BC2C028C-73F6-4B4D-84AE-5ACEFE942ECE}" type="sibTrans" cxnId="{94642AC9-A946-419B-89D3-38F00BE46486}">
      <dgm:prSet/>
      <dgm:spPr/>
      <dgm:t>
        <a:bodyPr/>
        <a:lstStyle/>
        <a:p>
          <a:endParaRPr lang="en-US"/>
        </a:p>
      </dgm:t>
    </dgm:pt>
    <dgm:pt modelId="{6438491F-A42D-45A3-BFA6-B049661C39B9}" type="pres">
      <dgm:prSet presAssocID="{FFBB40BF-42C3-4E24-9595-F3009DA25C7A}" presName="Name0" presStyleCnt="0">
        <dgm:presLayoutVars>
          <dgm:chMax val="2"/>
          <dgm:dir/>
          <dgm:animOne val="branch"/>
          <dgm:animLvl val="lvl"/>
          <dgm:resizeHandles val="exact"/>
        </dgm:presLayoutVars>
      </dgm:prSet>
      <dgm:spPr/>
    </dgm:pt>
    <dgm:pt modelId="{73314C22-CC05-4296-9275-5002F89B142D}" type="pres">
      <dgm:prSet presAssocID="{FFBB40BF-42C3-4E24-9595-F3009DA25C7A}" presName="Background" presStyleLbl="node1" presStyleIdx="0" presStyleCnt="1" custScaleY="133107"/>
      <dgm:spPr>
        <a:solidFill>
          <a:schemeClr val="accent5">
            <a:lumMod val="20000"/>
            <a:lumOff val="80000"/>
          </a:schemeClr>
        </a:solidFill>
      </dgm:spPr>
    </dgm:pt>
    <dgm:pt modelId="{9732A2DB-9D14-4061-95B3-F5E5B48B3695}" type="pres">
      <dgm:prSet presAssocID="{FFBB40BF-42C3-4E24-9595-F3009DA25C7A}" presName="Divider" presStyleLbl="callout" presStyleIdx="0" presStyleCnt="1" custScaleY="161754"/>
      <dgm:spPr>
        <a:ln>
          <a:solidFill>
            <a:schemeClr val="tx1"/>
          </a:solidFill>
        </a:ln>
      </dgm:spPr>
    </dgm:pt>
    <dgm:pt modelId="{BBC3F982-8525-4BA3-8196-86919C9BE21C}" type="pres">
      <dgm:prSet presAssocID="{FFBB40BF-42C3-4E24-9595-F3009DA25C7A}" presName="ChildText1" presStyleLbl="revTx" presStyleIdx="0" presStyleCnt="0" custScaleX="106787" custScaleY="142482" custLinFactNeighborX="-2527" custLinFactNeighborY="-2752">
        <dgm:presLayoutVars>
          <dgm:chMax val="0"/>
          <dgm:chPref val="0"/>
          <dgm:bulletEnabled val="1"/>
        </dgm:presLayoutVars>
      </dgm:prSet>
      <dgm:spPr/>
    </dgm:pt>
    <dgm:pt modelId="{397451B1-F030-42FC-8417-DA386C19C437}" type="pres">
      <dgm:prSet presAssocID="{FFBB40BF-42C3-4E24-9595-F3009DA25C7A}" presName="ChildText2" presStyleLbl="revTx" presStyleIdx="0" presStyleCnt="0" custScaleY="141856">
        <dgm:presLayoutVars>
          <dgm:chMax val="0"/>
          <dgm:chPref val="0"/>
          <dgm:bulletEnabled val="1"/>
        </dgm:presLayoutVars>
      </dgm:prSet>
      <dgm:spPr/>
    </dgm:pt>
    <dgm:pt modelId="{8C50E039-0B4F-4625-BCD4-9D9D9B6F6E33}" type="pres">
      <dgm:prSet presAssocID="{FFBB40BF-42C3-4E24-9595-F3009DA25C7A}" presName="ParentText1" presStyleLbl="revTx" presStyleIdx="0" presStyleCnt="0">
        <dgm:presLayoutVars>
          <dgm:chMax val="1"/>
          <dgm:chPref val="1"/>
        </dgm:presLayoutVars>
      </dgm:prSet>
      <dgm:spPr/>
    </dgm:pt>
    <dgm:pt modelId="{6A5949B7-AC00-4846-9633-7C5A31CB8318}" type="pres">
      <dgm:prSet presAssocID="{FFBB40BF-42C3-4E24-9595-F3009DA25C7A}" presName="ParentShape1" presStyleLbl="alignImgPlace1" presStyleIdx="0" presStyleCnt="2" custLinFactNeighborX="27471" custLinFactNeighborY="4676">
        <dgm:presLayoutVars/>
      </dgm:prSet>
      <dgm:spPr/>
    </dgm:pt>
    <dgm:pt modelId="{9DD282CC-5D9F-4554-8861-9989E0B237DE}" type="pres">
      <dgm:prSet presAssocID="{FFBB40BF-42C3-4E24-9595-F3009DA25C7A}" presName="ParentText2" presStyleLbl="revTx" presStyleIdx="0" presStyleCnt="0">
        <dgm:presLayoutVars>
          <dgm:chMax val="1"/>
          <dgm:chPref val="1"/>
        </dgm:presLayoutVars>
      </dgm:prSet>
      <dgm:spPr/>
    </dgm:pt>
    <dgm:pt modelId="{72522E81-D3F7-4DE5-9750-8342618AE429}" type="pres">
      <dgm:prSet presAssocID="{FFBB40BF-42C3-4E24-9595-F3009DA25C7A}" presName="ParentShape2" presStyleLbl="alignImgPlace1" presStyleIdx="1" presStyleCnt="2" custLinFactNeighborX="-37402" custLinFactNeighborY="-14851">
        <dgm:presLayoutVars/>
      </dgm:prSet>
      <dgm:spPr/>
    </dgm:pt>
  </dgm:ptLst>
  <dgm:cxnLst>
    <dgm:cxn modelId="{E9CE7B08-8275-413D-A320-D781EE3441A1}" type="presOf" srcId="{D9B48AD6-DE25-4CF1-B8ED-14E298969DD6}" destId="{397451B1-F030-42FC-8417-DA386C19C437}" srcOrd="0" destOrd="0" presId="urn:microsoft.com/office/officeart/2009/3/layout/OpposingIdeas"/>
    <dgm:cxn modelId="{0F094A1C-7CA4-4D6F-BEDB-40AE45C5CCC7}" type="presOf" srcId="{6DE0923D-4D8C-4C87-939C-6099080F2612}" destId="{8C50E039-0B4F-4625-BCD4-9D9D9B6F6E33}" srcOrd="0" destOrd="0" presId="urn:microsoft.com/office/officeart/2009/3/layout/OpposingIdeas"/>
    <dgm:cxn modelId="{08DCCD21-431E-40D1-99EF-236459B5A91C}" srcId="{FFBB40BF-42C3-4E24-9595-F3009DA25C7A}" destId="{6DE0923D-4D8C-4C87-939C-6099080F2612}" srcOrd="0" destOrd="0" parTransId="{00F0E3D9-FA2C-4678-A5FC-A77FB9138C28}" sibTransId="{D96CC5F3-D34B-4A16-8AF8-806C9DE76FB4}"/>
    <dgm:cxn modelId="{B1381369-6B2B-4AAE-B409-2A27F0F41957}" type="presOf" srcId="{35EA19F8-B916-423D-8227-DC4947AAD91B}" destId="{9DD282CC-5D9F-4554-8861-9989E0B237DE}" srcOrd="0" destOrd="0" presId="urn:microsoft.com/office/officeart/2009/3/layout/OpposingIdeas"/>
    <dgm:cxn modelId="{01A15452-2547-457E-A6A8-1E641B0DE661}" type="presOf" srcId="{FFBB40BF-42C3-4E24-9595-F3009DA25C7A}" destId="{6438491F-A42D-45A3-BFA6-B049661C39B9}" srcOrd="0" destOrd="0" presId="urn:microsoft.com/office/officeart/2009/3/layout/OpposingIdeas"/>
    <dgm:cxn modelId="{D71B6DBD-07A4-4253-A10B-5BFF63914C8E}" type="presOf" srcId="{35EA19F8-B916-423D-8227-DC4947AAD91B}" destId="{72522E81-D3F7-4DE5-9750-8342618AE429}" srcOrd="1" destOrd="0" presId="urn:microsoft.com/office/officeart/2009/3/layout/OpposingIdeas"/>
    <dgm:cxn modelId="{94642AC9-A946-419B-89D3-38F00BE46486}" srcId="{35EA19F8-B916-423D-8227-DC4947AAD91B}" destId="{D9B48AD6-DE25-4CF1-B8ED-14E298969DD6}" srcOrd="0" destOrd="0" parTransId="{AFC90B60-C3E6-4995-A218-B5D9C75B62CC}" sibTransId="{BC2C028C-73F6-4B4D-84AE-5ACEFE942ECE}"/>
    <dgm:cxn modelId="{B3DE18D2-EB4D-4D61-901A-53041743FD14}" srcId="{6DE0923D-4D8C-4C87-939C-6099080F2612}" destId="{882C9A98-FDB1-4AB0-9BBE-5A606893BB51}" srcOrd="0" destOrd="0" parTransId="{267F6E54-4503-40D1-AAAA-B69485075255}" sibTransId="{305E7A0C-E62D-47B6-A074-77F08992DE0F}"/>
    <dgm:cxn modelId="{7E8976D7-50A1-4AB5-8BF0-C7C7B5B1B133}" srcId="{FFBB40BF-42C3-4E24-9595-F3009DA25C7A}" destId="{35EA19F8-B916-423D-8227-DC4947AAD91B}" srcOrd="1" destOrd="0" parTransId="{30971BC2-04AB-4CC2-A427-365DEF4F1B7D}" sibTransId="{41B4A2D9-465A-4456-B03B-A38EC6C4657F}"/>
    <dgm:cxn modelId="{A672ECDC-45B8-4828-93FC-460F27082696}" type="presOf" srcId="{882C9A98-FDB1-4AB0-9BBE-5A606893BB51}" destId="{BBC3F982-8525-4BA3-8196-86919C9BE21C}" srcOrd="0" destOrd="0" presId="urn:microsoft.com/office/officeart/2009/3/layout/OpposingIdeas"/>
    <dgm:cxn modelId="{ABEC44E7-9088-4DF3-83BD-6C9A2BC47B22}" type="presOf" srcId="{6DE0923D-4D8C-4C87-939C-6099080F2612}" destId="{6A5949B7-AC00-4846-9633-7C5A31CB8318}" srcOrd="1" destOrd="0" presId="urn:microsoft.com/office/officeart/2009/3/layout/OpposingIdeas"/>
    <dgm:cxn modelId="{1C526E16-CBAB-4C2D-A83B-CAED0C3AD304}" type="presParOf" srcId="{6438491F-A42D-45A3-BFA6-B049661C39B9}" destId="{73314C22-CC05-4296-9275-5002F89B142D}" srcOrd="0" destOrd="0" presId="urn:microsoft.com/office/officeart/2009/3/layout/OpposingIdeas"/>
    <dgm:cxn modelId="{F708EE6B-531B-478D-90DB-97EC5C00C9D1}" type="presParOf" srcId="{6438491F-A42D-45A3-BFA6-B049661C39B9}" destId="{9732A2DB-9D14-4061-95B3-F5E5B48B3695}" srcOrd="1" destOrd="0" presId="urn:microsoft.com/office/officeart/2009/3/layout/OpposingIdeas"/>
    <dgm:cxn modelId="{4E066C4D-9431-477B-A422-92779FE0A1B2}" type="presParOf" srcId="{6438491F-A42D-45A3-BFA6-B049661C39B9}" destId="{BBC3F982-8525-4BA3-8196-86919C9BE21C}" srcOrd="2" destOrd="0" presId="urn:microsoft.com/office/officeart/2009/3/layout/OpposingIdeas"/>
    <dgm:cxn modelId="{C2D70D9D-E243-4E8F-B118-C898C36E846F}" type="presParOf" srcId="{6438491F-A42D-45A3-BFA6-B049661C39B9}" destId="{397451B1-F030-42FC-8417-DA386C19C437}" srcOrd="3" destOrd="0" presId="urn:microsoft.com/office/officeart/2009/3/layout/OpposingIdeas"/>
    <dgm:cxn modelId="{CB37EF9E-8D40-4E9D-A33B-B027E9FC07D7}" type="presParOf" srcId="{6438491F-A42D-45A3-BFA6-B049661C39B9}" destId="{8C50E039-0B4F-4625-BCD4-9D9D9B6F6E33}" srcOrd="4" destOrd="0" presId="urn:microsoft.com/office/officeart/2009/3/layout/OpposingIdeas"/>
    <dgm:cxn modelId="{691591AF-1C32-40D0-B6CB-0BA89ACCB55E}" type="presParOf" srcId="{6438491F-A42D-45A3-BFA6-B049661C39B9}" destId="{6A5949B7-AC00-4846-9633-7C5A31CB8318}" srcOrd="5" destOrd="0" presId="urn:microsoft.com/office/officeart/2009/3/layout/OpposingIdeas"/>
    <dgm:cxn modelId="{CD2664D8-6384-45CC-8C17-BFBB1A2E6E25}" type="presParOf" srcId="{6438491F-A42D-45A3-BFA6-B049661C39B9}" destId="{9DD282CC-5D9F-4554-8861-9989E0B237DE}" srcOrd="6" destOrd="0" presId="urn:microsoft.com/office/officeart/2009/3/layout/OpposingIdeas"/>
    <dgm:cxn modelId="{E45BC86E-89E0-4544-946A-AFE7A8DFD14E}" type="presParOf" srcId="{6438491F-A42D-45A3-BFA6-B049661C39B9}" destId="{72522E81-D3F7-4DE5-9750-8342618AE429}"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300F03-0165-4F06-B0E4-929AAB45141D}" type="doc">
      <dgm:prSet loTypeId="urn:microsoft.com/office/officeart/2005/8/layout/matrix2" loCatId="matrix" qsTypeId="urn:microsoft.com/office/officeart/2005/8/quickstyle/simple1" qsCatId="simple" csTypeId="urn:microsoft.com/office/officeart/2005/8/colors/colorful1" csCatId="colorful" phldr="1"/>
      <dgm:spPr/>
      <dgm:t>
        <a:bodyPr/>
        <a:lstStyle/>
        <a:p>
          <a:endParaRPr lang="en-US"/>
        </a:p>
      </dgm:t>
    </dgm:pt>
    <dgm:pt modelId="{B9FDC3B0-4942-4D98-882A-BB3776B18E14}">
      <dgm:prSet phldrT="[Text]" custT="1"/>
      <dgm:spPr/>
      <dgm:t>
        <a:bodyPr/>
        <a:lstStyle/>
        <a:p>
          <a:pPr>
            <a:lnSpc>
              <a:spcPct val="100000"/>
            </a:lnSpc>
            <a:spcBef>
              <a:spcPts val="900"/>
            </a:spcBef>
          </a:pPr>
          <a:r>
            <a:rPr lang="en-US" sz="1600" dirty="0">
              <a:solidFill>
                <a:schemeClr val="bg1"/>
              </a:solidFill>
            </a:rPr>
            <a:t>*Whole Child Development</a:t>
          </a:r>
        </a:p>
        <a:p>
          <a:pPr>
            <a:lnSpc>
              <a:spcPct val="100000"/>
            </a:lnSpc>
            <a:spcBef>
              <a:spcPts val="1200"/>
            </a:spcBef>
          </a:pPr>
          <a:r>
            <a:rPr lang="en-US" sz="1600" dirty="0">
              <a:solidFill>
                <a:schemeClr val="bg1"/>
              </a:solidFill>
            </a:rPr>
            <a:t>*Soft Skills</a:t>
          </a:r>
        </a:p>
        <a:p>
          <a:pPr>
            <a:lnSpc>
              <a:spcPct val="100000"/>
            </a:lnSpc>
            <a:spcBef>
              <a:spcPts val="1200"/>
            </a:spcBef>
          </a:pPr>
          <a:r>
            <a:rPr lang="en-US" sz="1600" dirty="0">
              <a:solidFill>
                <a:schemeClr val="bg1"/>
              </a:solidFill>
            </a:rPr>
            <a:t>*Social and Emotional</a:t>
          </a:r>
        </a:p>
        <a:p>
          <a:pPr>
            <a:lnSpc>
              <a:spcPct val="100000"/>
            </a:lnSpc>
            <a:spcBef>
              <a:spcPts val="1200"/>
            </a:spcBef>
          </a:pPr>
          <a:r>
            <a:rPr lang="en-US" sz="1600" dirty="0">
              <a:solidFill>
                <a:schemeClr val="bg1"/>
              </a:solidFill>
            </a:rPr>
            <a:t>*Character</a:t>
          </a:r>
        </a:p>
        <a:p>
          <a:pPr>
            <a:lnSpc>
              <a:spcPct val="100000"/>
            </a:lnSpc>
            <a:spcBef>
              <a:spcPts val="1200"/>
            </a:spcBef>
          </a:pPr>
          <a:r>
            <a:rPr lang="en-US" sz="1600" dirty="0">
              <a:solidFill>
                <a:schemeClr val="bg1"/>
              </a:solidFill>
            </a:rPr>
            <a:t>*Grit</a:t>
          </a:r>
        </a:p>
      </dgm:t>
    </dgm:pt>
    <dgm:pt modelId="{4EB93EAA-0125-4F90-9BFA-955B30A0F989}" type="parTrans" cxnId="{BBA49174-324A-46BA-A01A-AC740DE335D4}">
      <dgm:prSet/>
      <dgm:spPr/>
      <dgm:t>
        <a:bodyPr/>
        <a:lstStyle/>
        <a:p>
          <a:endParaRPr lang="en-US"/>
        </a:p>
      </dgm:t>
    </dgm:pt>
    <dgm:pt modelId="{0A41AD10-0191-4F96-9B3B-1C72C31FBE8C}" type="sibTrans" cxnId="{BBA49174-324A-46BA-A01A-AC740DE335D4}">
      <dgm:prSet/>
      <dgm:spPr/>
      <dgm:t>
        <a:bodyPr/>
        <a:lstStyle/>
        <a:p>
          <a:endParaRPr lang="en-US"/>
        </a:p>
      </dgm:t>
    </dgm:pt>
    <dgm:pt modelId="{DB86B011-7ED7-4E7A-B4CF-25CEA98EFD9D}">
      <dgm:prSet phldrT="[Text]" custT="1"/>
      <dgm:spPr>
        <a:solidFill>
          <a:schemeClr val="accent3">
            <a:lumMod val="90000"/>
          </a:schemeClr>
        </a:solidFill>
      </dgm:spPr>
      <dgm:t>
        <a:bodyPr/>
        <a:lstStyle/>
        <a:p>
          <a:pPr>
            <a:lnSpc>
              <a:spcPct val="100000"/>
            </a:lnSpc>
            <a:spcBef>
              <a:spcPts val="900"/>
            </a:spcBef>
          </a:pPr>
          <a:r>
            <a:rPr lang="en-US" sz="1600" b="0" dirty="0">
              <a:solidFill>
                <a:schemeClr val="tx1"/>
              </a:solidFill>
            </a:rPr>
            <a:t>*21</a:t>
          </a:r>
          <a:r>
            <a:rPr lang="en-US" sz="1600" b="0" baseline="30000" dirty="0">
              <a:solidFill>
                <a:schemeClr val="tx1"/>
              </a:solidFill>
            </a:rPr>
            <a:t>st</a:t>
          </a:r>
          <a:r>
            <a:rPr lang="en-US" sz="1600" b="0" dirty="0">
              <a:solidFill>
                <a:schemeClr val="tx1"/>
              </a:solidFill>
            </a:rPr>
            <a:t> Century Skills</a:t>
          </a:r>
        </a:p>
      </dgm:t>
    </dgm:pt>
    <dgm:pt modelId="{0F6B779D-3110-4557-AD60-D6F26D45D839}" type="parTrans" cxnId="{40560E2E-4A60-4DEB-9BC9-E46F9AFA8B52}">
      <dgm:prSet/>
      <dgm:spPr/>
      <dgm:t>
        <a:bodyPr/>
        <a:lstStyle/>
        <a:p>
          <a:endParaRPr lang="en-US"/>
        </a:p>
      </dgm:t>
    </dgm:pt>
    <dgm:pt modelId="{1CDC243A-A0BD-47FD-92A7-9778AE0E2568}" type="sibTrans" cxnId="{40560E2E-4A60-4DEB-9BC9-E46F9AFA8B52}">
      <dgm:prSet/>
      <dgm:spPr/>
      <dgm:t>
        <a:bodyPr/>
        <a:lstStyle/>
        <a:p>
          <a:endParaRPr lang="en-US"/>
        </a:p>
      </dgm:t>
    </dgm:pt>
    <dgm:pt modelId="{52E05532-4072-4AA4-A6B7-BCE33FCB3E63}">
      <dgm:prSet phldrT="[Text]" custT="1"/>
      <dgm:spPr/>
      <dgm:t>
        <a:bodyPr/>
        <a:lstStyle/>
        <a:p>
          <a:pPr marL="0">
            <a:lnSpc>
              <a:spcPct val="100000"/>
            </a:lnSpc>
            <a:spcBef>
              <a:spcPts val="900"/>
            </a:spcBef>
          </a:pPr>
          <a:r>
            <a:rPr lang="en-US" sz="1600" dirty="0">
              <a:solidFill>
                <a:schemeClr val="bg1"/>
              </a:solidFill>
            </a:rPr>
            <a:t>*Positive Youth Development</a:t>
          </a:r>
        </a:p>
        <a:p>
          <a:pPr marL="0">
            <a:lnSpc>
              <a:spcPct val="100000"/>
            </a:lnSpc>
            <a:spcBef>
              <a:spcPts val="900"/>
            </a:spcBef>
          </a:pPr>
          <a:r>
            <a:rPr lang="en-US" sz="1600" dirty="0">
              <a:solidFill>
                <a:schemeClr val="bg1"/>
              </a:solidFill>
            </a:rPr>
            <a:t>*Behavioral Skills</a:t>
          </a:r>
        </a:p>
      </dgm:t>
    </dgm:pt>
    <dgm:pt modelId="{29F4F1F5-3D8A-4AFE-AD41-612D453B0346}" type="parTrans" cxnId="{75BA1A32-85E7-45B0-94BA-98BF344208A2}">
      <dgm:prSet/>
      <dgm:spPr/>
      <dgm:t>
        <a:bodyPr/>
        <a:lstStyle/>
        <a:p>
          <a:endParaRPr lang="en-US"/>
        </a:p>
      </dgm:t>
    </dgm:pt>
    <dgm:pt modelId="{3A8E3F2A-5886-4331-9A3B-6E557971A2FD}" type="sibTrans" cxnId="{75BA1A32-85E7-45B0-94BA-98BF344208A2}">
      <dgm:prSet/>
      <dgm:spPr/>
      <dgm:t>
        <a:bodyPr/>
        <a:lstStyle/>
        <a:p>
          <a:endParaRPr lang="en-US"/>
        </a:p>
      </dgm:t>
    </dgm:pt>
    <dgm:pt modelId="{3F9982AD-FBC2-4970-9C1B-68A7DFB7523A}">
      <dgm:prSet phldrT="[Text]" custT="1"/>
      <dgm:spPr>
        <a:ln w="60325">
          <a:noFill/>
        </a:ln>
      </dgm:spPr>
      <dgm:t>
        <a:bodyPr/>
        <a:lstStyle/>
        <a:p>
          <a:pPr>
            <a:lnSpc>
              <a:spcPct val="100000"/>
            </a:lnSpc>
            <a:spcBef>
              <a:spcPts val="900"/>
            </a:spcBef>
          </a:pPr>
          <a:r>
            <a:rPr lang="en-US" sz="1600" dirty="0">
              <a:solidFill>
                <a:schemeClr val="tx1"/>
              </a:solidFill>
            </a:rPr>
            <a:t>*Non-Cognitive</a:t>
          </a:r>
          <a:endParaRPr lang="en-US" sz="1600" b="0" dirty="0">
            <a:solidFill>
              <a:schemeClr val="tx1"/>
            </a:solidFill>
          </a:endParaRPr>
        </a:p>
        <a:p>
          <a:pPr>
            <a:lnSpc>
              <a:spcPct val="100000"/>
            </a:lnSpc>
            <a:spcBef>
              <a:spcPts val="900"/>
            </a:spcBef>
          </a:pPr>
          <a:r>
            <a:rPr lang="en-US" sz="1600" b="0" dirty="0">
              <a:solidFill>
                <a:schemeClr val="tx1"/>
              </a:solidFill>
            </a:rPr>
            <a:t>*Growth Mindset</a:t>
          </a:r>
        </a:p>
        <a:p>
          <a:pPr>
            <a:lnSpc>
              <a:spcPct val="100000"/>
            </a:lnSpc>
            <a:spcBef>
              <a:spcPts val="900"/>
            </a:spcBef>
          </a:pPr>
          <a:r>
            <a:rPr lang="en-US" sz="1600" b="0" dirty="0">
              <a:solidFill>
                <a:schemeClr val="tx1"/>
              </a:solidFill>
            </a:rPr>
            <a:t>*Academic Attitudes</a:t>
          </a:r>
        </a:p>
      </dgm:t>
    </dgm:pt>
    <dgm:pt modelId="{777583A0-2F5F-49B8-B2FC-C3DE06311B93}" type="parTrans" cxnId="{FA0FA570-E5A9-42A6-B38A-3E491CF7EA72}">
      <dgm:prSet/>
      <dgm:spPr/>
      <dgm:t>
        <a:bodyPr/>
        <a:lstStyle/>
        <a:p>
          <a:endParaRPr lang="en-US"/>
        </a:p>
      </dgm:t>
    </dgm:pt>
    <dgm:pt modelId="{9AEFC87D-5798-43F5-BF13-02E5EFC7AD37}" type="sibTrans" cxnId="{FA0FA570-E5A9-42A6-B38A-3E491CF7EA72}">
      <dgm:prSet/>
      <dgm:spPr/>
      <dgm:t>
        <a:bodyPr/>
        <a:lstStyle/>
        <a:p>
          <a:endParaRPr lang="en-US"/>
        </a:p>
      </dgm:t>
    </dgm:pt>
    <dgm:pt modelId="{78997C2D-FD3C-48C3-9FD4-63838E137757}" type="pres">
      <dgm:prSet presAssocID="{B4300F03-0165-4F06-B0E4-929AAB45141D}" presName="matrix" presStyleCnt="0">
        <dgm:presLayoutVars>
          <dgm:chMax val="1"/>
          <dgm:dir/>
          <dgm:resizeHandles val="exact"/>
        </dgm:presLayoutVars>
      </dgm:prSet>
      <dgm:spPr/>
    </dgm:pt>
    <dgm:pt modelId="{2F8EF488-88A2-4190-B2B1-B45D3C012E41}" type="pres">
      <dgm:prSet presAssocID="{B4300F03-0165-4F06-B0E4-929AAB45141D}" presName="axisShape" presStyleLbl="bgShp" presStyleIdx="0" presStyleCnt="1"/>
      <dgm:spPr/>
    </dgm:pt>
    <dgm:pt modelId="{F648E5C8-D13B-488D-B57D-306259A2F467}" type="pres">
      <dgm:prSet presAssocID="{B4300F03-0165-4F06-B0E4-929AAB45141D}" presName="rect1" presStyleLbl="node1" presStyleIdx="0" presStyleCnt="4">
        <dgm:presLayoutVars>
          <dgm:chMax val="0"/>
          <dgm:chPref val="0"/>
          <dgm:bulletEnabled val="1"/>
        </dgm:presLayoutVars>
      </dgm:prSet>
      <dgm:spPr/>
    </dgm:pt>
    <dgm:pt modelId="{C42DED25-CB75-4EF1-BAC9-6FB28178FE9C}" type="pres">
      <dgm:prSet presAssocID="{B4300F03-0165-4F06-B0E4-929AAB45141D}" presName="rect2" presStyleLbl="node1" presStyleIdx="1" presStyleCnt="4">
        <dgm:presLayoutVars>
          <dgm:chMax val="0"/>
          <dgm:chPref val="0"/>
          <dgm:bulletEnabled val="1"/>
        </dgm:presLayoutVars>
      </dgm:prSet>
      <dgm:spPr/>
    </dgm:pt>
    <dgm:pt modelId="{FA3A18BE-3688-4F9A-A03A-AB86B7B81B34}" type="pres">
      <dgm:prSet presAssocID="{B4300F03-0165-4F06-B0E4-929AAB45141D}" presName="rect3" presStyleLbl="node1" presStyleIdx="2" presStyleCnt="4">
        <dgm:presLayoutVars>
          <dgm:chMax val="0"/>
          <dgm:chPref val="0"/>
          <dgm:bulletEnabled val="1"/>
        </dgm:presLayoutVars>
      </dgm:prSet>
      <dgm:spPr/>
    </dgm:pt>
    <dgm:pt modelId="{58C4AA13-9E93-4F19-AEF7-4B1606EE55D7}" type="pres">
      <dgm:prSet presAssocID="{B4300F03-0165-4F06-B0E4-929AAB45141D}" presName="rect4" presStyleLbl="node1" presStyleIdx="3" presStyleCnt="4">
        <dgm:presLayoutVars>
          <dgm:chMax val="0"/>
          <dgm:chPref val="0"/>
          <dgm:bulletEnabled val="1"/>
        </dgm:presLayoutVars>
      </dgm:prSet>
      <dgm:spPr/>
    </dgm:pt>
  </dgm:ptLst>
  <dgm:cxnLst>
    <dgm:cxn modelId="{3696B100-49D3-4E3A-8926-2997C857ACF5}" type="presOf" srcId="{52E05532-4072-4AA4-A6B7-BCE33FCB3E63}" destId="{FA3A18BE-3688-4F9A-A03A-AB86B7B81B34}" srcOrd="0" destOrd="0" presId="urn:microsoft.com/office/officeart/2005/8/layout/matrix2"/>
    <dgm:cxn modelId="{F48E8801-ED18-43C0-87DB-680E67E779CF}" type="presOf" srcId="{B9FDC3B0-4942-4D98-882A-BB3776B18E14}" destId="{F648E5C8-D13B-488D-B57D-306259A2F467}" srcOrd="0" destOrd="0" presId="urn:microsoft.com/office/officeart/2005/8/layout/matrix2"/>
    <dgm:cxn modelId="{40560E2E-4A60-4DEB-9BC9-E46F9AFA8B52}" srcId="{B4300F03-0165-4F06-B0E4-929AAB45141D}" destId="{DB86B011-7ED7-4E7A-B4CF-25CEA98EFD9D}" srcOrd="1" destOrd="0" parTransId="{0F6B779D-3110-4557-AD60-D6F26D45D839}" sibTransId="{1CDC243A-A0BD-47FD-92A7-9778AE0E2568}"/>
    <dgm:cxn modelId="{75BA1A32-85E7-45B0-94BA-98BF344208A2}" srcId="{B4300F03-0165-4F06-B0E4-929AAB45141D}" destId="{52E05532-4072-4AA4-A6B7-BCE33FCB3E63}" srcOrd="2" destOrd="0" parTransId="{29F4F1F5-3D8A-4AFE-AD41-612D453B0346}" sibTransId="{3A8E3F2A-5886-4331-9A3B-6E557971A2FD}"/>
    <dgm:cxn modelId="{8995F85B-E6A6-4766-B642-DC24D3711BB2}" type="presOf" srcId="{B4300F03-0165-4F06-B0E4-929AAB45141D}" destId="{78997C2D-FD3C-48C3-9FD4-63838E137757}" srcOrd="0" destOrd="0" presId="urn:microsoft.com/office/officeart/2005/8/layout/matrix2"/>
    <dgm:cxn modelId="{7949B766-7B0E-4BCB-9AA7-39005670BD86}" type="presOf" srcId="{DB86B011-7ED7-4E7A-B4CF-25CEA98EFD9D}" destId="{C42DED25-CB75-4EF1-BAC9-6FB28178FE9C}" srcOrd="0" destOrd="0" presId="urn:microsoft.com/office/officeart/2005/8/layout/matrix2"/>
    <dgm:cxn modelId="{FA0FA570-E5A9-42A6-B38A-3E491CF7EA72}" srcId="{B4300F03-0165-4F06-B0E4-929AAB45141D}" destId="{3F9982AD-FBC2-4970-9C1B-68A7DFB7523A}" srcOrd="3" destOrd="0" parTransId="{777583A0-2F5F-49B8-B2FC-C3DE06311B93}" sibTransId="{9AEFC87D-5798-43F5-BF13-02E5EFC7AD37}"/>
    <dgm:cxn modelId="{BBA49174-324A-46BA-A01A-AC740DE335D4}" srcId="{B4300F03-0165-4F06-B0E4-929AAB45141D}" destId="{B9FDC3B0-4942-4D98-882A-BB3776B18E14}" srcOrd="0" destOrd="0" parTransId="{4EB93EAA-0125-4F90-9BFA-955B30A0F989}" sibTransId="{0A41AD10-0191-4F96-9B3B-1C72C31FBE8C}"/>
    <dgm:cxn modelId="{E842BA5A-3483-4909-B47E-8F3F01804C23}" type="presOf" srcId="{3F9982AD-FBC2-4970-9C1B-68A7DFB7523A}" destId="{58C4AA13-9E93-4F19-AEF7-4B1606EE55D7}" srcOrd="0" destOrd="0" presId="urn:microsoft.com/office/officeart/2005/8/layout/matrix2"/>
    <dgm:cxn modelId="{154DE4FE-B879-4422-AB77-C194BD6E9C19}" type="presParOf" srcId="{78997C2D-FD3C-48C3-9FD4-63838E137757}" destId="{2F8EF488-88A2-4190-B2B1-B45D3C012E41}" srcOrd="0" destOrd="0" presId="urn:microsoft.com/office/officeart/2005/8/layout/matrix2"/>
    <dgm:cxn modelId="{50C3DAFB-FAB0-4A3D-9543-63934B24D304}" type="presParOf" srcId="{78997C2D-FD3C-48C3-9FD4-63838E137757}" destId="{F648E5C8-D13B-488D-B57D-306259A2F467}" srcOrd="1" destOrd="0" presId="urn:microsoft.com/office/officeart/2005/8/layout/matrix2"/>
    <dgm:cxn modelId="{A75633D1-FBAF-490E-A125-F75D161EA1A3}" type="presParOf" srcId="{78997C2D-FD3C-48C3-9FD4-63838E137757}" destId="{C42DED25-CB75-4EF1-BAC9-6FB28178FE9C}" srcOrd="2" destOrd="0" presId="urn:microsoft.com/office/officeart/2005/8/layout/matrix2"/>
    <dgm:cxn modelId="{5FAD8200-19B4-4AD0-8E58-A65BDB7EB871}" type="presParOf" srcId="{78997C2D-FD3C-48C3-9FD4-63838E137757}" destId="{FA3A18BE-3688-4F9A-A03A-AB86B7B81B34}" srcOrd="3" destOrd="0" presId="urn:microsoft.com/office/officeart/2005/8/layout/matrix2"/>
    <dgm:cxn modelId="{CBC01CA8-71EA-454C-A5EA-CB40340B836C}" type="presParOf" srcId="{78997C2D-FD3C-48C3-9FD4-63838E137757}" destId="{58C4AA13-9E93-4F19-AEF7-4B1606EE55D7}"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1652BA-D75D-4C8D-BA10-EAFCB6FABFCF}" type="doc">
      <dgm:prSet loTypeId="urn:microsoft.com/office/officeart/2005/8/layout/chevron1" loCatId="process" qsTypeId="urn:microsoft.com/office/officeart/2005/8/quickstyle/simple2" qsCatId="simple" csTypeId="urn:microsoft.com/office/officeart/2005/8/colors/colorful1" csCatId="colorful" phldr="1"/>
      <dgm:spPr/>
    </dgm:pt>
    <dgm:pt modelId="{29018DE0-162B-4CE9-BC75-FC49EFE8EB75}">
      <dgm:prSet phldrT="[Text]" custT="1"/>
      <dgm:spPr/>
      <dgm:t>
        <a:bodyPr/>
        <a:lstStyle/>
        <a:p>
          <a:r>
            <a:rPr lang="en-US" sz="3200" dirty="0">
              <a:latin typeface="+mn-lt"/>
            </a:rPr>
            <a:t>Goal</a:t>
          </a:r>
        </a:p>
      </dgm:t>
    </dgm:pt>
    <dgm:pt modelId="{522FD2D1-AB7F-4DE2-95D7-505BA97E0C1C}" type="parTrans" cxnId="{E8745F74-F2D0-4272-B14C-5785FB597E44}">
      <dgm:prSet/>
      <dgm:spPr/>
      <dgm:t>
        <a:bodyPr/>
        <a:lstStyle/>
        <a:p>
          <a:endParaRPr lang="en-US" sz="3200">
            <a:latin typeface="+mn-lt"/>
          </a:endParaRPr>
        </a:p>
      </dgm:t>
    </dgm:pt>
    <dgm:pt modelId="{79C704D2-66EC-4C9B-8EDA-7AB4A81DFF04}" type="sibTrans" cxnId="{E8745F74-F2D0-4272-B14C-5785FB597E44}">
      <dgm:prSet/>
      <dgm:spPr/>
      <dgm:t>
        <a:bodyPr/>
        <a:lstStyle/>
        <a:p>
          <a:endParaRPr lang="en-US" sz="3200">
            <a:latin typeface="+mn-lt"/>
          </a:endParaRPr>
        </a:p>
      </dgm:t>
    </dgm:pt>
    <dgm:pt modelId="{3013EA7D-782E-417E-BA87-CD46664A4F1F}">
      <dgm:prSet phldrT="[Text]" custT="1"/>
      <dgm:spPr>
        <a:solidFill>
          <a:schemeClr val="accent5"/>
        </a:solidFill>
      </dgm:spPr>
      <dgm:t>
        <a:bodyPr/>
        <a:lstStyle/>
        <a:p>
          <a:r>
            <a:rPr lang="en-US" sz="3200" dirty="0">
              <a:latin typeface="+mn-lt"/>
            </a:rPr>
            <a:t>Objectives</a:t>
          </a:r>
        </a:p>
      </dgm:t>
    </dgm:pt>
    <dgm:pt modelId="{9182D1E7-3D3D-4955-9720-081308750B2F}" type="parTrans" cxnId="{E3CAFDD6-4628-40C9-8B9E-2DE7A73620A8}">
      <dgm:prSet/>
      <dgm:spPr/>
      <dgm:t>
        <a:bodyPr/>
        <a:lstStyle/>
        <a:p>
          <a:endParaRPr lang="en-US" sz="3200">
            <a:latin typeface="+mn-lt"/>
          </a:endParaRPr>
        </a:p>
      </dgm:t>
    </dgm:pt>
    <dgm:pt modelId="{B9676AE1-B90E-418B-9E41-81DE865617E4}" type="sibTrans" cxnId="{E3CAFDD6-4628-40C9-8B9E-2DE7A73620A8}">
      <dgm:prSet/>
      <dgm:spPr/>
      <dgm:t>
        <a:bodyPr/>
        <a:lstStyle/>
        <a:p>
          <a:endParaRPr lang="en-US" sz="3200">
            <a:latin typeface="+mn-lt"/>
          </a:endParaRPr>
        </a:p>
      </dgm:t>
    </dgm:pt>
    <dgm:pt modelId="{1CFC17A2-9062-4DAC-A479-CCD5C020681D}" type="pres">
      <dgm:prSet presAssocID="{841652BA-D75D-4C8D-BA10-EAFCB6FABFCF}" presName="Name0" presStyleCnt="0">
        <dgm:presLayoutVars>
          <dgm:dir/>
          <dgm:animLvl val="lvl"/>
          <dgm:resizeHandles val="exact"/>
        </dgm:presLayoutVars>
      </dgm:prSet>
      <dgm:spPr/>
    </dgm:pt>
    <dgm:pt modelId="{36FF7DAD-2C75-49FD-B4B0-24125A6D075E}" type="pres">
      <dgm:prSet presAssocID="{29018DE0-162B-4CE9-BC75-FC49EFE8EB75}" presName="parTxOnly" presStyleLbl="node1" presStyleIdx="0" presStyleCnt="2">
        <dgm:presLayoutVars>
          <dgm:chMax val="0"/>
          <dgm:chPref val="0"/>
          <dgm:bulletEnabled val="1"/>
        </dgm:presLayoutVars>
      </dgm:prSet>
      <dgm:spPr/>
    </dgm:pt>
    <dgm:pt modelId="{9EDB7115-DAC3-4FBC-88CC-64E494CF5CC8}" type="pres">
      <dgm:prSet presAssocID="{79C704D2-66EC-4C9B-8EDA-7AB4A81DFF04}" presName="parTxOnlySpace" presStyleCnt="0"/>
      <dgm:spPr/>
    </dgm:pt>
    <dgm:pt modelId="{EC5E9DD7-180A-4482-9891-0D6F494D870E}" type="pres">
      <dgm:prSet presAssocID="{3013EA7D-782E-417E-BA87-CD46664A4F1F}" presName="parTxOnly" presStyleLbl="node1" presStyleIdx="1" presStyleCnt="2">
        <dgm:presLayoutVars>
          <dgm:chMax val="0"/>
          <dgm:chPref val="0"/>
          <dgm:bulletEnabled val="1"/>
        </dgm:presLayoutVars>
      </dgm:prSet>
      <dgm:spPr/>
    </dgm:pt>
  </dgm:ptLst>
  <dgm:cxnLst>
    <dgm:cxn modelId="{B12C3348-3150-4B34-A5FE-742A086052D7}" type="presOf" srcId="{29018DE0-162B-4CE9-BC75-FC49EFE8EB75}" destId="{36FF7DAD-2C75-49FD-B4B0-24125A6D075E}" srcOrd="0" destOrd="0" presId="urn:microsoft.com/office/officeart/2005/8/layout/chevron1"/>
    <dgm:cxn modelId="{E8745F74-F2D0-4272-B14C-5785FB597E44}" srcId="{841652BA-D75D-4C8D-BA10-EAFCB6FABFCF}" destId="{29018DE0-162B-4CE9-BC75-FC49EFE8EB75}" srcOrd="0" destOrd="0" parTransId="{522FD2D1-AB7F-4DE2-95D7-505BA97E0C1C}" sibTransId="{79C704D2-66EC-4C9B-8EDA-7AB4A81DFF04}"/>
    <dgm:cxn modelId="{0C7EFE95-8626-4131-A4F0-B94516A449BD}" type="presOf" srcId="{841652BA-D75D-4C8D-BA10-EAFCB6FABFCF}" destId="{1CFC17A2-9062-4DAC-A479-CCD5C020681D}" srcOrd="0" destOrd="0" presId="urn:microsoft.com/office/officeart/2005/8/layout/chevron1"/>
    <dgm:cxn modelId="{589C4EBF-85F9-4B5F-BB99-645E5D8B64E0}" type="presOf" srcId="{3013EA7D-782E-417E-BA87-CD46664A4F1F}" destId="{EC5E9DD7-180A-4482-9891-0D6F494D870E}" srcOrd="0" destOrd="0" presId="urn:microsoft.com/office/officeart/2005/8/layout/chevron1"/>
    <dgm:cxn modelId="{E3CAFDD6-4628-40C9-8B9E-2DE7A73620A8}" srcId="{841652BA-D75D-4C8D-BA10-EAFCB6FABFCF}" destId="{3013EA7D-782E-417E-BA87-CD46664A4F1F}" srcOrd="1" destOrd="0" parTransId="{9182D1E7-3D3D-4955-9720-081308750B2F}" sibTransId="{B9676AE1-B90E-418B-9E41-81DE865617E4}"/>
    <dgm:cxn modelId="{E46F2D9F-514B-4DDC-B140-5674854CFF73}" type="presParOf" srcId="{1CFC17A2-9062-4DAC-A479-CCD5C020681D}" destId="{36FF7DAD-2C75-49FD-B4B0-24125A6D075E}" srcOrd="0" destOrd="0" presId="urn:microsoft.com/office/officeart/2005/8/layout/chevron1"/>
    <dgm:cxn modelId="{EC833639-1547-49F5-8C72-3E33A444CA8B}" type="presParOf" srcId="{1CFC17A2-9062-4DAC-A479-CCD5C020681D}" destId="{9EDB7115-DAC3-4FBC-88CC-64E494CF5CC8}" srcOrd="1" destOrd="0" presId="urn:microsoft.com/office/officeart/2005/8/layout/chevron1"/>
    <dgm:cxn modelId="{E4102A9C-ADEC-4CD1-845B-3B2188505083}" type="presParOf" srcId="{1CFC17A2-9062-4DAC-A479-CCD5C020681D}" destId="{EC5E9DD7-180A-4482-9891-0D6F494D870E}"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621B6C-4B90-4A87-B037-F8CCFB157AF3}"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727B29B8-6C5A-4A1C-8C42-5511D564E0E5}">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2400" dirty="0"/>
            <a:t>Positives</a:t>
          </a:r>
        </a:p>
      </dgm:t>
    </dgm:pt>
    <dgm:pt modelId="{5A7BC749-90D4-4EC8-9E01-540B27903E74}" type="parTrans" cxnId="{E06939B9-4530-4DAE-AE5D-760EB9C65355}">
      <dgm:prSet/>
      <dgm:spPr/>
      <dgm:t>
        <a:bodyPr/>
        <a:lstStyle/>
        <a:p>
          <a:endParaRPr lang="en-US" sz="1600"/>
        </a:p>
      </dgm:t>
    </dgm:pt>
    <dgm:pt modelId="{7883F435-1A32-48A7-A4C3-BC8C9E46E410}" type="sibTrans" cxnId="{E06939B9-4530-4DAE-AE5D-760EB9C65355}">
      <dgm:prSet/>
      <dgm:spPr/>
      <dgm:t>
        <a:bodyPr/>
        <a:lstStyle/>
        <a:p>
          <a:endParaRPr lang="en-US" sz="1600"/>
        </a:p>
      </dgm:t>
    </dgm:pt>
    <dgm:pt modelId="{25A9E474-C2D6-4261-BFFD-D9DD5B30A5A6}">
      <dgm:prSet phldrT="[Text]" custT="1"/>
      <dgm:spPr/>
      <dgm:t>
        <a:bodyPr anchor="ctr"/>
        <a:lstStyle/>
        <a:p>
          <a:r>
            <a:rPr lang="en-US" sz="1600" dirty="0">
              <a:solidFill>
                <a:schemeClr val="tx1"/>
              </a:solidFill>
            </a:rPr>
            <a:t>Good student-teacher relationships</a:t>
          </a:r>
        </a:p>
      </dgm:t>
    </dgm:pt>
    <dgm:pt modelId="{5E424B23-465C-4984-A296-95129DFCAB12}" type="parTrans" cxnId="{206D50CF-A411-4B64-B981-470909CD751B}">
      <dgm:prSet/>
      <dgm:spPr/>
      <dgm:t>
        <a:bodyPr/>
        <a:lstStyle/>
        <a:p>
          <a:endParaRPr lang="en-US" sz="1600"/>
        </a:p>
      </dgm:t>
    </dgm:pt>
    <dgm:pt modelId="{09768DFB-A738-4FF4-8DBC-981560F8BFC6}" type="sibTrans" cxnId="{206D50CF-A411-4B64-B981-470909CD751B}">
      <dgm:prSet/>
      <dgm:spPr/>
      <dgm:t>
        <a:bodyPr/>
        <a:lstStyle/>
        <a:p>
          <a:endParaRPr lang="en-US" sz="1600"/>
        </a:p>
      </dgm:t>
    </dgm:pt>
    <dgm:pt modelId="{151A2EB8-F069-4B1D-9270-69E1799B114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Negatives</a:t>
          </a:r>
        </a:p>
      </dgm:t>
    </dgm:pt>
    <dgm:pt modelId="{F35A8834-1964-4B76-9339-E8E64114D046}" type="parTrans" cxnId="{B74A4F88-EC0F-43AC-8D39-B931939F124C}">
      <dgm:prSet/>
      <dgm:spPr/>
      <dgm:t>
        <a:bodyPr/>
        <a:lstStyle/>
        <a:p>
          <a:endParaRPr lang="en-US" sz="1600"/>
        </a:p>
      </dgm:t>
    </dgm:pt>
    <dgm:pt modelId="{C3EC896B-9CD8-42B7-A764-E06D86B86B64}" type="sibTrans" cxnId="{B74A4F88-EC0F-43AC-8D39-B931939F124C}">
      <dgm:prSet/>
      <dgm:spPr/>
      <dgm:t>
        <a:bodyPr/>
        <a:lstStyle/>
        <a:p>
          <a:endParaRPr lang="en-US" sz="1600"/>
        </a:p>
      </dgm:t>
    </dgm:pt>
    <dgm:pt modelId="{82BBBBFF-B77E-415A-B661-0D4C287A8975}">
      <dgm:prSet phldrT="[Text]" custT="1"/>
      <dgm:spPr/>
      <dgm:t>
        <a:bodyPr anchor="ctr"/>
        <a:lstStyle/>
        <a:p>
          <a:endParaRPr lang="en-US" sz="1600" dirty="0"/>
        </a:p>
      </dgm:t>
    </dgm:pt>
    <dgm:pt modelId="{DB645158-C06C-4807-92F5-CABA0EDA35CE}" type="parTrans" cxnId="{543FDC38-CE38-481A-90DF-5DDF3A387A4D}">
      <dgm:prSet/>
      <dgm:spPr/>
      <dgm:t>
        <a:bodyPr/>
        <a:lstStyle/>
        <a:p>
          <a:endParaRPr lang="en-US" sz="1600"/>
        </a:p>
      </dgm:t>
    </dgm:pt>
    <dgm:pt modelId="{2996A18C-7512-4F91-A379-15589456FCE2}" type="sibTrans" cxnId="{543FDC38-CE38-481A-90DF-5DDF3A387A4D}">
      <dgm:prSet/>
      <dgm:spPr/>
      <dgm:t>
        <a:bodyPr/>
        <a:lstStyle/>
        <a:p>
          <a:endParaRPr lang="en-US" sz="1600"/>
        </a:p>
      </dgm:t>
    </dgm:pt>
    <dgm:pt modelId="{8F2F0B9E-3246-49AE-A861-D8B9032913E5}">
      <dgm:prSet custT="1"/>
      <dgm:spPr/>
      <dgm:t>
        <a:bodyPr anchor="ctr"/>
        <a:lstStyle/>
        <a:p>
          <a:r>
            <a:rPr lang="en-US" sz="1600" dirty="0">
              <a:solidFill>
                <a:schemeClr val="tx1"/>
              </a:solidFill>
            </a:rPr>
            <a:t>Afterschool programs (especially in Boston)</a:t>
          </a:r>
        </a:p>
      </dgm:t>
    </dgm:pt>
    <dgm:pt modelId="{9FFE32C7-DD5F-4190-92EE-BF3EBC8F83DE}" type="parTrans" cxnId="{134E837B-AA2B-49D5-ABC6-DAAA7DEB66EE}">
      <dgm:prSet/>
      <dgm:spPr/>
      <dgm:t>
        <a:bodyPr/>
        <a:lstStyle/>
        <a:p>
          <a:endParaRPr lang="en-US"/>
        </a:p>
      </dgm:t>
    </dgm:pt>
    <dgm:pt modelId="{5851B9E6-2E2F-44CB-BFD5-A901D2184EFA}" type="sibTrans" cxnId="{134E837B-AA2B-49D5-ABC6-DAAA7DEB66EE}">
      <dgm:prSet/>
      <dgm:spPr/>
      <dgm:t>
        <a:bodyPr/>
        <a:lstStyle/>
        <a:p>
          <a:endParaRPr lang="en-US"/>
        </a:p>
      </dgm:t>
    </dgm:pt>
    <dgm:pt modelId="{FE44E856-CA42-4665-BD11-0CDF2A251F65}">
      <dgm:prSet custT="1"/>
      <dgm:spPr/>
      <dgm:t>
        <a:bodyPr anchor="ctr"/>
        <a:lstStyle/>
        <a:p>
          <a:r>
            <a:rPr lang="en-US" sz="1600" dirty="0">
              <a:solidFill>
                <a:schemeClr val="tx1"/>
              </a:solidFill>
            </a:rPr>
            <a:t>Structure and consistency</a:t>
          </a:r>
        </a:p>
      </dgm:t>
    </dgm:pt>
    <dgm:pt modelId="{052D302D-DD88-4F8A-BBF1-F45D07113C5F}" type="parTrans" cxnId="{DD6827BF-52E9-4E6F-B28A-EA353AA6531B}">
      <dgm:prSet/>
      <dgm:spPr/>
      <dgm:t>
        <a:bodyPr/>
        <a:lstStyle/>
        <a:p>
          <a:endParaRPr lang="en-US"/>
        </a:p>
      </dgm:t>
    </dgm:pt>
    <dgm:pt modelId="{96DD210C-F3F4-4051-B134-02DF7B05EA05}" type="sibTrans" cxnId="{DD6827BF-52E9-4E6F-B28A-EA353AA6531B}">
      <dgm:prSet/>
      <dgm:spPr/>
      <dgm:t>
        <a:bodyPr/>
        <a:lstStyle/>
        <a:p>
          <a:endParaRPr lang="en-US"/>
        </a:p>
      </dgm:t>
    </dgm:pt>
    <dgm:pt modelId="{53F44F57-BB16-476E-8DC2-93C7F57020ED}">
      <dgm:prSet custT="1"/>
      <dgm:spPr/>
      <dgm:t>
        <a:bodyPr anchor="ctr"/>
        <a:lstStyle/>
        <a:p>
          <a:r>
            <a:rPr lang="en-US" sz="1600" dirty="0">
              <a:solidFill>
                <a:schemeClr val="tx1"/>
              </a:solidFill>
            </a:rPr>
            <a:t>Cultural interaction and acceptance (especially in Dallas)</a:t>
          </a:r>
        </a:p>
      </dgm:t>
    </dgm:pt>
    <dgm:pt modelId="{1738A8CC-CD2E-4CB4-A182-EEF6D7C5F196}" type="parTrans" cxnId="{50736BB2-A1E7-4AAC-B4AF-78DD72F91435}">
      <dgm:prSet/>
      <dgm:spPr/>
      <dgm:t>
        <a:bodyPr/>
        <a:lstStyle/>
        <a:p>
          <a:endParaRPr lang="en-US"/>
        </a:p>
      </dgm:t>
    </dgm:pt>
    <dgm:pt modelId="{F8C824DC-E878-46DC-B227-E9B10674CD0B}" type="sibTrans" cxnId="{50736BB2-A1E7-4AAC-B4AF-78DD72F91435}">
      <dgm:prSet/>
      <dgm:spPr/>
      <dgm:t>
        <a:bodyPr/>
        <a:lstStyle/>
        <a:p>
          <a:endParaRPr lang="en-US"/>
        </a:p>
      </dgm:t>
    </dgm:pt>
    <dgm:pt modelId="{80FA70B9-C80B-4FDA-9588-8EEAB9E88906}">
      <dgm:prSet custT="1"/>
      <dgm:spPr/>
      <dgm:t>
        <a:bodyPr anchor="ctr"/>
        <a:lstStyle/>
        <a:p>
          <a:r>
            <a:rPr lang="en-US" sz="1600" dirty="0">
              <a:solidFill>
                <a:schemeClr val="tx1"/>
              </a:solidFill>
            </a:rPr>
            <a:t>Discipline</a:t>
          </a:r>
        </a:p>
      </dgm:t>
    </dgm:pt>
    <dgm:pt modelId="{D8A65E79-740F-45FE-BC92-3EC49C38823D}" type="parTrans" cxnId="{CCFE9EB6-539B-4AA1-8E0E-A88B952DC5FE}">
      <dgm:prSet/>
      <dgm:spPr/>
      <dgm:t>
        <a:bodyPr/>
        <a:lstStyle/>
        <a:p>
          <a:endParaRPr lang="en-US"/>
        </a:p>
      </dgm:t>
    </dgm:pt>
    <dgm:pt modelId="{7DDC1B3A-3F1D-4936-B2B8-A82EFE20FEBD}" type="sibTrans" cxnId="{CCFE9EB6-539B-4AA1-8E0E-A88B952DC5FE}">
      <dgm:prSet/>
      <dgm:spPr/>
      <dgm:t>
        <a:bodyPr/>
        <a:lstStyle/>
        <a:p>
          <a:endParaRPr lang="en-US"/>
        </a:p>
      </dgm:t>
    </dgm:pt>
    <dgm:pt modelId="{0146D55C-99DC-4ED8-9B96-7F9AF1760438}">
      <dgm:prSet custT="1"/>
      <dgm:spPr/>
      <dgm:t>
        <a:bodyPr anchor="ctr"/>
        <a:lstStyle/>
        <a:p>
          <a:r>
            <a:rPr lang="en-US" sz="1600" dirty="0">
              <a:solidFill>
                <a:schemeClr val="tx1"/>
              </a:solidFill>
            </a:rPr>
            <a:t>Creative and athletic opportunities</a:t>
          </a:r>
        </a:p>
      </dgm:t>
    </dgm:pt>
    <dgm:pt modelId="{E471A7CF-3FAB-400F-8F1A-0D3261A2A72A}" type="parTrans" cxnId="{0A1D42E6-A935-4195-A6F5-24BD9BBD3519}">
      <dgm:prSet/>
      <dgm:spPr/>
      <dgm:t>
        <a:bodyPr/>
        <a:lstStyle/>
        <a:p>
          <a:endParaRPr lang="en-US"/>
        </a:p>
      </dgm:t>
    </dgm:pt>
    <dgm:pt modelId="{9257DDF9-EEEA-4C61-AB41-3506B4E7C759}" type="sibTrans" cxnId="{0A1D42E6-A935-4195-A6F5-24BD9BBD3519}">
      <dgm:prSet/>
      <dgm:spPr/>
      <dgm:t>
        <a:bodyPr/>
        <a:lstStyle/>
        <a:p>
          <a:endParaRPr lang="en-US"/>
        </a:p>
      </dgm:t>
    </dgm:pt>
    <dgm:pt modelId="{E2A93DD4-0172-4194-9F7F-A3BD577AB44F}">
      <dgm:prSet custT="1"/>
      <dgm:spPr/>
      <dgm:t>
        <a:bodyPr anchor="ctr"/>
        <a:lstStyle/>
        <a:p>
          <a:r>
            <a:rPr lang="en-US" sz="1600" dirty="0">
              <a:solidFill>
                <a:schemeClr val="tx1"/>
              </a:solidFill>
            </a:rPr>
            <a:t>Parental involvement</a:t>
          </a:r>
        </a:p>
      </dgm:t>
    </dgm:pt>
    <dgm:pt modelId="{31AD36E9-79E5-4FFD-AC30-80F35187538C}" type="parTrans" cxnId="{EA66FAEE-6BF4-440B-93BB-67DD06BAE097}">
      <dgm:prSet/>
      <dgm:spPr/>
      <dgm:t>
        <a:bodyPr/>
        <a:lstStyle/>
        <a:p>
          <a:endParaRPr lang="en-US"/>
        </a:p>
      </dgm:t>
    </dgm:pt>
    <dgm:pt modelId="{734D9F17-1242-495A-B779-10B1CF81E2E1}" type="sibTrans" cxnId="{EA66FAEE-6BF4-440B-93BB-67DD06BAE097}">
      <dgm:prSet/>
      <dgm:spPr/>
      <dgm:t>
        <a:bodyPr/>
        <a:lstStyle/>
        <a:p>
          <a:endParaRPr lang="en-US"/>
        </a:p>
      </dgm:t>
    </dgm:pt>
    <dgm:pt modelId="{D1D73520-3198-48E8-BD66-EE527B081CAA}">
      <dgm:prSet custT="1"/>
      <dgm:spPr/>
      <dgm:t>
        <a:bodyPr anchor="ctr"/>
        <a:lstStyle/>
        <a:p>
          <a:r>
            <a:rPr lang="en-US" sz="1600" dirty="0"/>
            <a:t>Testing/standards/Common Core</a:t>
          </a:r>
        </a:p>
      </dgm:t>
    </dgm:pt>
    <dgm:pt modelId="{D0174026-4AD8-4D0F-97EE-79DE4CAF2078}" type="parTrans" cxnId="{8324E1EC-5592-4775-A4FC-B5BFF895E965}">
      <dgm:prSet/>
      <dgm:spPr/>
      <dgm:t>
        <a:bodyPr/>
        <a:lstStyle/>
        <a:p>
          <a:endParaRPr lang="en-US"/>
        </a:p>
      </dgm:t>
    </dgm:pt>
    <dgm:pt modelId="{81660CFF-0605-40FA-8AD2-0284804A2FB8}" type="sibTrans" cxnId="{8324E1EC-5592-4775-A4FC-B5BFF895E965}">
      <dgm:prSet/>
      <dgm:spPr/>
      <dgm:t>
        <a:bodyPr/>
        <a:lstStyle/>
        <a:p>
          <a:endParaRPr lang="en-US"/>
        </a:p>
      </dgm:t>
    </dgm:pt>
    <dgm:pt modelId="{B2FEC318-EEF4-40C0-A029-3A6C87F1594E}">
      <dgm:prSet custT="1"/>
      <dgm:spPr/>
      <dgm:t>
        <a:bodyPr anchor="ctr"/>
        <a:lstStyle/>
        <a:p>
          <a:r>
            <a:rPr lang="en-US" sz="1600" dirty="0"/>
            <a:t>Lack of communication between families and school</a:t>
          </a:r>
        </a:p>
      </dgm:t>
    </dgm:pt>
    <dgm:pt modelId="{B59E51F8-0FB7-4499-B588-0315B3D5E245}" type="parTrans" cxnId="{0DEE58A0-91AF-45BB-A90F-FC62D4CFECD9}">
      <dgm:prSet/>
      <dgm:spPr/>
      <dgm:t>
        <a:bodyPr/>
        <a:lstStyle/>
        <a:p>
          <a:endParaRPr lang="en-US"/>
        </a:p>
      </dgm:t>
    </dgm:pt>
    <dgm:pt modelId="{4E0A2C67-7B8E-4D84-87F5-955DB19DAC8A}" type="sibTrans" cxnId="{0DEE58A0-91AF-45BB-A90F-FC62D4CFECD9}">
      <dgm:prSet/>
      <dgm:spPr/>
      <dgm:t>
        <a:bodyPr/>
        <a:lstStyle/>
        <a:p>
          <a:endParaRPr lang="en-US"/>
        </a:p>
      </dgm:t>
    </dgm:pt>
    <dgm:pt modelId="{2BAF33CC-A90F-4A78-A51C-588ED2BB4F90}">
      <dgm:prSet custT="1"/>
      <dgm:spPr/>
      <dgm:t>
        <a:bodyPr anchor="ctr"/>
        <a:lstStyle/>
        <a:p>
          <a:r>
            <a:rPr lang="en-US" sz="1600" dirty="0"/>
            <a:t>Lack of funding </a:t>
          </a:r>
        </a:p>
      </dgm:t>
    </dgm:pt>
    <dgm:pt modelId="{D6D8B335-8F17-48C4-9190-7115D9F049D9}" type="parTrans" cxnId="{19D7B74C-2915-43E1-B8EE-FAC401CE26C9}">
      <dgm:prSet/>
      <dgm:spPr/>
      <dgm:t>
        <a:bodyPr/>
        <a:lstStyle/>
        <a:p>
          <a:endParaRPr lang="en-US"/>
        </a:p>
      </dgm:t>
    </dgm:pt>
    <dgm:pt modelId="{EA0DA9B4-2470-4113-9330-C554452684C2}" type="sibTrans" cxnId="{19D7B74C-2915-43E1-B8EE-FAC401CE26C9}">
      <dgm:prSet/>
      <dgm:spPr/>
      <dgm:t>
        <a:bodyPr/>
        <a:lstStyle/>
        <a:p>
          <a:endParaRPr lang="en-US"/>
        </a:p>
      </dgm:t>
    </dgm:pt>
    <dgm:pt modelId="{72335CA4-9673-4EC5-8BC9-E7711C02F232}">
      <dgm:prSet custT="1"/>
      <dgm:spPr/>
      <dgm:t>
        <a:bodyPr anchor="ctr"/>
        <a:lstStyle/>
        <a:p>
          <a:r>
            <a:rPr lang="en-US" sz="1600" dirty="0"/>
            <a:t>Geographic disparity in schools (especially in Boston)</a:t>
          </a:r>
        </a:p>
      </dgm:t>
    </dgm:pt>
    <dgm:pt modelId="{12256A95-A3CC-47F0-869D-70AB355903AB}" type="parTrans" cxnId="{4B856D8E-7B73-432F-AF65-3A02DE662901}">
      <dgm:prSet/>
      <dgm:spPr/>
      <dgm:t>
        <a:bodyPr/>
        <a:lstStyle/>
        <a:p>
          <a:endParaRPr lang="en-US"/>
        </a:p>
      </dgm:t>
    </dgm:pt>
    <dgm:pt modelId="{13983890-0AC6-4AE6-9BF6-C4F2CC2BC257}" type="sibTrans" cxnId="{4B856D8E-7B73-432F-AF65-3A02DE662901}">
      <dgm:prSet/>
      <dgm:spPr/>
      <dgm:t>
        <a:bodyPr/>
        <a:lstStyle/>
        <a:p>
          <a:endParaRPr lang="en-US"/>
        </a:p>
      </dgm:t>
    </dgm:pt>
    <dgm:pt modelId="{86815892-B8F6-482F-BC3F-7F4F94C282FD}">
      <dgm:prSet custT="1"/>
      <dgm:spPr/>
      <dgm:t>
        <a:bodyPr anchor="ctr"/>
        <a:lstStyle/>
        <a:p>
          <a:r>
            <a:rPr lang="en-US" sz="1600" dirty="0"/>
            <a:t>Parents needing to intervene</a:t>
          </a:r>
        </a:p>
      </dgm:t>
    </dgm:pt>
    <dgm:pt modelId="{597D95D8-A15F-4667-9289-11272497B05E}" type="parTrans" cxnId="{6DC83211-1C61-4EB9-86C5-B83BF3027DE2}">
      <dgm:prSet/>
      <dgm:spPr/>
      <dgm:t>
        <a:bodyPr/>
        <a:lstStyle/>
        <a:p>
          <a:endParaRPr lang="en-US"/>
        </a:p>
      </dgm:t>
    </dgm:pt>
    <dgm:pt modelId="{3B6731F7-4CB6-4FA1-8946-1F7E0D617237}" type="sibTrans" cxnId="{6DC83211-1C61-4EB9-86C5-B83BF3027DE2}">
      <dgm:prSet/>
      <dgm:spPr/>
      <dgm:t>
        <a:bodyPr/>
        <a:lstStyle/>
        <a:p>
          <a:endParaRPr lang="en-US"/>
        </a:p>
      </dgm:t>
    </dgm:pt>
    <dgm:pt modelId="{422C0094-3B1F-45F2-9762-F2DFABCD6112}" type="pres">
      <dgm:prSet presAssocID="{34621B6C-4B90-4A87-B037-F8CCFB157AF3}" presName="Name0" presStyleCnt="0">
        <dgm:presLayoutVars>
          <dgm:dir/>
          <dgm:animLvl val="lvl"/>
          <dgm:resizeHandles val="exact"/>
        </dgm:presLayoutVars>
      </dgm:prSet>
      <dgm:spPr/>
    </dgm:pt>
    <dgm:pt modelId="{B90DC21F-8CDC-40EB-B026-9F378704D1FF}" type="pres">
      <dgm:prSet presAssocID="{727B29B8-6C5A-4A1C-8C42-5511D564E0E5}" presName="composite" presStyleCnt="0"/>
      <dgm:spPr/>
    </dgm:pt>
    <dgm:pt modelId="{7E5CB9DC-169B-4234-8A6B-9E27E91DC12C}" type="pres">
      <dgm:prSet presAssocID="{727B29B8-6C5A-4A1C-8C42-5511D564E0E5}" presName="parTx" presStyleLbl="alignNode1" presStyleIdx="0" presStyleCnt="2" custScaleY="69576">
        <dgm:presLayoutVars>
          <dgm:chMax val="0"/>
          <dgm:chPref val="0"/>
          <dgm:bulletEnabled val="1"/>
        </dgm:presLayoutVars>
      </dgm:prSet>
      <dgm:spPr/>
    </dgm:pt>
    <dgm:pt modelId="{9FEE451C-36A4-400D-B7D7-9860B82F9B5B}" type="pres">
      <dgm:prSet presAssocID="{727B29B8-6C5A-4A1C-8C42-5511D564E0E5}" presName="desTx" presStyleLbl="alignAccFollowNode1" presStyleIdx="0" presStyleCnt="2">
        <dgm:presLayoutVars>
          <dgm:bulletEnabled val="1"/>
        </dgm:presLayoutVars>
      </dgm:prSet>
      <dgm:spPr/>
    </dgm:pt>
    <dgm:pt modelId="{3CCC4FAF-A845-4F8A-B119-A80E5C0523EE}" type="pres">
      <dgm:prSet presAssocID="{7883F435-1A32-48A7-A4C3-BC8C9E46E410}" presName="space" presStyleCnt="0"/>
      <dgm:spPr/>
    </dgm:pt>
    <dgm:pt modelId="{6546AEA6-C79D-4A21-B7D3-7873C0211AC2}" type="pres">
      <dgm:prSet presAssocID="{151A2EB8-F069-4B1D-9270-69E1799B1148}" presName="composite" presStyleCnt="0"/>
      <dgm:spPr/>
    </dgm:pt>
    <dgm:pt modelId="{3A07CA9A-7814-4C23-83C6-D721A1D96570}" type="pres">
      <dgm:prSet presAssocID="{151A2EB8-F069-4B1D-9270-69E1799B1148}" presName="parTx" presStyleLbl="alignNode1" presStyleIdx="1" presStyleCnt="2" custScaleY="69576">
        <dgm:presLayoutVars>
          <dgm:chMax val="0"/>
          <dgm:chPref val="0"/>
          <dgm:bulletEnabled val="1"/>
        </dgm:presLayoutVars>
      </dgm:prSet>
      <dgm:spPr/>
    </dgm:pt>
    <dgm:pt modelId="{4E615AA2-77C0-452F-BC0C-7222ED02FCE7}" type="pres">
      <dgm:prSet presAssocID="{151A2EB8-F069-4B1D-9270-69E1799B1148}" presName="desTx" presStyleLbl="alignAccFollowNode1" presStyleIdx="1" presStyleCnt="2">
        <dgm:presLayoutVars>
          <dgm:bulletEnabled val="1"/>
        </dgm:presLayoutVars>
      </dgm:prSet>
      <dgm:spPr/>
    </dgm:pt>
  </dgm:ptLst>
  <dgm:cxnLst>
    <dgm:cxn modelId="{FED2D802-0584-4FB9-98DF-E56974B9CC94}" type="presOf" srcId="{FE44E856-CA42-4665-BD11-0CDF2A251F65}" destId="{9FEE451C-36A4-400D-B7D7-9860B82F9B5B}" srcOrd="0" destOrd="2" presId="urn:microsoft.com/office/officeart/2005/8/layout/hList1"/>
    <dgm:cxn modelId="{6DC83211-1C61-4EB9-86C5-B83BF3027DE2}" srcId="{151A2EB8-F069-4B1D-9270-69E1799B1148}" destId="{86815892-B8F6-482F-BC3F-7F4F94C282FD}" srcOrd="5" destOrd="0" parTransId="{597D95D8-A15F-4667-9289-11272497B05E}" sibTransId="{3B6731F7-4CB6-4FA1-8946-1F7E0D617237}"/>
    <dgm:cxn modelId="{201B8D22-4798-400C-9D95-A9E235782045}" type="presOf" srcId="{86815892-B8F6-482F-BC3F-7F4F94C282FD}" destId="{4E615AA2-77C0-452F-BC0C-7222ED02FCE7}" srcOrd="0" destOrd="5" presId="urn:microsoft.com/office/officeart/2005/8/layout/hList1"/>
    <dgm:cxn modelId="{5F254634-E113-423D-877E-D2C46A8837F6}" type="presOf" srcId="{B2FEC318-EEF4-40C0-A029-3A6C87F1594E}" destId="{4E615AA2-77C0-452F-BC0C-7222ED02FCE7}" srcOrd="0" destOrd="2" presId="urn:microsoft.com/office/officeart/2005/8/layout/hList1"/>
    <dgm:cxn modelId="{543FDC38-CE38-481A-90DF-5DDF3A387A4D}" srcId="{151A2EB8-F069-4B1D-9270-69E1799B1148}" destId="{82BBBBFF-B77E-415A-B661-0D4C287A8975}" srcOrd="0" destOrd="0" parTransId="{DB645158-C06C-4807-92F5-CABA0EDA35CE}" sibTransId="{2996A18C-7512-4F91-A379-15589456FCE2}"/>
    <dgm:cxn modelId="{2ECD9C40-C278-4E5F-932F-DAB20D68428B}" type="presOf" srcId="{82BBBBFF-B77E-415A-B661-0D4C287A8975}" destId="{4E615AA2-77C0-452F-BC0C-7222ED02FCE7}" srcOrd="0" destOrd="0" presId="urn:microsoft.com/office/officeart/2005/8/layout/hList1"/>
    <dgm:cxn modelId="{5CAA9764-DEF4-4976-85A5-DD6112D388D7}" type="presOf" srcId="{34621B6C-4B90-4A87-B037-F8CCFB157AF3}" destId="{422C0094-3B1F-45F2-9762-F2DFABCD6112}" srcOrd="0" destOrd="0" presId="urn:microsoft.com/office/officeart/2005/8/layout/hList1"/>
    <dgm:cxn modelId="{72915E65-6E1C-4430-8CA0-05CC235EE90E}" type="presOf" srcId="{2BAF33CC-A90F-4A78-A51C-588ED2BB4F90}" destId="{4E615AA2-77C0-452F-BC0C-7222ED02FCE7}" srcOrd="0" destOrd="3" presId="urn:microsoft.com/office/officeart/2005/8/layout/hList1"/>
    <dgm:cxn modelId="{19D7B74C-2915-43E1-B8EE-FAC401CE26C9}" srcId="{151A2EB8-F069-4B1D-9270-69E1799B1148}" destId="{2BAF33CC-A90F-4A78-A51C-588ED2BB4F90}" srcOrd="3" destOrd="0" parTransId="{D6D8B335-8F17-48C4-9190-7115D9F049D9}" sibTransId="{EA0DA9B4-2470-4113-9330-C554452684C2}"/>
    <dgm:cxn modelId="{787E6970-F7F5-4FA1-B6EA-2E7515AF2D36}" type="presOf" srcId="{72335CA4-9673-4EC5-8BC9-E7711C02F232}" destId="{4E615AA2-77C0-452F-BC0C-7222ED02FCE7}" srcOrd="0" destOrd="4" presId="urn:microsoft.com/office/officeart/2005/8/layout/hList1"/>
    <dgm:cxn modelId="{134E837B-AA2B-49D5-ABC6-DAAA7DEB66EE}" srcId="{727B29B8-6C5A-4A1C-8C42-5511D564E0E5}" destId="{8F2F0B9E-3246-49AE-A861-D8B9032913E5}" srcOrd="1" destOrd="0" parTransId="{9FFE32C7-DD5F-4190-92EE-BF3EBC8F83DE}" sibTransId="{5851B9E6-2E2F-44CB-BFD5-A901D2184EFA}"/>
    <dgm:cxn modelId="{B74A4F88-EC0F-43AC-8D39-B931939F124C}" srcId="{34621B6C-4B90-4A87-B037-F8CCFB157AF3}" destId="{151A2EB8-F069-4B1D-9270-69E1799B1148}" srcOrd="1" destOrd="0" parTransId="{F35A8834-1964-4B76-9339-E8E64114D046}" sibTransId="{C3EC896B-9CD8-42B7-A764-E06D86B86B64}"/>
    <dgm:cxn modelId="{4B856D8E-7B73-432F-AF65-3A02DE662901}" srcId="{151A2EB8-F069-4B1D-9270-69E1799B1148}" destId="{72335CA4-9673-4EC5-8BC9-E7711C02F232}" srcOrd="4" destOrd="0" parTransId="{12256A95-A3CC-47F0-869D-70AB355903AB}" sibTransId="{13983890-0AC6-4AE6-9BF6-C4F2CC2BC257}"/>
    <dgm:cxn modelId="{06FA2090-0532-4242-AF0E-5AE397AFA64C}" type="presOf" srcId="{53F44F57-BB16-476E-8DC2-93C7F57020ED}" destId="{9FEE451C-36A4-400D-B7D7-9860B82F9B5B}" srcOrd="0" destOrd="3" presId="urn:microsoft.com/office/officeart/2005/8/layout/hList1"/>
    <dgm:cxn modelId="{4F785697-0103-491C-8091-51BC912C77E3}" type="presOf" srcId="{25A9E474-C2D6-4261-BFFD-D9DD5B30A5A6}" destId="{9FEE451C-36A4-400D-B7D7-9860B82F9B5B}" srcOrd="0" destOrd="0" presId="urn:microsoft.com/office/officeart/2005/8/layout/hList1"/>
    <dgm:cxn modelId="{2B0C9498-BCAF-4BA0-80F3-68E65D068D23}" type="presOf" srcId="{0146D55C-99DC-4ED8-9B96-7F9AF1760438}" destId="{9FEE451C-36A4-400D-B7D7-9860B82F9B5B}" srcOrd="0" destOrd="5" presId="urn:microsoft.com/office/officeart/2005/8/layout/hList1"/>
    <dgm:cxn modelId="{E9AACC9A-9579-4F93-800F-AB5A635C43D4}" type="presOf" srcId="{8F2F0B9E-3246-49AE-A861-D8B9032913E5}" destId="{9FEE451C-36A4-400D-B7D7-9860B82F9B5B}" srcOrd="0" destOrd="1" presId="urn:microsoft.com/office/officeart/2005/8/layout/hList1"/>
    <dgm:cxn modelId="{0DEE58A0-91AF-45BB-A90F-FC62D4CFECD9}" srcId="{151A2EB8-F069-4B1D-9270-69E1799B1148}" destId="{B2FEC318-EEF4-40C0-A029-3A6C87F1594E}" srcOrd="2" destOrd="0" parTransId="{B59E51F8-0FB7-4499-B588-0315B3D5E245}" sibTransId="{4E0A2C67-7B8E-4D84-87F5-955DB19DAC8A}"/>
    <dgm:cxn modelId="{719608A5-4805-4F1A-9229-FA7AEAB84B15}" type="presOf" srcId="{80FA70B9-C80B-4FDA-9588-8EEAB9E88906}" destId="{9FEE451C-36A4-400D-B7D7-9860B82F9B5B}" srcOrd="0" destOrd="4" presId="urn:microsoft.com/office/officeart/2005/8/layout/hList1"/>
    <dgm:cxn modelId="{50736BB2-A1E7-4AAC-B4AF-78DD72F91435}" srcId="{727B29B8-6C5A-4A1C-8C42-5511D564E0E5}" destId="{53F44F57-BB16-476E-8DC2-93C7F57020ED}" srcOrd="3" destOrd="0" parTransId="{1738A8CC-CD2E-4CB4-A182-EEF6D7C5F196}" sibTransId="{F8C824DC-E878-46DC-B227-E9B10674CD0B}"/>
    <dgm:cxn modelId="{CCFE9EB6-539B-4AA1-8E0E-A88B952DC5FE}" srcId="{727B29B8-6C5A-4A1C-8C42-5511D564E0E5}" destId="{80FA70B9-C80B-4FDA-9588-8EEAB9E88906}" srcOrd="4" destOrd="0" parTransId="{D8A65E79-740F-45FE-BC92-3EC49C38823D}" sibTransId="{7DDC1B3A-3F1D-4936-B2B8-A82EFE20FEBD}"/>
    <dgm:cxn modelId="{E06939B9-4530-4DAE-AE5D-760EB9C65355}" srcId="{34621B6C-4B90-4A87-B037-F8CCFB157AF3}" destId="{727B29B8-6C5A-4A1C-8C42-5511D564E0E5}" srcOrd="0" destOrd="0" parTransId="{5A7BC749-90D4-4EC8-9E01-540B27903E74}" sibTransId="{7883F435-1A32-48A7-A4C3-BC8C9E46E410}"/>
    <dgm:cxn modelId="{DD6827BF-52E9-4E6F-B28A-EA353AA6531B}" srcId="{727B29B8-6C5A-4A1C-8C42-5511D564E0E5}" destId="{FE44E856-CA42-4665-BD11-0CDF2A251F65}" srcOrd="2" destOrd="0" parTransId="{052D302D-DD88-4F8A-BBF1-F45D07113C5F}" sibTransId="{96DD210C-F3F4-4051-B134-02DF7B05EA05}"/>
    <dgm:cxn modelId="{26CE52C1-95B6-4241-8800-A98A9CA442E1}" type="presOf" srcId="{727B29B8-6C5A-4A1C-8C42-5511D564E0E5}" destId="{7E5CB9DC-169B-4234-8A6B-9E27E91DC12C}" srcOrd="0" destOrd="0" presId="urn:microsoft.com/office/officeart/2005/8/layout/hList1"/>
    <dgm:cxn modelId="{1AC50ECC-5C35-4AA9-BA5B-57E2EAAD22F0}" type="presOf" srcId="{151A2EB8-F069-4B1D-9270-69E1799B1148}" destId="{3A07CA9A-7814-4C23-83C6-D721A1D96570}" srcOrd="0" destOrd="0" presId="urn:microsoft.com/office/officeart/2005/8/layout/hList1"/>
    <dgm:cxn modelId="{206D50CF-A411-4B64-B981-470909CD751B}" srcId="{727B29B8-6C5A-4A1C-8C42-5511D564E0E5}" destId="{25A9E474-C2D6-4261-BFFD-D9DD5B30A5A6}" srcOrd="0" destOrd="0" parTransId="{5E424B23-465C-4984-A296-95129DFCAB12}" sibTransId="{09768DFB-A738-4FF4-8DBC-981560F8BFC6}"/>
    <dgm:cxn modelId="{0A1D42E6-A935-4195-A6F5-24BD9BBD3519}" srcId="{727B29B8-6C5A-4A1C-8C42-5511D564E0E5}" destId="{0146D55C-99DC-4ED8-9B96-7F9AF1760438}" srcOrd="5" destOrd="0" parTransId="{E471A7CF-3FAB-400F-8F1A-0D3261A2A72A}" sibTransId="{9257DDF9-EEEA-4C61-AB41-3506B4E7C759}"/>
    <dgm:cxn modelId="{E5F06DE7-12D4-4F74-BAE3-EFBC45A38C8B}" type="presOf" srcId="{D1D73520-3198-48E8-BD66-EE527B081CAA}" destId="{4E615AA2-77C0-452F-BC0C-7222ED02FCE7}" srcOrd="0" destOrd="1" presId="urn:microsoft.com/office/officeart/2005/8/layout/hList1"/>
    <dgm:cxn modelId="{8324E1EC-5592-4775-A4FC-B5BFF895E965}" srcId="{151A2EB8-F069-4B1D-9270-69E1799B1148}" destId="{D1D73520-3198-48E8-BD66-EE527B081CAA}" srcOrd="1" destOrd="0" parTransId="{D0174026-4AD8-4D0F-97EE-79DE4CAF2078}" sibTransId="{81660CFF-0605-40FA-8AD2-0284804A2FB8}"/>
    <dgm:cxn modelId="{189AF5EC-4BCD-4998-AB71-C075736F6A44}" type="presOf" srcId="{E2A93DD4-0172-4194-9F7F-A3BD577AB44F}" destId="{9FEE451C-36A4-400D-B7D7-9860B82F9B5B}" srcOrd="0" destOrd="6" presId="urn:microsoft.com/office/officeart/2005/8/layout/hList1"/>
    <dgm:cxn modelId="{EA66FAEE-6BF4-440B-93BB-67DD06BAE097}" srcId="{727B29B8-6C5A-4A1C-8C42-5511D564E0E5}" destId="{E2A93DD4-0172-4194-9F7F-A3BD577AB44F}" srcOrd="6" destOrd="0" parTransId="{31AD36E9-79E5-4FFD-AC30-80F35187538C}" sibTransId="{734D9F17-1242-495A-B779-10B1CF81E2E1}"/>
    <dgm:cxn modelId="{C0370E76-41D3-41DE-8970-15B451EF466F}" type="presParOf" srcId="{422C0094-3B1F-45F2-9762-F2DFABCD6112}" destId="{B90DC21F-8CDC-40EB-B026-9F378704D1FF}" srcOrd="0" destOrd="0" presId="urn:microsoft.com/office/officeart/2005/8/layout/hList1"/>
    <dgm:cxn modelId="{EBA5F401-916D-46E3-B58E-6C583CE810E2}" type="presParOf" srcId="{B90DC21F-8CDC-40EB-B026-9F378704D1FF}" destId="{7E5CB9DC-169B-4234-8A6B-9E27E91DC12C}" srcOrd="0" destOrd="0" presId="urn:microsoft.com/office/officeart/2005/8/layout/hList1"/>
    <dgm:cxn modelId="{4D5FFB0C-763E-4A5B-8A04-95200FB8F5CD}" type="presParOf" srcId="{B90DC21F-8CDC-40EB-B026-9F378704D1FF}" destId="{9FEE451C-36A4-400D-B7D7-9860B82F9B5B}" srcOrd="1" destOrd="0" presId="urn:microsoft.com/office/officeart/2005/8/layout/hList1"/>
    <dgm:cxn modelId="{70A335BD-B4D3-4A5F-86D6-AAB5D2A6EADF}" type="presParOf" srcId="{422C0094-3B1F-45F2-9762-F2DFABCD6112}" destId="{3CCC4FAF-A845-4F8A-B119-A80E5C0523EE}" srcOrd="1" destOrd="0" presId="urn:microsoft.com/office/officeart/2005/8/layout/hList1"/>
    <dgm:cxn modelId="{BB97C001-4EFB-46C9-BC7F-B68122E43B66}" type="presParOf" srcId="{422C0094-3B1F-45F2-9762-F2DFABCD6112}" destId="{6546AEA6-C79D-4A21-B7D3-7873C0211AC2}" srcOrd="2" destOrd="0" presId="urn:microsoft.com/office/officeart/2005/8/layout/hList1"/>
    <dgm:cxn modelId="{01903048-9812-4846-A05F-16E0347C0DF1}" type="presParOf" srcId="{6546AEA6-C79D-4A21-B7D3-7873C0211AC2}" destId="{3A07CA9A-7814-4C23-83C6-D721A1D96570}" srcOrd="0" destOrd="0" presId="urn:microsoft.com/office/officeart/2005/8/layout/hList1"/>
    <dgm:cxn modelId="{AD64643C-6DAC-4EDE-A242-1335F98A9207}" type="presParOf" srcId="{6546AEA6-C79D-4A21-B7D3-7873C0211AC2}" destId="{4E615AA2-77C0-452F-BC0C-7222ED02FCE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1B41FA-C874-4D27-B2F9-8D105FD04085}" type="doc">
      <dgm:prSet loTypeId="urn:microsoft.com/office/officeart/2005/8/layout/hChevron3" loCatId="process" qsTypeId="urn:microsoft.com/office/officeart/2005/8/quickstyle/simple1" qsCatId="simple" csTypeId="urn:microsoft.com/office/officeart/2005/8/colors/colorful1" csCatId="colorful" phldr="1"/>
      <dgm:spPr/>
    </dgm:pt>
    <dgm:pt modelId="{D1401276-8AE2-4724-952F-F6863E47C2C5}">
      <dgm:prSet phldrT="[Text]" custT="1"/>
      <dgm:spPr>
        <a:solidFill>
          <a:schemeClr val="accent1"/>
        </a:solidFill>
      </dgm:spPr>
      <dgm:t>
        <a:bodyPr/>
        <a:lstStyle/>
        <a:p>
          <a:r>
            <a:rPr lang="en-US" sz="2000" dirty="0">
              <a:latin typeface="Segoe UI Semibold" pitchFamily="34" charset="0"/>
            </a:rPr>
            <a:t>From most…</a:t>
          </a:r>
        </a:p>
      </dgm:t>
    </dgm:pt>
    <dgm:pt modelId="{755C6E88-66B2-4062-B25E-A5E08BBF8E46}" type="parTrans" cxnId="{EFC4204D-D1C1-43D6-8EDC-1519F93BD5BF}">
      <dgm:prSet/>
      <dgm:spPr/>
      <dgm:t>
        <a:bodyPr/>
        <a:lstStyle/>
        <a:p>
          <a:endParaRPr lang="en-US" sz="2000">
            <a:latin typeface="Segoe UI Semibold" pitchFamily="34" charset="0"/>
          </a:endParaRPr>
        </a:p>
      </dgm:t>
    </dgm:pt>
    <dgm:pt modelId="{9FD5FC44-FFC0-4F46-B67B-6ED1C3271D0B}" type="sibTrans" cxnId="{EFC4204D-D1C1-43D6-8EDC-1519F93BD5BF}">
      <dgm:prSet/>
      <dgm:spPr/>
      <dgm:t>
        <a:bodyPr/>
        <a:lstStyle/>
        <a:p>
          <a:endParaRPr lang="en-US" sz="2000">
            <a:latin typeface="Segoe UI Semibold" pitchFamily="34" charset="0"/>
          </a:endParaRPr>
        </a:p>
      </dgm:t>
    </dgm:pt>
    <dgm:pt modelId="{6730F162-46C6-475C-8DA4-D0A3BA7CD1BA}">
      <dgm:prSet phldrT="[Text]" custT="1"/>
      <dgm:spPr>
        <a:solidFill>
          <a:schemeClr val="accent3">
            <a:lumMod val="90000"/>
          </a:schemeClr>
        </a:solidFill>
      </dgm:spPr>
      <dgm:t>
        <a:bodyPr/>
        <a:lstStyle/>
        <a:p>
          <a:endParaRPr lang="en-US" sz="2000" dirty="0">
            <a:latin typeface="Segoe UI Semibold" pitchFamily="34" charset="0"/>
          </a:endParaRPr>
        </a:p>
      </dgm:t>
    </dgm:pt>
    <dgm:pt modelId="{129F7B87-BCCD-4302-8264-4FE4B28AE66D}" type="parTrans" cxnId="{C557B893-8B0D-4DDF-A8C3-C2B0684907B9}">
      <dgm:prSet/>
      <dgm:spPr/>
      <dgm:t>
        <a:bodyPr/>
        <a:lstStyle/>
        <a:p>
          <a:endParaRPr lang="en-US" sz="2000">
            <a:latin typeface="Segoe UI Semibold" pitchFamily="34" charset="0"/>
          </a:endParaRPr>
        </a:p>
      </dgm:t>
    </dgm:pt>
    <dgm:pt modelId="{7FA044B2-114F-468A-A8AC-1AA52A505BAC}" type="sibTrans" cxnId="{C557B893-8B0D-4DDF-A8C3-C2B0684907B9}">
      <dgm:prSet/>
      <dgm:spPr/>
      <dgm:t>
        <a:bodyPr/>
        <a:lstStyle/>
        <a:p>
          <a:endParaRPr lang="en-US" sz="2000">
            <a:latin typeface="Segoe UI Semibold" pitchFamily="34" charset="0"/>
          </a:endParaRPr>
        </a:p>
      </dgm:t>
    </dgm:pt>
    <dgm:pt modelId="{BA0C05A6-EBC6-4FBD-B1C1-84D472BE58BD}">
      <dgm:prSet phldrT="[Text]" custT="1"/>
      <dgm:spPr/>
      <dgm:t>
        <a:bodyPr/>
        <a:lstStyle/>
        <a:p>
          <a:r>
            <a:rPr lang="en-US" sz="2000" dirty="0">
              <a:latin typeface="Segoe UI Semibold" pitchFamily="34" charset="0"/>
            </a:rPr>
            <a:t>…To least familiar</a:t>
          </a:r>
        </a:p>
      </dgm:t>
    </dgm:pt>
    <dgm:pt modelId="{419F8EAD-A52D-427E-B3E8-144270664A92}" type="parTrans" cxnId="{FF6CDBED-71E9-4259-A854-501357F8EB25}">
      <dgm:prSet/>
      <dgm:spPr/>
      <dgm:t>
        <a:bodyPr/>
        <a:lstStyle/>
        <a:p>
          <a:endParaRPr lang="en-US" sz="2000">
            <a:latin typeface="Segoe UI Semibold" pitchFamily="34" charset="0"/>
          </a:endParaRPr>
        </a:p>
      </dgm:t>
    </dgm:pt>
    <dgm:pt modelId="{D51CDC8A-3CD3-42DD-8625-94730271867C}" type="sibTrans" cxnId="{FF6CDBED-71E9-4259-A854-501357F8EB25}">
      <dgm:prSet/>
      <dgm:spPr/>
      <dgm:t>
        <a:bodyPr/>
        <a:lstStyle/>
        <a:p>
          <a:endParaRPr lang="en-US" sz="2000">
            <a:latin typeface="Segoe UI Semibold" pitchFamily="34" charset="0"/>
          </a:endParaRPr>
        </a:p>
      </dgm:t>
    </dgm:pt>
    <dgm:pt modelId="{96B6AB02-92B1-4DE2-8F75-00A684FC767C}" type="pres">
      <dgm:prSet presAssocID="{451B41FA-C874-4D27-B2F9-8D105FD04085}" presName="Name0" presStyleCnt="0">
        <dgm:presLayoutVars>
          <dgm:dir/>
          <dgm:resizeHandles val="exact"/>
        </dgm:presLayoutVars>
      </dgm:prSet>
      <dgm:spPr/>
    </dgm:pt>
    <dgm:pt modelId="{71DFCE5B-C108-4B40-A65D-6C546A20734F}" type="pres">
      <dgm:prSet presAssocID="{D1401276-8AE2-4724-952F-F6863E47C2C5}" presName="parTxOnly" presStyleLbl="node1" presStyleIdx="0" presStyleCnt="3">
        <dgm:presLayoutVars>
          <dgm:bulletEnabled val="1"/>
        </dgm:presLayoutVars>
      </dgm:prSet>
      <dgm:spPr/>
    </dgm:pt>
    <dgm:pt modelId="{7BCCC32C-E4B8-44D8-B59E-2DBF82FCB103}" type="pres">
      <dgm:prSet presAssocID="{9FD5FC44-FFC0-4F46-B67B-6ED1C3271D0B}" presName="parSpace" presStyleCnt="0"/>
      <dgm:spPr/>
    </dgm:pt>
    <dgm:pt modelId="{580265F1-F145-40D1-8E26-A3DEDA740D3B}" type="pres">
      <dgm:prSet presAssocID="{6730F162-46C6-475C-8DA4-D0A3BA7CD1BA}" presName="parTxOnly" presStyleLbl="node1" presStyleIdx="1" presStyleCnt="3">
        <dgm:presLayoutVars>
          <dgm:bulletEnabled val="1"/>
        </dgm:presLayoutVars>
      </dgm:prSet>
      <dgm:spPr/>
    </dgm:pt>
    <dgm:pt modelId="{38C99542-20A1-4899-BE28-B22254637D4E}" type="pres">
      <dgm:prSet presAssocID="{7FA044B2-114F-468A-A8AC-1AA52A505BAC}" presName="parSpace" presStyleCnt="0"/>
      <dgm:spPr/>
    </dgm:pt>
    <dgm:pt modelId="{170EB08F-58DF-4D33-A858-27217C8210BE}" type="pres">
      <dgm:prSet presAssocID="{BA0C05A6-EBC6-4FBD-B1C1-84D472BE58BD}" presName="parTxOnly" presStyleLbl="node1" presStyleIdx="2" presStyleCnt="3">
        <dgm:presLayoutVars>
          <dgm:bulletEnabled val="1"/>
        </dgm:presLayoutVars>
      </dgm:prSet>
      <dgm:spPr/>
    </dgm:pt>
  </dgm:ptLst>
  <dgm:cxnLst>
    <dgm:cxn modelId="{29C8625C-E715-46DB-8E1E-FD461DBB6A05}" type="presOf" srcId="{6730F162-46C6-475C-8DA4-D0A3BA7CD1BA}" destId="{580265F1-F145-40D1-8E26-A3DEDA740D3B}" srcOrd="0" destOrd="0" presId="urn:microsoft.com/office/officeart/2005/8/layout/hChevron3"/>
    <dgm:cxn modelId="{EFC4204D-D1C1-43D6-8EDC-1519F93BD5BF}" srcId="{451B41FA-C874-4D27-B2F9-8D105FD04085}" destId="{D1401276-8AE2-4724-952F-F6863E47C2C5}" srcOrd="0" destOrd="0" parTransId="{755C6E88-66B2-4062-B25E-A5E08BBF8E46}" sibTransId="{9FD5FC44-FFC0-4F46-B67B-6ED1C3271D0B}"/>
    <dgm:cxn modelId="{C557B893-8B0D-4DDF-A8C3-C2B0684907B9}" srcId="{451B41FA-C874-4D27-B2F9-8D105FD04085}" destId="{6730F162-46C6-475C-8DA4-D0A3BA7CD1BA}" srcOrd="1" destOrd="0" parTransId="{129F7B87-BCCD-4302-8264-4FE4B28AE66D}" sibTransId="{7FA044B2-114F-468A-A8AC-1AA52A505BAC}"/>
    <dgm:cxn modelId="{BAE4B39C-00C0-4481-BFAD-716EFE55CA48}" type="presOf" srcId="{D1401276-8AE2-4724-952F-F6863E47C2C5}" destId="{71DFCE5B-C108-4B40-A65D-6C546A20734F}" srcOrd="0" destOrd="0" presId="urn:microsoft.com/office/officeart/2005/8/layout/hChevron3"/>
    <dgm:cxn modelId="{17B6BAAF-C67B-40CA-9660-EE85EC693E90}" type="presOf" srcId="{451B41FA-C874-4D27-B2F9-8D105FD04085}" destId="{96B6AB02-92B1-4DE2-8F75-00A684FC767C}" srcOrd="0" destOrd="0" presId="urn:microsoft.com/office/officeart/2005/8/layout/hChevron3"/>
    <dgm:cxn modelId="{FF6CDBED-71E9-4259-A854-501357F8EB25}" srcId="{451B41FA-C874-4D27-B2F9-8D105FD04085}" destId="{BA0C05A6-EBC6-4FBD-B1C1-84D472BE58BD}" srcOrd="2" destOrd="0" parTransId="{419F8EAD-A52D-427E-B3E8-144270664A92}" sibTransId="{D51CDC8A-3CD3-42DD-8625-94730271867C}"/>
    <dgm:cxn modelId="{994B41F0-2749-4673-9440-88CB3E27D05B}" type="presOf" srcId="{BA0C05A6-EBC6-4FBD-B1C1-84D472BE58BD}" destId="{170EB08F-58DF-4D33-A858-27217C8210BE}" srcOrd="0" destOrd="0" presId="urn:microsoft.com/office/officeart/2005/8/layout/hChevron3"/>
    <dgm:cxn modelId="{CDA5CF19-FBDF-4838-A4C8-C88D1E8401F3}" type="presParOf" srcId="{96B6AB02-92B1-4DE2-8F75-00A684FC767C}" destId="{71DFCE5B-C108-4B40-A65D-6C546A20734F}" srcOrd="0" destOrd="0" presId="urn:microsoft.com/office/officeart/2005/8/layout/hChevron3"/>
    <dgm:cxn modelId="{3D5AAABF-EAD2-4160-99BF-F1A42DE3F1B3}" type="presParOf" srcId="{96B6AB02-92B1-4DE2-8F75-00A684FC767C}" destId="{7BCCC32C-E4B8-44D8-B59E-2DBF82FCB103}" srcOrd="1" destOrd="0" presId="urn:microsoft.com/office/officeart/2005/8/layout/hChevron3"/>
    <dgm:cxn modelId="{B27FC595-25AA-45A2-A166-739591ED30D1}" type="presParOf" srcId="{96B6AB02-92B1-4DE2-8F75-00A684FC767C}" destId="{580265F1-F145-40D1-8E26-A3DEDA740D3B}" srcOrd="2" destOrd="0" presId="urn:microsoft.com/office/officeart/2005/8/layout/hChevron3"/>
    <dgm:cxn modelId="{C62C32B0-3266-49E7-9EAA-E1000D67E707}" type="presParOf" srcId="{96B6AB02-92B1-4DE2-8F75-00A684FC767C}" destId="{38C99542-20A1-4899-BE28-B22254637D4E}" srcOrd="3" destOrd="0" presId="urn:microsoft.com/office/officeart/2005/8/layout/hChevron3"/>
    <dgm:cxn modelId="{B2617AFC-49A0-421A-BC4A-E5997FC23F2C}" type="presParOf" srcId="{96B6AB02-92B1-4DE2-8F75-00A684FC767C}" destId="{170EB08F-58DF-4D33-A858-27217C8210BE}"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BB40BF-42C3-4E24-9595-F3009DA25C7A}"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6DE0923D-4D8C-4C87-939C-6099080F2612}">
      <dgm:prSet phldrT="[Text]" custT="1"/>
      <dgm:spPr>
        <a:solidFill>
          <a:schemeClr val="accent2"/>
        </a:solidFill>
      </dgm:spPr>
      <dgm:t>
        <a:bodyPr/>
        <a:lstStyle/>
        <a:p>
          <a:r>
            <a:rPr lang="en-US" sz="2800" b="1" dirty="0">
              <a:solidFill>
                <a:schemeClr val="bg1"/>
              </a:solidFill>
            </a:rPr>
            <a:t>Dos</a:t>
          </a:r>
        </a:p>
      </dgm:t>
    </dgm:pt>
    <dgm:pt modelId="{00F0E3D9-FA2C-4678-A5FC-A77FB9138C28}" type="parTrans" cxnId="{08DCCD21-431E-40D1-99EF-236459B5A91C}">
      <dgm:prSet/>
      <dgm:spPr/>
      <dgm:t>
        <a:bodyPr/>
        <a:lstStyle/>
        <a:p>
          <a:endParaRPr lang="en-US"/>
        </a:p>
      </dgm:t>
    </dgm:pt>
    <dgm:pt modelId="{D96CC5F3-D34B-4A16-8AF8-806C9DE76FB4}" type="sibTrans" cxnId="{08DCCD21-431E-40D1-99EF-236459B5A91C}">
      <dgm:prSet/>
      <dgm:spPr/>
      <dgm:t>
        <a:bodyPr/>
        <a:lstStyle/>
        <a:p>
          <a:endParaRPr lang="en-US"/>
        </a:p>
      </dgm:t>
    </dgm:pt>
    <dgm:pt modelId="{882C9A98-FDB1-4AB0-9BBE-5A606893BB51}">
      <dgm:prSet phldrT="[Text]" custT="1"/>
      <dgm:spPr/>
      <dgm:t>
        <a:bodyPr anchor="ctr"/>
        <a:lstStyle/>
        <a:p>
          <a:pPr>
            <a:buFont typeface="Arial" panose="020B0604020202020204" pitchFamily="34" charset="0"/>
            <a:buChar char="•"/>
          </a:pPr>
          <a:endParaRPr lang="en-US" sz="1300" dirty="0"/>
        </a:p>
      </dgm:t>
    </dgm:pt>
    <dgm:pt modelId="{267F6E54-4503-40D1-AAAA-B69485075255}" type="parTrans" cxnId="{B3DE18D2-EB4D-4D61-901A-53041743FD14}">
      <dgm:prSet/>
      <dgm:spPr/>
      <dgm:t>
        <a:bodyPr/>
        <a:lstStyle/>
        <a:p>
          <a:endParaRPr lang="en-US"/>
        </a:p>
      </dgm:t>
    </dgm:pt>
    <dgm:pt modelId="{305E7A0C-E62D-47B6-A074-77F08992DE0F}" type="sibTrans" cxnId="{B3DE18D2-EB4D-4D61-901A-53041743FD14}">
      <dgm:prSet/>
      <dgm:spPr/>
      <dgm:t>
        <a:bodyPr/>
        <a:lstStyle/>
        <a:p>
          <a:endParaRPr lang="en-US"/>
        </a:p>
      </dgm:t>
    </dgm:pt>
    <dgm:pt modelId="{35EA19F8-B916-423D-8227-DC4947AAD91B}">
      <dgm:prSet phldrT="[Text]" custT="1"/>
      <dgm:spPr>
        <a:solidFill>
          <a:schemeClr val="accent6"/>
        </a:solidFill>
      </dgm:spPr>
      <dgm:t>
        <a:bodyPr/>
        <a:lstStyle/>
        <a:p>
          <a:r>
            <a:rPr lang="en-US" sz="2800" b="1" dirty="0">
              <a:solidFill>
                <a:schemeClr val="bg1"/>
              </a:solidFill>
            </a:rPr>
            <a:t>Don’ts</a:t>
          </a:r>
        </a:p>
      </dgm:t>
    </dgm:pt>
    <dgm:pt modelId="{30971BC2-04AB-4CC2-A427-365DEF4F1B7D}" type="parTrans" cxnId="{7E8976D7-50A1-4AB5-8BF0-C7C7B5B1B133}">
      <dgm:prSet/>
      <dgm:spPr/>
      <dgm:t>
        <a:bodyPr/>
        <a:lstStyle/>
        <a:p>
          <a:endParaRPr lang="en-US"/>
        </a:p>
      </dgm:t>
    </dgm:pt>
    <dgm:pt modelId="{41B4A2D9-465A-4456-B03B-A38EC6C4657F}" type="sibTrans" cxnId="{7E8976D7-50A1-4AB5-8BF0-C7C7B5B1B133}">
      <dgm:prSet/>
      <dgm:spPr/>
      <dgm:t>
        <a:bodyPr/>
        <a:lstStyle/>
        <a:p>
          <a:endParaRPr lang="en-US"/>
        </a:p>
      </dgm:t>
    </dgm:pt>
    <dgm:pt modelId="{D9B48AD6-DE25-4CF1-B8ED-14E298969DD6}">
      <dgm:prSet phldrT="[Text]" custT="1"/>
      <dgm:spPr/>
      <dgm:t>
        <a:bodyPr anchor="ctr"/>
        <a:lstStyle/>
        <a:p>
          <a:endParaRPr lang="en-US" sz="1400" dirty="0"/>
        </a:p>
      </dgm:t>
    </dgm:pt>
    <dgm:pt modelId="{AFC90B60-C3E6-4995-A218-B5D9C75B62CC}" type="parTrans" cxnId="{94642AC9-A946-419B-89D3-38F00BE46486}">
      <dgm:prSet/>
      <dgm:spPr/>
      <dgm:t>
        <a:bodyPr/>
        <a:lstStyle/>
        <a:p>
          <a:endParaRPr lang="en-US"/>
        </a:p>
      </dgm:t>
    </dgm:pt>
    <dgm:pt modelId="{BC2C028C-73F6-4B4D-84AE-5ACEFE942ECE}" type="sibTrans" cxnId="{94642AC9-A946-419B-89D3-38F00BE46486}">
      <dgm:prSet/>
      <dgm:spPr/>
      <dgm:t>
        <a:bodyPr/>
        <a:lstStyle/>
        <a:p>
          <a:endParaRPr lang="en-US"/>
        </a:p>
      </dgm:t>
    </dgm:pt>
    <dgm:pt modelId="{6438491F-A42D-45A3-BFA6-B049661C39B9}" type="pres">
      <dgm:prSet presAssocID="{FFBB40BF-42C3-4E24-9595-F3009DA25C7A}" presName="Name0" presStyleCnt="0">
        <dgm:presLayoutVars>
          <dgm:chMax val="2"/>
          <dgm:dir/>
          <dgm:animOne val="branch"/>
          <dgm:animLvl val="lvl"/>
          <dgm:resizeHandles val="exact"/>
        </dgm:presLayoutVars>
      </dgm:prSet>
      <dgm:spPr/>
    </dgm:pt>
    <dgm:pt modelId="{73314C22-CC05-4296-9275-5002F89B142D}" type="pres">
      <dgm:prSet presAssocID="{FFBB40BF-42C3-4E24-9595-F3009DA25C7A}" presName="Background" presStyleLbl="node1" presStyleIdx="0" presStyleCnt="1" custScaleY="133107"/>
      <dgm:spPr>
        <a:solidFill>
          <a:schemeClr val="accent5">
            <a:lumMod val="20000"/>
            <a:lumOff val="80000"/>
          </a:schemeClr>
        </a:solidFill>
      </dgm:spPr>
    </dgm:pt>
    <dgm:pt modelId="{9732A2DB-9D14-4061-95B3-F5E5B48B3695}" type="pres">
      <dgm:prSet presAssocID="{FFBB40BF-42C3-4E24-9595-F3009DA25C7A}" presName="Divider" presStyleLbl="callout" presStyleIdx="0" presStyleCnt="1" custScaleY="161754"/>
      <dgm:spPr>
        <a:ln>
          <a:solidFill>
            <a:schemeClr val="tx1"/>
          </a:solidFill>
        </a:ln>
      </dgm:spPr>
    </dgm:pt>
    <dgm:pt modelId="{BBC3F982-8525-4BA3-8196-86919C9BE21C}" type="pres">
      <dgm:prSet presAssocID="{FFBB40BF-42C3-4E24-9595-F3009DA25C7A}" presName="ChildText1" presStyleLbl="revTx" presStyleIdx="0" presStyleCnt="0" custScaleX="106787" custScaleY="142482" custLinFactNeighborX="-2527" custLinFactNeighborY="-2752">
        <dgm:presLayoutVars>
          <dgm:chMax val="0"/>
          <dgm:chPref val="0"/>
          <dgm:bulletEnabled val="1"/>
        </dgm:presLayoutVars>
      </dgm:prSet>
      <dgm:spPr/>
    </dgm:pt>
    <dgm:pt modelId="{397451B1-F030-42FC-8417-DA386C19C437}" type="pres">
      <dgm:prSet presAssocID="{FFBB40BF-42C3-4E24-9595-F3009DA25C7A}" presName="ChildText2" presStyleLbl="revTx" presStyleIdx="0" presStyleCnt="0" custScaleY="141856">
        <dgm:presLayoutVars>
          <dgm:chMax val="0"/>
          <dgm:chPref val="0"/>
          <dgm:bulletEnabled val="1"/>
        </dgm:presLayoutVars>
      </dgm:prSet>
      <dgm:spPr/>
    </dgm:pt>
    <dgm:pt modelId="{8C50E039-0B4F-4625-BCD4-9D9D9B6F6E33}" type="pres">
      <dgm:prSet presAssocID="{FFBB40BF-42C3-4E24-9595-F3009DA25C7A}" presName="ParentText1" presStyleLbl="revTx" presStyleIdx="0" presStyleCnt="0">
        <dgm:presLayoutVars>
          <dgm:chMax val="1"/>
          <dgm:chPref val="1"/>
        </dgm:presLayoutVars>
      </dgm:prSet>
      <dgm:spPr/>
    </dgm:pt>
    <dgm:pt modelId="{6A5949B7-AC00-4846-9633-7C5A31CB8318}" type="pres">
      <dgm:prSet presAssocID="{FFBB40BF-42C3-4E24-9595-F3009DA25C7A}" presName="ParentShape1" presStyleLbl="alignImgPlace1" presStyleIdx="0" presStyleCnt="2" custLinFactNeighborX="27471" custLinFactNeighborY="4676">
        <dgm:presLayoutVars/>
      </dgm:prSet>
      <dgm:spPr/>
    </dgm:pt>
    <dgm:pt modelId="{9DD282CC-5D9F-4554-8861-9989E0B237DE}" type="pres">
      <dgm:prSet presAssocID="{FFBB40BF-42C3-4E24-9595-F3009DA25C7A}" presName="ParentText2" presStyleLbl="revTx" presStyleIdx="0" presStyleCnt="0">
        <dgm:presLayoutVars>
          <dgm:chMax val="1"/>
          <dgm:chPref val="1"/>
        </dgm:presLayoutVars>
      </dgm:prSet>
      <dgm:spPr/>
    </dgm:pt>
    <dgm:pt modelId="{72522E81-D3F7-4DE5-9750-8342618AE429}" type="pres">
      <dgm:prSet presAssocID="{FFBB40BF-42C3-4E24-9595-F3009DA25C7A}" presName="ParentShape2" presStyleLbl="alignImgPlace1" presStyleIdx="1" presStyleCnt="2" custLinFactNeighborX="-37402" custLinFactNeighborY="-14851">
        <dgm:presLayoutVars/>
      </dgm:prSet>
      <dgm:spPr/>
    </dgm:pt>
  </dgm:ptLst>
  <dgm:cxnLst>
    <dgm:cxn modelId="{E9CE7B08-8275-413D-A320-D781EE3441A1}" type="presOf" srcId="{D9B48AD6-DE25-4CF1-B8ED-14E298969DD6}" destId="{397451B1-F030-42FC-8417-DA386C19C437}" srcOrd="0" destOrd="0" presId="urn:microsoft.com/office/officeart/2009/3/layout/OpposingIdeas"/>
    <dgm:cxn modelId="{0F094A1C-7CA4-4D6F-BEDB-40AE45C5CCC7}" type="presOf" srcId="{6DE0923D-4D8C-4C87-939C-6099080F2612}" destId="{8C50E039-0B4F-4625-BCD4-9D9D9B6F6E33}" srcOrd="0" destOrd="0" presId="urn:microsoft.com/office/officeart/2009/3/layout/OpposingIdeas"/>
    <dgm:cxn modelId="{08DCCD21-431E-40D1-99EF-236459B5A91C}" srcId="{FFBB40BF-42C3-4E24-9595-F3009DA25C7A}" destId="{6DE0923D-4D8C-4C87-939C-6099080F2612}" srcOrd="0" destOrd="0" parTransId="{00F0E3D9-FA2C-4678-A5FC-A77FB9138C28}" sibTransId="{D96CC5F3-D34B-4A16-8AF8-806C9DE76FB4}"/>
    <dgm:cxn modelId="{B1381369-6B2B-4AAE-B409-2A27F0F41957}" type="presOf" srcId="{35EA19F8-B916-423D-8227-DC4947AAD91B}" destId="{9DD282CC-5D9F-4554-8861-9989E0B237DE}" srcOrd="0" destOrd="0" presId="urn:microsoft.com/office/officeart/2009/3/layout/OpposingIdeas"/>
    <dgm:cxn modelId="{01A15452-2547-457E-A6A8-1E641B0DE661}" type="presOf" srcId="{FFBB40BF-42C3-4E24-9595-F3009DA25C7A}" destId="{6438491F-A42D-45A3-BFA6-B049661C39B9}" srcOrd="0" destOrd="0" presId="urn:microsoft.com/office/officeart/2009/3/layout/OpposingIdeas"/>
    <dgm:cxn modelId="{D71B6DBD-07A4-4253-A10B-5BFF63914C8E}" type="presOf" srcId="{35EA19F8-B916-423D-8227-DC4947AAD91B}" destId="{72522E81-D3F7-4DE5-9750-8342618AE429}" srcOrd="1" destOrd="0" presId="urn:microsoft.com/office/officeart/2009/3/layout/OpposingIdeas"/>
    <dgm:cxn modelId="{94642AC9-A946-419B-89D3-38F00BE46486}" srcId="{35EA19F8-B916-423D-8227-DC4947AAD91B}" destId="{D9B48AD6-DE25-4CF1-B8ED-14E298969DD6}" srcOrd="0" destOrd="0" parTransId="{AFC90B60-C3E6-4995-A218-B5D9C75B62CC}" sibTransId="{BC2C028C-73F6-4B4D-84AE-5ACEFE942ECE}"/>
    <dgm:cxn modelId="{B3DE18D2-EB4D-4D61-901A-53041743FD14}" srcId="{6DE0923D-4D8C-4C87-939C-6099080F2612}" destId="{882C9A98-FDB1-4AB0-9BBE-5A606893BB51}" srcOrd="0" destOrd="0" parTransId="{267F6E54-4503-40D1-AAAA-B69485075255}" sibTransId="{305E7A0C-E62D-47B6-A074-77F08992DE0F}"/>
    <dgm:cxn modelId="{7E8976D7-50A1-4AB5-8BF0-C7C7B5B1B133}" srcId="{FFBB40BF-42C3-4E24-9595-F3009DA25C7A}" destId="{35EA19F8-B916-423D-8227-DC4947AAD91B}" srcOrd="1" destOrd="0" parTransId="{30971BC2-04AB-4CC2-A427-365DEF4F1B7D}" sibTransId="{41B4A2D9-465A-4456-B03B-A38EC6C4657F}"/>
    <dgm:cxn modelId="{A672ECDC-45B8-4828-93FC-460F27082696}" type="presOf" srcId="{882C9A98-FDB1-4AB0-9BBE-5A606893BB51}" destId="{BBC3F982-8525-4BA3-8196-86919C9BE21C}" srcOrd="0" destOrd="0" presId="urn:microsoft.com/office/officeart/2009/3/layout/OpposingIdeas"/>
    <dgm:cxn modelId="{ABEC44E7-9088-4DF3-83BD-6C9A2BC47B22}" type="presOf" srcId="{6DE0923D-4D8C-4C87-939C-6099080F2612}" destId="{6A5949B7-AC00-4846-9633-7C5A31CB8318}" srcOrd="1" destOrd="0" presId="urn:microsoft.com/office/officeart/2009/3/layout/OpposingIdeas"/>
    <dgm:cxn modelId="{1C526E16-CBAB-4C2D-A83B-CAED0C3AD304}" type="presParOf" srcId="{6438491F-A42D-45A3-BFA6-B049661C39B9}" destId="{73314C22-CC05-4296-9275-5002F89B142D}" srcOrd="0" destOrd="0" presId="urn:microsoft.com/office/officeart/2009/3/layout/OpposingIdeas"/>
    <dgm:cxn modelId="{F708EE6B-531B-478D-90DB-97EC5C00C9D1}" type="presParOf" srcId="{6438491F-A42D-45A3-BFA6-B049661C39B9}" destId="{9732A2DB-9D14-4061-95B3-F5E5B48B3695}" srcOrd="1" destOrd="0" presId="urn:microsoft.com/office/officeart/2009/3/layout/OpposingIdeas"/>
    <dgm:cxn modelId="{4E066C4D-9431-477B-A422-92779FE0A1B2}" type="presParOf" srcId="{6438491F-A42D-45A3-BFA6-B049661C39B9}" destId="{BBC3F982-8525-4BA3-8196-86919C9BE21C}" srcOrd="2" destOrd="0" presId="urn:microsoft.com/office/officeart/2009/3/layout/OpposingIdeas"/>
    <dgm:cxn modelId="{C2D70D9D-E243-4E8F-B118-C898C36E846F}" type="presParOf" srcId="{6438491F-A42D-45A3-BFA6-B049661C39B9}" destId="{397451B1-F030-42FC-8417-DA386C19C437}" srcOrd="3" destOrd="0" presId="urn:microsoft.com/office/officeart/2009/3/layout/OpposingIdeas"/>
    <dgm:cxn modelId="{CB37EF9E-8D40-4E9D-A33B-B027E9FC07D7}" type="presParOf" srcId="{6438491F-A42D-45A3-BFA6-B049661C39B9}" destId="{8C50E039-0B4F-4625-BCD4-9D9D9B6F6E33}" srcOrd="4" destOrd="0" presId="urn:microsoft.com/office/officeart/2009/3/layout/OpposingIdeas"/>
    <dgm:cxn modelId="{691591AF-1C32-40D0-B6CB-0BA89ACCB55E}" type="presParOf" srcId="{6438491F-A42D-45A3-BFA6-B049661C39B9}" destId="{6A5949B7-AC00-4846-9633-7C5A31CB8318}" srcOrd="5" destOrd="0" presId="urn:microsoft.com/office/officeart/2009/3/layout/OpposingIdeas"/>
    <dgm:cxn modelId="{CD2664D8-6384-45CC-8C17-BFBB1A2E6E25}" type="presParOf" srcId="{6438491F-A42D-45A3-BFA6-B049661C39B9}" destId="{9DD282CC-5D9F-4554-8861-9989E0B237DE}" srcOrd="6" destOrd="0" presId="urn:microsoft.com/office/officeart/2009/3/layout/OpposingIdeas"/>
    <dgm:cxn modelId="{E45BC86E-89E0-4544-946A-AFE7A8DFD14E}" type="presParOf" srcId="{6438491F-A42D-45A3-BFA6-B049661C39B9}" destId="{72522E81-D3F7-4DE5-9750-8342618AE429}" srcOrd="7" destOrd="0" presId="urn:microsoft.com/office/officeart/2009/3/layout/OpposingIdea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14C22-CC05-4296-9275-5002F89B142D}">
      <dsp:nvSpPr>
        <dsp:cNvPr id="0" name=""/>
        <dsp:cNvSpPr/>
      </dsp:nvSpPr>
      <dsp:spPr>
        <a:xfrm>
          <a:off x="1438677" y="338594"/>
          <a:ext cx="6840803" cy="4896674"/>
        </a:xfrm>
        <a:prstGeom prst="round2DiagRect">
          <a:avLst>
            <a:gd name="adj1" fmla="val 0"/>
            <a:gd name="adj2" fmla="val 16670"/>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2A2DB-9D14-4061-95B3-F5E5B48B3695}">
      <dsp:nvSpPr>
        <dsp:cNvPr id="0" name=""/>
        <dsp:cNvSpPr/>
      </dsp:nvSpPr>
      <dsp:spPr>
        <a:xfrm>
          <a:off x="4859078" y="442785"/>
          <a:ext cx="912" cy="4688292"/>
        </a:xfrm>
        <a:prstGeom prst="line">
          <a:avLst/>
        </a:prstGeom>
        <a:solidFill>
          <a:schemeClr val="accent1">
            <a:hueOff val="0"/>
            <a:satOff val="0"/>
            <a:lumOff val="0"/>
            <a:alphaOff val="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BC3F982-8525-4BA3-8196-86919C9BE21C}">
      <dsp:nvSpPr>
        <dsp:cNvPr id="0" name=""/>
        <dsp:cNvSpPr/>
      </dsp:nvSpPr>
      <dsp:spPr>
        <a:xfrm>
          <a:off x="1491199" y="477341"/>
          <a:ext cx="3165538" cy="44473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Arial" panose="020B0604020202020204" pitchFamily="34" charset="0"/>
            <a:buNone/>
          </a:pPr>
          <a:endParaRPr lang="en-US" sz="1300" kern="1200" dirty="0"/>
        </a:p>
      </dsp:txBody>
      <dsp:txXfrm>
        <a:off x="1491199" y="477341"/>
        <a:ext cx="3165538" cy="4447381"/>
      </dsp:txXfrm>
    </dsp:sp>
    <dsp:sp modelId="{397451B1-F030-42FC-8417-DA386C19C437}">
      <dsp:nvSpPr>
        <dsp:cNvPr id="0" name=""/>
        <dsp:cNvSpPr/>
      </dsp:nvSpPr>
      <dsp:spPr>
        <a:xfrm>
          <a:off x="5087105" y="573011"/>
          <a:ext cx="2964348" cy="44278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5087105" y="573011"/>
        <a:ext cx="2964348" cy="4427841"/>
      </dsp:txXfrm>
    </dsp:sp>
    <dsp:sp modelId="{6A5949B7-AC00-4846-9633-7C5A31CB8318}">
      <dsp:nvSpPr>
        <dsp:cNvPr id="0" name=""/>
        <dsp:cNvSpPr/>
      </dsp:nvSpPr>
      <dsp:spPr>
        <a:xfrm rot="16200000">
          <a:off x="-824774" y="1624180"/>
          <a:ext cx="4013182" cy="1140133"/>
        </a:xfrm>
        <a:prstGeom prst="rightArrow">
          <a:avLst>
            <a:gd name="adj1" fmla="val 49830"/>
            <a:gd name="adj2" fmla="val 6066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chemeClr val="bg1"/>
              </a:solidFill>
            </a:rPr>
            <a:t>Dos</a:t>
          </a:r>
        </a:p>
      </dsp:txBody>
      <dsp:txXfrm>
        <a:off x="-652461" y="2082496"/>
        <a:ext cx="3668555" cy="568129"/>
      </dsp:txXfrm>
    </dsp:sp>
    <dsp:sp modelId="{72522E81-D3F7-4DE5-9750-8342618AE429}">
      <dsp:nvSpPr>
        <dsp:cNvPr id="0" name=""/>
        <dsp:cNvSpPr/>
      </dsp:nvSpPr>
      <dsp:spPr>
        <a:xfrm rot="5400000">
          <a:off x="6416523" y="2401208"/>
          <a:ext cx="4013182" cy="1140133"/>
        </a:xfrm>
        <a:prstGeom prst="rightArrow">
          <a:avLst>
            <a:gd name="adj1" fmla="val 49830"/>
            <a:gd name="adj2" fmla="val 6066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chemeClr val="bg1"/>
              </a:solidFill>
            </a:rPr>
            <a:t>Don’ts</a:t>
          </a:r>
        </a:p>
      </dsp:txBody>
      <dsp:txXfrm>
        <a:off x="6588837" y="2514897"/>
        <a:ext cx="3668555" cy="5681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EF488-88A2-4190-B2B1-B45D3C012E41}">
      <dsp:nvSpPr>
        <dsp:cNvPr id="0" name=""/>
        <dsp:cNvSpPr/>
      </dsp:nvSpPr>
      <dsp:spPr>
        <a:xfrm>
          <a:off x="1136468" y="0"/>
          <a:ext cx="5895703" cy="5895703"/>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48E5C8-D13B-488D-B57D-306259A2F467}">
      <dsp:nvSpPr>
        <dsp:cNvPr id="0" name=""/>
        <dsp:cNvSpPr/>
      </dsp:nvSpPr>
      <dsp:spPr>
        <a:xfrm>
          <a:off x="1519688" y="383220"/>
          <a:ext cx="2358281" cy="2358281"/>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chemeClr val="bg1"/>
              </a:solidFill>
            </a:rPr>
            <a:t>*Whole Child Development</a:t>
          </a:r>
        </a:p>
        <a:p>
          <a:pPr marL="0" lvl="0" indent="0" algn="ctr" defTabSz="711200">
            <a:lnSpc>
              <a:spcPct val="100000"/>
            </a:lnSpc>
            <a:spcBef>
              <a:spcPct val="0"/>
            </a:spcBef>
            <a:spcAft>
              <a:spcPct val="35000"/>
            </a:spcAft>
            <a:buNone/>
          </a:pPr>
          <a:r>
            <a:rPr lang="en-US" sz="1600" kern="1200" dirty="0">
              <a:solidFill>
                <a:schemeClr val="bg1"/>
              </a:solidFill>
            </a:rPr>
            <a:t>*Soft Skills</a:t>
          </a:r>
        </a:p>
        <a:p>
          <a:pPr marL="0" lvl="0" indent="0" algn="ctr" defTabSz="711200">
            <a:lnSpc>
              <a:spcPct val="100000"/>
            </a:lnSpc>
            <a:spcBef>
              <a:spcPct val="0"/>
            </a:spcBef>
            <a:spcAft>
              <a:spcPct val="35000"/>
            </a:spcAft>
            <a:buNone/>
          </a:pPr>
          <a:r>
            <a:rPr lang="en-US" sz="1600" kern="1200" dirty="0">
              <a:solidFill>
                <a:schemeClr val="bg1"/>
              </a:solidFill>
            </a:rPr>
            <a:t>*Social and Emotional</a:t>
          </a:r>
        </a:p>
        <a:p>
          <a:pPr marL="0" lvl="0" indent="0" algn="ctr" defTabSz="711200">
            <a:lnSpc>
              <a:spcPct val="100000"/>
            </a:lnSpc>
            <a:spcBef>
              <a:spcPct val="0"/>
            </a:spcBef>
            <a:spcAft>
              <a:spcPct val="35000"/>
            </a:spcAft>
            <a:buNone/>
          </a:pPr>
          <a:r>
            <a:rPr lang="en-US" sz="1600" kern="1200" dirty="0">
              <a:solidFill>
                <a:schemeClr val="bg1"/>
              </a:solidFill>
            </a:rPr>
            <a:t>*Character</a:t>
          </a:r>
        </a:p>
        <a:p>
          <a:pPr marL="0" lvl="0" indent="0" algn="ctr" defTabSz="711200">
            <a:lnSpc>
              <a:spcPct val="100000"/>
            </a:lnSpc>
            <a:spcBef>
              <a:spcPct val="0"/>
            </a:spcBef>
            <a:spcAft>
              <a:spcPct val="35000"/>
            </a:spcAft>
            <a:buNone/>
          </a:pPr>
          <a:r>
            <a:rPr lang="en-US" sz="1600" kern="1200" dirty="0">
              <a:solidFill>
                <a:schemeClr val="bg1"/>
              </a:solidFill>
            </a:rPr>
            <a:t>*Grit</a:t>
          </a:r>
        </a:p>
      </dsp:txBody>
      <dsp:txXfrm>
        <a:off x="1634810" y="498342"/>
        <a:ext cx="2128037" cy="2128037"/>
      </dsp:txXfrm>
    </dsp:sp>
    <dsp:sp modelId="{C42DED25-CB75-4EF1-BAC9-6FB28178FE9C}">
      <dsp:nvSpPr>
        <dsp:cNvPr id="0" name=""/>
        <dsp:cNvSpPr/>
      </dsp:nvSpPr>
      <dsp:spPr>
        <a:xfrm>
          <a:off x="4290669" y="383220"/>
          <a:ext cx="2358281" cy="2358281"/>
        </a:xfrm>
        <a:prstGeom prst="roundRect">
          <a:avLst/>
        </a:prstGeom>
        <a:solidFill>
          <a:schemeClr val="accent3">
            <a:lumMod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b="0" kern="1200" dirty="0">
              <a:solidFill>
                <a:schemeClr val="tx1"/>
              </a:solidFill>
            </a:rPr>
            <a:t>*21</a:t>
          </a:r>
          <a:r>
            <a:rPr lang="en-US" sz="1600" b="0" kern="1200" baseline="30000" dirty="0">
              <a:solidFill>
                <a:schemeClr val="tx1"/>
              </a:solidFill>
            </a:rPr>
            <a:t>st</a:t>
          </a:r>
          <a:r>
            <a:rPr lang="en-US" sz="1600" b="0" kern="1200" dirty="0">
              <a:solidFill>
                <a:schemeClr val="tx1"/>
              </a:solidFill>
            </a:rPr>
            <a:t> Century Skills</a:t>
          </a:r>
        </a:p>
      </dsp:txBody>
      <dsp:txXfrm>
        <a:off x="4405791" y="498342"/>
        <a:ext cx="2128037" cy="2128037"/>
      </dsp:txXfrm>
    </dsp:sp>
    <dsp:sp modelId="{FA3A18BE-3688-4F9A-A03A-AB86B7B81B34}">
      <dsp:nvSpPr>
        <dsp:cNvPr id="0" name=""/>
        <dsp:cNvSpPr/>
      </dsp:nvSpPr>
      <dsp:spPr>
        <a:xfrm>
          <a:off x="1519688" y="3154201"/>
          <a:ext cx="2358281" cy="2358281"/>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chemeClr val="bg1"/>
              </a:solidFill>
            </a:rPr>
            <a:t>*Positive Youth Development</a:t>
          </a:r>
        </a:p>
        <a:p>
          <a:pPr marL="0" lvl="0" indent="0" algn="ctr" defTabSz="711200">
            <a:lnSpc>
              <a:spcPct val="100000"/>
            </a:lnSpc>
            <a:spcBef>
              <a:spcPct val="0"/>
            </a:spcBef>
            <a:spcAft>
              <a:spcPct val="35000"/>
            </a:spcAft>
            <a:buNone/>
          </a:pPr>
          <a:r>
            <a:rPr lang="en-US" sz="1600" kern="1200" dirty="0">
              <a:solidFill>
                <a:schemeClr val="bg1"/>
              </a:solidFill>
            </a:rPr>
            <a:t>*Behavioral Skills</a:t>
          </a:r>
        </a:p>
      </dsp:txBody>
      <dsp:txXfrm>
        <a:off x="1634810" y="3269323"/>
        <a:ext cx="2128037" cy="2128037"/>
      </dsp:txXfrm>
    </dsp:sp>
    <dsp:sp modelId="{58C4AA13-9E93-4F19-AEF7-4B1606EE55D7}">
      <dsp:nvSpPr>
        <dsp:cNvPr id="0" name=""/>
        <dsp:cNvSpPr/>
      </dsp:nvSpPr>
      <dsp:spPr>
        <a:xfrm>
          <a:off x="4290669" y="3154201"/>
          <a:ext cx="2358281" cy="2358281"/>
        </a:xfrm>
        <a:prstGeom prst="roundRect">
          <a:avLst/>
        </a:prstGeom>
        <a:solidFill>
          <a:schemeClr val="accent5">
            <a:hueOff val="0"/>
            <a:satOff val="0"/>
            <a:lumOff val="0"/>
            <a:alphaOff val="0"/>
          </a:schemeClr>
        </a:solidFill>
        <a:ln w="6032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ct val="35000"/>
            </a:spcAft>
            <a:buNone/>
          </a:pPr>
          <a:r>
            <a:rPr lang="en-US" sz="1600" kern="1200" dirty="0">
              <a:solidFill>
                <a:schemeClr val="tx1"/>
              </a:solidFill>
            </a:rPr>
            <a:t>*Non-Cognitive</a:t>
          </a:r>
          <a:endParaRPr lang="en-US" sz="1600" b="0" kern="1200" dirty="0">
            <a:solidFill>
              <a:schemeClr val="tx1"/>
            </a:solidFill>
          </a:endParaRPr>
        </a:p>
        <a:p>
          <a:pPr marL="0" lvl="0" indent="0" algn="ctr" defTabSz="711200">
            <a:lnSpc>
              <a:spcPct val="100000"/>
            </a:lnSpc>
            <a:spcBef>
              <a:spcPct val="0"/>
            </a:spcBef>
            <a:spcAft>
              <a:spcPct val="35000"/>
            </a:spcAft>
            <a:buNone/>
          </a:pPr>
          <a:r>
            <a:rPr lang="en-US" sz="1600" b="0" kern="1200" dirty="0">
              <a:solidFill>
                <a:schemeClr val="tx1"/>
              </a:solidFill>
            </a:rPr>
            <a:t>*Growth Mindset</a:t>
          </a:r>
        </a:p>
        <a:p>
          <a:pPr marL="0" lvl="0" indent="0" algn="ctr" defTabSz="711200">
            <a:lnSpc>
              <a:spcPct val="100000"/>
            </a:lnSpc>
            <a:spcBef>
              <a:spcPct val="0"/>
            </a:spcBef>
            <a:spcAft>
              <a:spcPct val="35000"/>
            </a:spcAft>
            <a:buNone/>
          </a:pPr>
          <a:r>
            <a:rPr lang="en-US" sz="1600" b="0" kern="1200" dirty="0">
              <a:solidFill>
                <a:schemeClr val="tx1"/>
              </a:solidFill>
            </a:rPr>
            <a:t>*Academic Attitudes</a:t>
          </a:r>
        </a:p>
      </dsp:txBody>
      <dsp:txXfrm>
        <a:off x="4405791" y="3269323"/>
        <a:ext cx="2128037" cy="21280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F7DAD-2C75-49FD-B4B0-24125A6D075E}">
      <dsp:nvSpPr>
        <dsp:cNvPr id="0" name=""/>
        <dsp:cNvSpPr/>
      </dsp:nvSpPr>
      <dsp:spPr>
        <a:xfrm>
          <a:off x="6896" y="0"/>
          <a:ext cx="4122395" cy="685523"/>
        </a:xfrm>
        <a:prstGeom prst="chevron">
          <a:avLst/>
        </a:prstGeom>
        <a:solidFill>
          <a:schemeClr val="accent2">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n-lt"/>
            </a:rPr>
            <a:t>Goal</a:t>
          </a:r>
        </a:p>
      </dsp:txBody>
      <dsp:txXfrm>
        <a:off x="349658" y="0"/>
        <a:ext cx="3436872" cy="685523"/>
      </dsp:txXfrm>
    </dsp:sp>
    <dsp:sp modelId="{EC5E9DD7-180A-4482-9891-0D6F494D870E}">
      <dsp:nvSpPr>
        <dsp:cNvPr id="0" name=""/>
        <dsp:cNvSpPr/>
      </dsp:nvSpPr>
      <dsp:spPr>
        <a:xfrm>
          <a:off x="3717051" y="0"/>
          <a:ext cx="4122395" cy="685523"/>
        </a:xfrm>
        <a:prstGeom prst="chevron">
          <a:avLst/>
        </a:prstGeom>
        <a:solidFill>
          <a:schemeClr val="accent5"/>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mn-lt"/>
            </a:rPr>
            <a:t>Objectives</a:t>
          </a:r>
        </a:p>
      </dsp:txBody>
      <dsp:txXfrm>
        <a:off x="4059813" y="0"/>
        <a:ext cx="3436872" cy="685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CB9DC-169B-4234-8A6B-9E27E91DC12C}">
      <dsp:nvSpPr>
        <dsp:cNvPr id="0" name=""/>
        <dsp:cNvSpPr/>
      </dsp:nvSpPr>
      <dsp:spPr>
        <a:xfrm>
          <a:off x="40" y="359633"/>
          <a:ext cx="3894218" cy="1083776"/>
        </a:xfrm>
        <a:prstGeom prst="rect">
          <a:avLst/>
        </a:prstGeom>
        <a:solidFill>
          <a:schemeClr val="accent2"/>
        </a:solidFill>
        <a:ln w="17145" cap="flat" cmpd="sng" algn="ctr">
          <a:solidFill>
            <a:schemeClr val="lt1">
              <a:shade val="95000"/>
              <a:alpha val="50000"/>
              <a:satMod val="150000"/>
            </a:schemeClr>
          </a:solidFill>
          <a:prstDash val="solid"/>
        </a:ln>
        <a:effectLst/>
      </dsp:spPr>
      <dsp:style>
        <a:lnRef idx="3">
          <a:schemeClr val="lt1"/>
        </a:lnRef>
        <a:fillRef idx="1">
          <a:schemeClr val="accent2"/>
        </a:fillRef>
        <a:effectRef idx="1">
          <a:schemeClr val="accent2"/>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Positives</a:t>
          </a:r>
        </a:p>
      </dsp:txBody>
      <dsp:txXfrm>
        <a:off x="40" y="359633"/>
        <a:ext cx="3894218" cy="1083776"/>
      </dsp:txXfrm>
    </dsp:sp>
    <dsp:sp modelId="{9FEE451C-36A4-400D-B7D7-9860B82F9B5B}">
      <dsp:nvSpPr>
        <dsp:cNvPr id="0" name=""/>
        <dsp:cNvSpPr/>
      </dsp:nvSpPr>
      <dsp:spPr>
        <a:xfrm>
          <a:off x="40" y="1206455"/>
          <a:ext cx="3894218" cy="2810880"/>
        </a:xfrm>
        <a:prstGeom prst="rect">
          <a:avLst/>
        </a:prstGeom>
        <a:solidFill>
          <a:schemeClr val="accent4">
            <a:alpha val="90000"/>
            <a:tint val="40000"/>
            <a:hueOff val="0"/>
            <a:satOff val="0"/>
            <a:lumOff val="0"/>
            <a:alphaOff val="0"/>
          </a:schemeClr>
        </a:solidFill>
        <a:ln w="1079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chemeClr val="tx1"/>
              </a:solidFill>
            </a:rPr>
            <a:t>Good student-teacher relationships</a:t>
          </a:r>
        </a:p>
        <a:p>
          <a:pPr marL="171450" lvl="1" indent="-171450" algn="l" defTabSz="711200">
            <a:lnSpc>
              <a:spcPct val="90000"/>
            </a:lnSpc>
            <a:spcBef>
              <a:spcPct val="0"/>
            </a:spcBef>
            <a:spcAft>
              <a:spcPct val="15000"/>
            </a:spcAft>
            <a:buChar char="•"/>
          </a:pPr>
          <a:r>
            <a:rPr lang="en-US" sz="1600" kern="1200" dirty="0">
              <a:solidFill>
                <a:schemeClr val="tx1"/>
              </a:solidFill>
            </a:rPr>
            <a:t>Afterschool programs (especially in Boston)</a:t>
          </a:r>
        </a:p>
        <a:p>
          <a:pPr marL="171450" lvl="1" indent="-171450" algn="l" defTabSz="711200">
            <a:lnSpc>
              <a:spcPct val="90000"/>
            </a:lnSpc>
            <a:spcBef>
              <a:spcPct val="0"/>
            </a:spcBef>
            <a:spcAft>
              <a:spcPct val="15000"/>
            </a:spcAft>
            <a:buChar char="•"/>
          </a:pPr>
          <a:r>
            <a:rPr lang="en-US" sz="1600" kern="1200" dirty="0">
              <a:solidFill>
                <a:schemeClr val="tx1"/>
              </a:solidFill>
            </a:rPr>
            <a:t>Structure and consistency</a:t>
          </a:r>
        </a:p>
        <a:p>
          <a:pPr marL="171450" lvl="1" indent="-171450" algn="l" defTabSz="711200">
            <a:lnSpc>
              <a:spcPct val="90000"/>
            </a:lnSpc>
            <a:spcBef>
              <a:spcPct val="0"/>
            </a:spcBef>
            <a:spcAft>
              <a:spcPct val="15000"/>
            </a:spcAft>
            <a:buChar char="•"/>
          </a:pPr>
          <a:r>
            <a:rPr lang="en-US" sz="1600" kern="1200" dirty="0">
              <a:solidFill>
                <a:schemeClr val="tx1"/>
              </a:solidFill>
            </a:rPr>
            <a:t>Cultural interaction and acceptance (especially in Dallas)</a:t>
          </a:r>
        </a:p>
        <a:p>
          <a:pPr marL="171450" lvl="1" indent="-171450" algn="l" defTabSz="711200">
            <a:lnSpc>
              <a:spcPct val="90000"/>
            </a:lnSpc>
            <a:spcBef>
              <a:spcPct val="0"/>
            </a:spcBef>
            <a:spcAft>
              <a:spcPct val="15000"/>
            </a:spcAft>
            <a:buChar char="•"/>
          </a:pPr>
          <a:r>
            <a:rPr lang="en-US" sz="1600" kern="1200" dirty="0">
              <a:solidFill>
                <a:schemeClr val="tx1"/>
              </a:solidFill>
            </a:rPr>
            <a:t>Discipline</a:t>
          </a:r>
        </a:p>
        <a:p>
          <a:pPr marL="171450" lvl="1" indent="-171450" algn="l" defTabSz="711200">
            <a:lnSpc>
              <a:spcPct val="90000"/>
            </a:lnSpc>
            <a:spcBef>
              <a:spcPct val="0"/>
            </a:spcBef>
            <a:spcAft>
              <a:spcPct val="15000"/>
            </a:spcAft>
            <a:buChar char="•"/>
          </a:pPr>
          <a:r>
            <a:rPr lang="en-US" sz="1600" kern="1200" dirty="0">
              <a:solidFill>
                <a:schemeClr val="tx1"/>
              </a:solidFill>
            </a:rPr>
            <a:t>Creative and athletic opportunities</a:t>
          </a:r>
        </a:p>
        <a:p>
          <a:pPr marL="171450" lvl="1" indent="-171450" algn="l" defTabSz="711200">
            <a:lnSpc>
              <a:spcPct val="90000"/>
            </a:lnSpc>
            <a:spcBef>
              <a:spcPct val="0"/>
            </a:spcBef>
            <a:spcAft>
              <a:spcPct val="15000"/>
            </a:spcAft>
            <a:buChar char="•"/>
          </a:pPr>
          <a:r>
            <a:rPr lang="en-US" sz="1600" kern="1200" dirty="0">
              <a:solidFill>
                <a:schemeClr val="tx1"/>
              </a:solidFill>
            </a:rPr>
            <a:t>Parental involvement</a:t>
          </a:r>
        </a:p>
      </dsp:txBody>
      <dsp:txXfrm>
        <a:off x="40" y="1206455"/>
        <a:ext cx="3894218" cy="2810880"/>
      </dsp:txXfrm>
    </dsp:sp>
    <dsp:sp modelId="{3A07CA9A-7814-4C23-83C6-D721A1D96570}">
      <dsp:nvSpPr>
        <dsp:cNvPr id="0" name=""/>
        <dsp:cNvSpPr/>
      </dsp:nvSpPr>
      <dsp:spPr>
        <a:xfrm>
          <a:off x="4439450" y="359633"/>
          <a:ext cx="3894218" cy="1083776"/>
        </a:xfrm>
        <a:prstGeom prst="rect">
          <a:avLst/>
        </a:prstGeom>
        <a:solidFill>
          <a:schemeClr val="accent6"/>
        </a:solidFill>
        <a:ln w="17145" cap="flat" cmpd="sng" algn="ctr">
          <a:solidFill>
            <a:schemeClr val="lt1">
              <a:shade val="95000"/>
              <a:alpha val="50000"/>
              <a:satMod val="150000"/>
            </a:schemeClr>
          </a:solidFill>
          <a:prstDash val="solid"/>
        </a:ln>
        <a:effectLst/>
      </dsp:spPr>
      <dsp:style>
        <a:lnRef idx="3">
          <a:schemeClr val="lt1"/>
        </a:lnRef>
        <a:fillRef idx="1">
          <a:schemeClr val="accent6"/>
        </a:fillRef>
        <a:effectRef idx="1">
          <a:schemeClr val="accent6"/>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Negatives</a:t>
          </a:r>
        </a:p>
      </dsp:txBody>
      <dsp:txXfrm>
        <a:off x="4439450" y="359633"/>
        <a:ext cx="3894218" cy="1083776"/>
      </dsp:txXfrm>
    </dsp:sp>
    <dsp:sp modelId="{4E615AA2-77C0-452F-BC0C-7222ED02FCE7}">
      <dsp:nvSpPr>
        <dsp:cNvPr id="0" name=""/>
        <dsp:cNvSpPr/>
      </dsp:nvSpPr>
      <dsp:spPr>
        <a:xfrm>
          <a:off x="4439450" y="1206455"/>
          <a:ext cx="3894218" cy="2810880"/>
        </a:xfrm>
        <a:prstGeom prst="rect">
          <a:avLst/>
        </a:prstGeom>
        <a:solidFill>
          <a:schemeClr val="accent4">
            <a:alpha val="90000"/>
            <a:tint val="40000"/>
            <a:hueOff val="0"/>
            <a:satOff val="0"/>
            <a:lumOff val="0"/>
            <a:alphaOff val="0"/>
          </a:schemeClr>
        </a:solidFill>
        <a:ln w="10795"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Testing/standards/Common Core</a:t>
          </a:r>
        </a:p>
        <a:p>
          <a:pPr marL="171450" lvl="1" indent="-171450" algn="l" defTabSz="711200">
            <a:lnSpc>
              <a:spcPct val="90000"/>
            </a:lnSpc>
            <a:spcBef>
              <a:spcPct val="0"/>
            </a:spcBef>
            <a:spcAft>
              <a:spcPct val="15000"/>
            </a:spcAft>
            <a:buChar char="•"/>
          </a:pPr>
          <a:r>
            <a:rPr lang="en-US" sz="1600" kern="1200" dirty="0"/>
            <a:t>Lack of communication between families and school</a:t>
          </a:r>
        </a:p>
        <a:p>
          <a:pPr marL="171450" lvl="1" indent="-171450" algn="l" defTabSz="711200">
            <a:lnSpc>
              <a:spcPct val="90000"/>
            </a:lnSpc>
            <a:spcBef>
              <a:spcPct val="0"/>
            </a:spcBef>
            <a:spcAft>
              <a:spcPct val="15000"/>
            </a:spcAft>
            <a:buChar char="•"/>
          </a:pPr>
          <a:r>
            <a:rPr lang="en-US" sz="1600" kern="1200" dirty="0"/>
            <a:t>Lack of funding </a:t>
          </a:r>
        </a:p>
        <a:p>
          <a:pPr marL="171450" lvl="1" indent="-171450" algn="l" defTabSz="711200">
            <a:lnSpc>
              <a:spcPct val="90000"/>
            </a:lnSpc>
            <a:spcBef>
              <a:spcPct val="0"/>
            </a:spcBef>
            <a:spcAft>
              <a:spcPct val="15000"/>
            </a:spcAft>
            <a:buChar char="•"/>
          </a:pPr>
          <a:r>
            <a:rPr lang="en-US" sz="1600" kern="1200" dirty="0"/>
            <a:t>Geographic disparity in schools (especially in Boston)</a:t>
          </a:r>
        </a:p>
        <a:p>
          <a:pPr marL="171450" lvl="1" indent="-171450" algn="l" defTabSz="711200">
            <a:lnSpc>
              <a:spcPct val="90000"/>
            </a:lnSpc>
            <a:spcBef>
              <a:spcPct val="0"/>
            </a:spcBef>
            <a:spcAft>
              <a:spcPct val="15000"/>
            </a:spcAft>
            <a:buChar char="•"/>
          </a:pPr>
          <a:r>
            <a:rPr lang="en-US" sz="1600" kern="1200" dirty="0"/>
            <a:t>Parents needing to intervene</a:t>
          </a:r>
        </a:p>
      </dsp:txBody>
      <dsp:txXfrm>
        <a:off x="4439450" y="1206455"/>
        <a:ext cx="3894218" cy="28108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FCE5B-C108-4B40-A65D-6C546A20734F}">
      <dsp:nvSpPr>
        <dsp:cNvPr id="0" name=""/>
        <dsp:cNvSpPr/>
      </dsp:nvSpPr>
      <dsp:spPr>
        <a:xfrm>
          <a:off x="3563" y="0"/>
          <a:ext cx="3115799" cy="580607"/>
        </a:xfrm>
        <a:prstGeom prst="homePlate">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itchFamily="34" charset="0"/>
            </a:rPr>
            <a:t>From most…</a:t>
          </a:r>
        </a:p>
      </dsp:txBody>
      <dsp:txXfrm>
        <a:off x="3563" y="0"/>
        <a:ext cx="2970647" cy="580607"/>
      </dsp:txXfrm>
    </dsp:sp>
    <dsp:sp modelId="{580265F1-F145-40D1-8E26-A3DEDA740D3B}">
      <dsp:nvSpPr>
        <dsp:cNvPr id="0" name=""/>
        <dsp:cNvSpPr/>
      </dsp:nvSpPr>
      <dsp:spPr>
        <a:xfrm>
          <a:off x="2496203" y="0"/>
          <a:ext cx="3115799" cy="580607"/>
        </a:xfrm>
        <a:prstGeom prst="chevron">
          <a:avLst/>
        </a:prstGeom>
        <a:solidFill>
          <a:schemeClr val="accent3">
            <a:lumMod val="9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Segoe UI Semibold" pitchFamily="34" charset="0"/>
          </a:endParaRPr>
        </a:p>
      </dsp:txBody>
      <dsp:txXfrm>
        <a:off x="2786507" y="0"/>
        <a:ext cx="2535192" cy="580607"/>
      </dsp:txXfrm>
    </dsp:sp>
    <dsp:sp modelId="{170EB08F-58DF-4D33-A858-27217C8210BE}">
      <dsp:nvSpPr>
        <dsp:cNvPr id="0" name=""/>
        <dsp:cNvSpPr/>
      </dsp:nvSpPr>
      <dsp:spPr>
        <a:xfrm>
          <a:off x="4988842" y="0"/>
          <a:ext cx="3115799" cy="580607"/>
        </a:xfrm>
        <a:prstGeom prst="chevron">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Segoe UI Semibold" pitchFamily="34" charset="0"/>
            </a:rPr>
            <a:t>…To least familiar</a:t>
          </a:r>
        </a:p>
      </dsp:txBody>
      <dsp:txXfrm>
        <a:off x="5279146" y="0"/>
        <a:ext cx="2535192" cy="5806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14C22-CC05-4296-9275-5002F89B142D}">
      <dsp:nvSpPr>
        <dsp:cNvPr id="0" name=""/>
        <dsp:cNvSpPr/>
      </dsp:nvSpPr>
      <dsp:spPr>
        <a:xfrm>
          <a:off x="1438677" y="338594"/>
          <a:ext cx="6840803" cy="4896674"/>
        </a:xfrm>
        <a:prstGeom prst="round2DiagRect">
          <a:avLst>
            <a:gd name="adj1" fmla="val 0"/>
            <a:gd name="adj2" fmla="val 16670"/>
          </a:avLst>
        </a:prstGeom>
        <a:solidFill>
          <a:schemeClr val="accent5">
            <a:lumMod val="20000"/>
            <a:lumOff val="8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32A2DB-9D14-4061-95B3-F5E5B48B3695}">
      <dsp:nvSpPr>
        <dsp:cNvPr id="0" name=""/>
        <dsp:cNvSpPr/>
      </dsp:nvSpPr>
      <dsp:spPr>
        <a:xfrm>
          <a:off x="4859078" y="442785"/>
          <a:ext cx="912" cy="4688292"/>
        </a:xfrm>
        <a:prstGeom prst="line">
          <a:avLst/>
        </a:prstGeom>
        <a:solidFill>
          <a:schemeClr val="accent1">
            <a:hueOff val="0"/>
            <a:satOff val="0"/>
            <a:lumOff val="0"/>
            <a:alphaOff val="0"/>
          </a:schemeClr>
        </a:solidFill>
        <a:ln w="10795" cap="flat" cmpd="sng" algn="ctr">
          <a:solidFill>
            <a:schemeClr val="tx1"/>
          </a:solidFill>
          <a:prstDash val="solid"/>
        </a:ln>
        <a:effectLst/>
      </dsp:spPr>
      <dsp:style>
        <a:lnRef idx="2">
          <a:scrgbClr r="0" g="0" b="0"/>
        </a:lnRef>
        <a:fillRef idx="1">
          <a:scrgbClr r="0" g="0" b="0"/>
        </a:fillRef>
        <a:effectRef idx="0">
          <a:scrgbClr r="0" g="0" b="0"/>
        </a:effectRef>
        <a:fontRef idx="minor"/>
      </dsp:style>
    </dsp:sp>
    <dsp:sp modelId="{BBC3F982-8525-4BA3-8196-86919C9BE21C}">
      <dsp:nvSpPr>
        <dsp:cNvPr id="0" name=""/>
        <dsp:cNvSpPr/>
      </dsp:nvSpPr>
      <dsp:spPr>
        <a:xfrm>
          <a:off x="1491199" y="477341"/>
          <a:ext cx="3165538" cy="44473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Arial" panose="020B0604020202020204" pitchFamily="34" charset="0"/>
            <a:buNone/>
          </a:pPr>
          <a:endParaRPr lang="en-US" sz="1300" kern="1200" dirty="0"/>
        </a:p>
      </dsp:txBody>
      <dsp:txXfrm>
        <a:off x="1491199" y="477341"/>
        <a:ext cx="3165538" cy="4447381"/>
      </dsp:txXfrm>
    </dsp:sp>
    <dsp:sp modelId="{397451B1-F030-42FC-8417-DA386C19C437}">
      <dsp:nvSpPr>
        <dsp:cNvPr id="0" name=""/>
        <dsp:cNvSpPr/>
      </dsp:nvSpPr>
      <dsp:spPr>
        <a:xfrm>
          <a:off x="5087105" y="573011"/>
          <a:ext cx="2964348" cy="44278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en-US" sz="1400" kern="1200" dirty="0"/>
        </a:p>
      </dsp:txBody>
      <dsp:txXfrm>
        <a:off x="5087105" y="573011"/>
        <a:ext cx="2964348" cy="4427841"/>
      </dsp:txXfrm>
    </dsp:sp>
    <dsp:sp modelId="{6A5949B7-AC00-4846-9633-7C5A31CB8318}">
      <dsp:nvSpPr>
        <dsp:cNvPr id="0" name=""/>
        <dsp:cNvSpPr/>
      </dsp:nvSpPr>
      <dsp:spPr>
        <a:xfrm rot="16200000">
          <a:off x="-824774" y="1624180"/>
          <a:ext cx="4013182" cy="1140133"/>
        </a:xfrm>
        <a:prstGeom prst="rightArrow">
          <a:avLst>
            <a:gd name="adj1" fmla="val 49830"/>
            <a:gd name="adj2" fmla="val 6066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chemeClr val="bg1"/>
              </a:solidFill>
            </a:rPr>
            <a:t>Dos</a:t>
          </a:r>
        </a:p>
      </dsp:txBody>
      <dsp:txXfrm>
        <a:off x="-652461" y="2082496"/>
        <a:ext cx="3668555" cy="568129"/>
      </dsp:txXfrm>
    </dsp:sp>
    <dsp:sp modelId="{72522E81-D3F7-4DE5-9750-8342618AE429}">
      <dsp:nvSpPr>
        <dsp:cNvPr id="0" name=""/>
        <dsp:cNvSpPr/>
      </dsp:nvSpPr>
      <dsp:spPr>
        <a:xfrm rot="5400000">
          <a:off x="6416523" y="2401208"/>
          <a:ext cx="4013182" cy="1140133"/>
        </a:xfrm>
        <a:prstGeom prst="rightArrow">
          <a:avLst>
            <a:gd name="adj1" fmla="val 49830"/>
            <a:gd name="adj2" fmla="val 6066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r" defTabSz="1244600">
            <a:lnSpc>
              <a:spcPct val="90000"/>
            </a:lnSpc>
            <a:spcBef>
              <a:spcPct val="0"/>
            </a:spcBef>
            <a:spcAft>
              <a:spcPct val="35000"/>
            </a:spcAft>
            <a:buNone/>
          </a:pPr>
          <a:r>
            <a:rPr lang="en-US" sz="2800" b="1" kern="1200" dirty="0">
              <a:solidFill>
                <a:schemeClr val="bg1"/>
              </a:solidFill>
            </a:rPr>
            <a:t>Don’ts</a:t>
          </a:r>
        </a:p>
      </dsp:txBody>
      <dsp:txXfrm>
        <a:off x="6588837" y="2514897"/>
        <a:ext cx="3668555" cy="568129"/>
      </dsp:txXfrm>
    </dsp:sp>
  </dsp:spTree>
</dsp:drawing>
</file>

<file path=ppt/diagrams/layout1.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71054"/>
          </a:xfrm>
          <a:prstGeom prst="rect">
            <a:avLst/>
          </a:prstGeom>
        </p:spPr>
        <p:txBody>
          <a:bodyPr vert="horz" lIns="94218" tIns="47109" rIns="94218" bIns="47109"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40" cy="471054"/>
          </a:xfrm>
          <a:prstGeom prst="rect">
            <a:avLst/>
          </a:prstGeom>
        </p:spPr>
        <p:txBody>
          <a:bodyPr vert="horz" lIns="94218" tIns="47109" rIns="94218" bIns="47109" rtlCol="0"/>
          <a:lstStyle>
            <a:lvl1pPr algn="r">
              <a:defRPr sz="1200"/>
            </a:lvl1pPr>
          </a:lstStyle>
          <a:p>
            <a:fld id="{DAC66273-A256-4ADA-8E44-2CE90B913628}" type="datetimeFigureOut">
              <a:rPr lang="en-US" smtClean="0"/>
              <a:t>10/3/2024</a:t>
            </a:fld>
            <a:endParaRPr lang="en-US" dirty="0"/>
          </a:p>
        </p:txBody>
      </p:sp>
      <p:sp>
        <p:nvSpPr>
          <p:cNvPr id="4" name="Footer Placeholder 3"/>
          <p:cNvSpPr>
            <a:spLocks noGrp="1"/>
          </p:cNvSpPr>
          <p:nvPr>
            <p:ph type="ftr" sz="quarter" idx="2"/>
          </p:nvPr>
        </p:nvSpPr>
        <p:spPr>
          <a:xfrm>
            <a:off x="1" y="8917424"/>
            <a:ext cx="3077740" cy="471053"/>
          </a:xfrm>
          <a:prstGeom prst="rect">
            <a:avLst/>
          </a:prstGeom>
        </p:spPr>
        <p:txBody>
          <a:bodyPr vert="horz" lIns="94218" tIns="47109" rIns="94218" bIns="47109"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4"/>
            <a:ext cx="3077740" cy="471053"/>
          </a:xfrm>
          <a:prstGeom prst="rect">
            <a:avLst/>
          </a:prstGeom>
        </p:spPr>
        <p:txBody>
          <a:bodyPr vert="horz" lIns="94218" tIns="47109" rIns="94218" bIns="47109" rtlCol="0" anchor="b"/>
          <a:lstStyle>
            <a:lvl1pPr algn="r">
              <a:defRPr sz="1200"/>
            </a:lvl1pPr>
          </a:lstStyle>
          <a:p>
            <a:fld id="{3B6338C5-62F7-4D64-907C-90E14277BE73}" type="slidenum">
              <a:rPr lang="en-US" smtClean="0"/>
              <a:t>‹#›</a:t>
            </a:fld>
            <a:endParaRPr lang="en-US" dirty="0"/>
          </a:p>
        </p:txBody>
      </p:sp>
    </p:spTree>
    <p:extLst>
      <p:ext uri="{BB962C8B-B14F-4D97-AF65-F5344CB8AC3E}">
        <p14:creationId xmlns:p14="http://schemas.microsoft.com/office/powerpoint/2010/main" val="4286415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471054"/>
          </a:xfrm>
          <a:prstGeom prst="rect">
            <a:avLst/>
          </a:prstGeom>
        </p:spPr>
        <p:txBody>
          <a:bodyPr vert="horz" lIns="94218" tIns="47109" rIns="94218" bIns="47109" rtlCol="0"/>
          <a:lstStyle>
            <a:lvl1pPr algn="l">
              <a:defRPr sz="1200"/>
            </a:lvl1pPr>
          </a:lstStyle>
          <a:p>
            <a:endParaRPr lang="en-US" dirty="0"/>
          </a:p>
        </p:txBody>
      </p:sp>
      <p:sp>
        <p:nvSpPr>
          <p:cNvPr id="3" name="Date Placeholder 2"/>
          <p:cNvSpPr>
            <a:spLocks noGrp="1"/>
          </p:cNvSpPr>
          <p:nvPr>
            <p:ph type="dt" idx="1"/>
          </p:nvPr>
        </p:nvSpPr>
        <p:spPr>
          <a:xfrm>
            <a:off x="4023092" y="0"/>
            <a:ext cx="3077740" cy="471054"/>
          </a:xfrm>
          <a:prstGeom prst="rect">
            <a:avLst/>
          </a:prstGeom>
        </p:spPr>
        <p:txBody>
          <a:bodyPr vert="horz" lIns="94218" tIns="47109" rIns="94218" bIns="47109" rtlCol="0"/>
          <a:lstStyle>
            <a:lvl1pPr algn="r">
              <a:defRPr sz="1200"/>
            </a:lvl1pPr>
          </a:lstStyle>
          <a:p>
            <a:fld id="{1CAC2DA9-4347-4C31-9B8F-E53E2C50931B}" type="datetimeFigureOut">
              <a:rPr lang="en-US" smtClean="0"/>
              <a:t>10/3/2024</a:t>
            </a:fld>
            <a:endParaRPr lang="en-US" dirty="0"/>
          </a:p>
        </p:txBody>
      </p:sp>
      <p:sp>
        <p:nvSpPr>
          <p:cNvPr id="4" name="Slide Image Placeholder 3"/>
          <p:cNvSpPr>
            <a:spLocks noGrp="1" noRot="1" noChangeAspect="1"/>
          </p:cNvSpPr>
          <p:nvPr>
            <p:ph type="sldImg" idx="2"/>
          </p:nvPr>
        </p:nvSpPr>
        <p:spPr>
          <a:xfrm>
            <a:off x="1439863" y="1174750"/>
            <a:ext cx="4222750" cy="3167063"/>
          </a:xfrm>
          <a:prstGeom prst="rect">
            <a:avLst/>
          </a:prstGeom>
          <a:noFill/>
          <a:ln w="12700">
            <a:solidFill>
              <a:prstClr val="black"/>
            </a:solidFill>
          </a:ln>
        </p:spPr>
        <p:txBody>
          <a:bodyPr vert="horz" lIns="94218" tIns="47109" rIns="94218" bIns="47109" rtlCol="0" anchor="ctr"/>
          <a:lstStyle/>
          <a:p>
            <a:endParaRPr lang="en-US" dirty="0"/>
          </a:p>
        </p:txBody>
      </p:sp>
      <p:sp>
        <p:nvSpPr>
          <p:cNvPr id="5" name="Notes Placeholder 4"/>
          <p:cNvSpPr>
            <a:spLocks noGrp="1"/>
          </p:cNvSpPr>
          <p:nvPr>
            <p:ph type="body" sz="quarter" idx="3"/>
          </p:nvPr>
        </p:nvSpPr>
        <p:spPr>
          <a:xfrm>
            <a:off x="710248" y="4518203"/>
            <a:ext cx="5681980" cy="3696712"/>
          </a:xfrm>
          <a:prstGeom prst="rect">
            <a:avLst/>
          </a:prstGeom>
        </p:spPr>
        <p:txBody>
          <a:bodyPr vert="horz" lIns="94218" tIns="47109" rIns="94218" bIns="4710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4"/>
            <a:ext cx="3077740" cy="471053"/>
          </a:xfrm>
          <a:prstGeom prst="rect">
            <a:avLst/>
          </a:prstGeom>
        </p:spPr>
        <p:txBody>
          <a:bodyPr vert="horz" lIns="94218" tIns="47109" rIns="94218" bIns="47109"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4"/>
            <a:ext cx="3077740" cy="471053"/>
          </a:xfrm>
          <a:prstGeom prst="rect">
            <a:avLst/>
          </a:prstGeom>
        </p:spPr>
        <p:txBody>
          <a:bodyPr vert="horz" lIns="94218" tIns="47109" rIns="94218" bIns="47109" rtlCol="0" anchor="b"/>
          <a:lstStyle>
            <a:lvl1pPr algn="r">
              <a:defRPr sz="1200"/>
            </a:lvl1pPr>
          </a:lstStyle>
          <a:p>
            <a:fld id="{701B77B2-0042-4292-A612-29DE10DC7502}" type="slidenum">
              <a:rPr lang="en-US" smtClean="0"/>
              <a:t>‹#›</a:t>
            </a:fld>
            <a:endParaRPr lang="en-US" dirty="0"/>
          </a:p>
        </p:txBody>
      </p:sp>
    </p:spTree>
    <p:extLst>
      <p:ext uri="{BB962C8B-B14F-4D97-AF65-F5344CB8AC3E}">
        <p14:creationId xmlns:p14="http://schemas.microsoft.com/office/powerpoint/2010/main" val="88981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sir.org/up_for_debate/article/rethinking_how_students_succeed"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01B77B2-0042-4292-A612-29DE10DC7502}"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8964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19</a:t>
            </a:fld>
            <a:endParaRPr lang="en-US" dirty="0"/>
          </a:p>
        </p:txBody>
      </p:sp>
    </p:spTree>
    <p:extLst>
      <p:ext uri="{BB962C8B-B14F-4D97-AF65-F5344CB8AC3E}">
        <p14:creationId xmlns:p14="http://schemas.microsoft.com/office/powerpoint/2010/main" val="1132015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1B77B2-0042-4292-A612-29DE10DC7502}" type="slidenum">
              <a:rPr lang="en-US" smtClean="0"/>
              <a:t>20</a:t>
            </a:fld>
            <a:endParaRPr lang="en-US" dirty="0"/>
          </a:p>
        </p:txBody>
      </p:sp>
    </p:spTree>
    <p:extLst>
      <p:ext uri="{BB962C8B-B14F-4D97-AF65-F5344CB8AC3E}">
        <p14:creationId xmlns:p14="http://schemas.microsoft.com/office/powerpoint/2010/main" val="17751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Q23: Of all the arguments, which is the most convincing reason for your system or organization to devote time, attention and resources to this topic?</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21</a:t>
            </a:fld>
            <a:endParaRPr lang="en-US" dirty="0"/>
          </a:p>
        </p:txBody>
      </p:sp>
    </p:spTree>
    <p:extLst>
      <p:ext uri="{BB962C8B-B14F-4D97-AF65-F5344CB8AC3E}">
        <p14:creationId xmlns:p14="http://schemas.microsoft.com/office/powerpoint/2010/main" val="2204481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1B77B2-0042-4292-A612-29DE10DC7502}" type="slidenum">
              <a:rPr lang="en-US" smtClean="0"/>
              <a:t>22</a:t>
            </a:fld>
            <a:endParaRPr lang="en-US" dirty="0"/>
          </a:p>
        </p:txBody>
      </p:sp>
    </p:spTree>
    <p:extLst>
      <p:ext uri="{BB962C8B-B14F-4D97-AF65-F5344CB8AC3E}">
        <p14:creationId xmlns:p14="http://schemas.microsoft.com/office/powerpoint/2010/main" val="243664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24</a:t>
            </a:fld>
            <a:endParaRPr lang="en-US" dirty="0"/>
          </a:p>
        </p:txBody>
      </p:sp>
    </p:spTree>
    <p:extLst>
      <p:ext uri="{BB962C8B-B14F-4D97-AF65-F5344CB8AC3E}">
        <p14:creationId xmlns:p14="http://schemas.microsoft.com/office/powerpoint/2010/main" val="1919097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dirty="0"/>
              <a:t>Q14: Where would you say this topic ranks right now among your organization’s priorities?</a:t>
            </a:r>
          </a:p>
          <a:p>
            <a:r>
              <a:rPr lang="en-US" dirty="0"/>
              <a:t>Q02: What issues are at the top of your education agenda right now? Please select up to 3 top priorities (out of 16). </a:t>
            </a:r>
          </a:p>
        </p:txBody>
      </p:sp>
      <p:sp>
        <p:nvSpPr>
          <p:cNvPr id="4" name="Slide Number Placeholder 3"/>
          <p:cNvSpPr>
            <a:spLocks noGrp="1"/>
          </p:cNvSpPr>
          <p:nvPr>
            <p:ph type="sldNum" sz="quarter" idx="10"/>
          </p:nvPr>
        </p:nvSpPr>
        <p:spPr/>
        <p:txBody>
          <a:bodyPr/>
          <a:lstStyle/>
          <a:p>
            <a:fld id="{701B77B2-0042-4292-A612-29DE10DC7502}" type="slidenum">
              <a:rPr lang="en-US" smtClean="0"/>
              <a:t>25</a:t>
            </a:fld>
            <a:endParaRPr lang="en-US" dirty="0"/>
          </a:p>
        </p:txBody>
      </p:sp>
    </p:spTree>
    <p:extLst>
      <p:ext uri="{BB962C8B-B14F-4D97-AF65-F5344CB8AC3E}">
        <p14:creationId xmlns:p14="http://schemas.microsoft.com/office/powerpoint/2010/main" val="234484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Q15: Below are some statements about the topic. How much do you agree or disagree with each?</a:t>
            </a:r>
          </a:p>
          <a:p>
            <a:r>
              <a:rPr lang="en-US" dirty="0"/>
              <a:t>Q25: Some people are concerned about how efforts around this topic will actually work. How much do you agree or disagree with the following statements about this topic?</a:t>
            </a:r>
          </a:p>
        </p:txBody>
      </p:sp>
      <p:sp>
        <p:nvSpPr>
          <p:cNvPr id="4" name="Slide Number Placeholder 3"/>
          <p:cNvSpPr>
            <a:spLocks noGrp="1"/>
          </p:cNvSpPr>
          <p:nvPr>
            <p:ph type="sldNum" sz="quarter" idx="10"/>
          </p:nvPr>
        </p:nvSpPr>
        <p:spPr/>
        <p:txBody>
          <a:bodyPr/>
          <a:lstStyle/>
          <a:p>
            <a:fld id="{701B77B2-0042-4292-A612-29DE10DC7502}" type="slidenum">
              <a:rPr lang="en-US" smtClean="0"/>
              <a:t>26</a:t>
            </a:fld>
            <a:endParaRPr lang="en-US" dirty="0"/>
          </a:p>
        </p:txBody>
      </p:sp>
    </p:spTree>
    <p:extLst>
      <p:ext uri="{BB962C8B-B14F-4D97-AF65-F5344CB8AC3E}">
        <p14:creationId xmlns:p14="http://schemas.microsoft.com/office/powerpoint/2010/main" val="2719464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29</a:t>
            </a:fld>
            <a:endParaRPr lang="en-US" dirty="0"/>
          </a:p>
        </p:txBody>
      </p:sp>
    </p:spTree>
    <p:extLst>
      <p:ext uri="{BB962C8B-B14F-4D97-AF65-F5344CB8AC3E}">
        <p14:creationId xmlns:p14="http://schemas.microsoft.com/office/powerpoint/2010/main" val="2812531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30</a:t>
            </a:fld>
            <a:endParaRPr lang="en-US" dirty="0"/>
          </a:p>
        </p:txBody>
      </p:sp>
    </p:spTree>
    <p:extLst>
      <p:ext uri="{BB962C8B-B14F-4D97-AF65-F5344CB8AC3E}">
        <p14:creationId xmlns:p14="http://schemas.microsoft.com/office/powerpoint/2010/main" val="4273505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31</a:t>
            </a:fld>
            <a:endParaRPr lang="en-US" dirty="0"/>
          </a:p>
        </p:txBody>
      </p:sp>
    </p:spTree>
    <p:extLst>
      <p:ext uri="{BB962C8B-B14F-4D97-AF65-F5344CB8AC3E}">
        <p14:creationId xmlns:p14="http://schemas.microsoft.com/office/powerpoint/2010/main" val="321805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7</a:t>
            </a:fld>
            <a:endParaRPr lang="en-US" dirty="0"/>
          </a:p>
        </p:txBody>
      </p:sp>
    </p:spTree>
    <p:extLst>
      <p:ext uri="{BB962C8B-B14F-4D97-AF65-F5344CB8AC3E}">
        <p14:creationId xmlns:p14="http://schemas.microsoft.com/office/powerpoint/2010/main" val="2412705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32</a:t>
            </a:fld>
            <a:endParaRPr lang="en-US" dirty="0"/>
          </a:p>
        </p:txBody>
      </p:sp>
    </p:spTree>
    <p:extLst>
      <p:ext uri="{BB962C8B-B14F-4D97-AF65-F5344CB8AC3E}">
        <p14:creationId xmlns:p14="http://schemas.microsoft.com/office/powerpoint/2010/main" val="317640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173160" indent="-173160">
              <a:buFont typeface="Arial" panose="020B0604020202020204" pitchFamily="34" charset="0"/>
              <a:buChar char="•"/>
            </a:pPr>
            <a:r>
              <a:rPr lang="en-US" dirty="0"/>
              <a:t>Education Week Research Center. (2015). </a:t>
            </a:r>
            <a:r>
              <a:rPr lang="en-US" i="1" dirty="0"/>
              <a:t>Social and Emotional Learning: Perspectives from America’s Schools</a:t>
            </a:r>
            <a:r>
              <a:rPr lang="en-US" dirty="0"/>
              <a:t> </a:t>
            </a:r>
          </a:p>
          <a:p>
            <a:pPr marL="173160" indent="-173160">
              <a:buFont typeface="Arial" panose="020B0604020202020204" pitchFamily="34" charset="0"/>
              <a:buChar char="•"/>
            </a:pPr>
            <a:r>
              <a:rPr lang="en-US" dirty="0" err="1"/>
              <a:t>Farnham</a:t>
            </a:r>
            <a:r>
              <a:rPr lang="en-US" dirty="0"/>
              <a:t>, L. et al. (2015) Rethinking How Students Succeed. </a:t>
            </a:r>
            <a:r>
              <a:rPr lang="en-US" i="1" dirty="0"/>
              <a:t>Stanford Social Innovation Review.</a:t>
            </a:r>
            <a:r>
              <a:rPr lang="en-US" dirty="0"/>
              <a:t> Retrieved from </a:t>
            </a:r>
            <a:r>
              <a:rPr lang="en-US" dirty="0">
                <a:hlinkClick r:id="rId3"/>
              </a:rPr>
              <a:t>http://ssir.org/up_for_debate/article/rethinking_how_students_succeed</a:t>
            </a:r>
            <a:endParaRPr lang="en-US" dirty="0"/>
          </a:p>
          <a:p>
            <a:pPr marL="173160" indent="-173160">
              <a:buFont typeface="Arial" panose="020B0604020202020204" pitchFamily="34" charset="0"/>
              <a:buChar char="•"/>
            </a:pPr>
            <a:r>
              <a:rPr lang="en-US" dirty="0"/>
              <a:t>Raikes Foundation. (2015). </a:t>
            </a:r>
            <a:r>
              <a:rPr lang="en-US" i="1" dirty="0"/>
              <a:t>Learning Mindsets &amp; Skills: Insights and Ideas from Message R&amp;D</a:t>
            </a:r>
            <a:r>
              <a:rPr lang="en-US" dirty="0"/>
              <a:t> (presentation)</a:t>
            </a:r>
          </a:p>
          <a:p>
            <a:pPr marL="173160" indent="-173160">
              <a:buFont typeface="Arial" panose="020B0604020202020204" pitchFamily="34" charset="0"/>
              <a:buChar char="•"/>
            </a:pPr>
            <a:r>
              <a:rPr lang="en-US" dirty="0"/>
              <a:t>Parthenon. (2015). Non-Academic Youth Outcomes Funder Collaborative June Convening (presentation)</a:t>
            </a:r>
          </a:p>
          <a:p>
            <a:pPr marL="173160" indent="-173160">
              <a:buFont typeface="Arial" panose="020B0604020202020204" pitchFamily="34" charset="0"/>
              <a:buChar char="•"/>
            </a:pPr>
            <a:r>
              <a:rPr lang="en-US" dirty="0"/>
              <a:t>Parthenon. (2015). Non-Academic Youth Outcomes Funder Collaborative Convening Pre-Read (presentation).</a:t>
            </a:r>
          </a:p>
          <a:p>
            <a:pPr marL="173160" indent="-173160">
              <a:buFont typeface="Arial" panose="020B0604020202020204" pitchFamily="34" charset="0"/>
              <a:buChar char="•"/>
            </a:pPr>
            <a:r>
              <a:rPr lang="en-US" i="1" dirty="0"/>
              <a:t>Weissberg, R. P.,</a:t>
            </a:r>
            <a:r>
              <a:rPr lang="en-US" dirty="0"/>
              <a:t> &amp; </a:t>
            </a:r>
            <a:r>
              <a:rPr lang="en-US" dirty="0" err="1"/>
              <a:t>Cascarino</a:t>
            </a:r>
            <a:r>
              <a:rPr lang="en-US" dirty="0"/>
              <a:t>, J. (2013). Academic learning + social-emotional learning = national priority. </a:t>
            </a:r>
            <a:r>
              <a:rPr lang="en-US" i="1" dirty="0"/>
              <a:t>Phi Delta </a:t>
            </a:r>
            <a:r>
              <a:rPr lang="en-US" i="1" dirty="0" err="1"/>
              <a:t>Kappan</a:t>
            </a:r>
            <a:r>
              <a:rPr lang="en-US" dirty="0"/>
              <a:t>. 95 (2): 8-13.</a:t>
            </a:r>
          </a:p>
        </p:txBody>
      </p:sp>
      <p:sp>
        <p:nvSpPr>
          <p:cNvPr id="4" name="Slide Number Placeholder 3"/>
          <p:cNvSpPr>
            <a:spLocks noGrp="1"/>
          </p:cNvSpPr>
          <p:nvPr>
            <p:ph type="sldNum" sz="quarter" idx="10"/>
          </p:nvPr>
        </p:nvSpPr>
        <p:spPr/>
        <p:txBody>
          <a:bodyPr/>
          <a:lstStyle/>
          <a:p>
            <a:fld id="{701B77B2-0042-4292-A612-29DE10DC7502}" type="slidenum">
              <a:rPr lang="en-US" smtClean="0"/>
              <a:t>34</a:t>
            </a:fld>
            <a:endParaRPr lang="en-US" dirty="0"/>
          </a:p>
        </p:txBody>
      </p:sp>
    </p:spTree>
    <p:extLst>
      <p:ext uri="{BB962C8B-B14F-4D97-AF65-F5344CB8AC3E}">
        <p14:creationId xmlns:p14="http://schemas.microsoft.com/office/powerpoint/2010/main" val="36802186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36</a:t>
            </a:fld>
            <a:endParaRPr lang="en-US" dirty="0"/>
          </a:p>
        </p:txBody>
      </p:sp>
    </p:spTree>
    <p:extLst>
      <p:ext uri="{BB962C8B-B14F-4D97-AF65-F5344CB8AC3E}">
        <p14:creationId xmlns:p14="http://schemas.microsoft.com/office/powerpoint/2010/main" val="3981852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38</a:t>
            </a:fld>
            <a:endParaRPr lang="en-US" dirty="0"/>
          </a:p>
        </p:txBody>
      </p:sp>
    </p:spTree>
    <p:extLst>
      <p:ext uri="{BB962C8B-B14F-4D97-AF65-F5344CB8AC3E}">
        <p14:creationId xmlns:p14="http://schemas.microsoft.com/office/powerpoint/2010/main" val="996182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39</a:t>
            </a:fld>
            <a:endParaRPr lang="en-US" dirty="0"/>
          </a:p>
        </p:txBody>
      </p:sp>
    </p:spTree>
    <p:extLst>
      <p:ext uri="{BB962C8B-B14F-4D97-AF65-F5344CB8AC3E}">
        <p14:creationId xmlns:p14="http://schemas.microsoft.com/office/powerpoint/2010/main" val="4280059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43</a:t>
            </a:fld>
            <a:endParaRPr lang="en-US" dirty="0"/>
          </a:p>
        </p:txBody>
      </p:sp>
    </p:spTree>
    <p:extLst>
      <p:ext uri="{BB962C8B-B14F-4D97-AF65-F5344CB8AC3E}">
        <p14:creationId xmlns:p14="http://schemas.microsoft.com/office/powerpoint/2010/main" val="3762202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a:defRPr/>
            </a:pPr>
            <a:endParaRPr lang="en-US" i="1" dirty="0"/>
          </a:p>
        </p:txBody>
      </p:sp>
      <p:sp>
        <p:nvSpPr>
          <p:cNvPr id="4" name="Slide Number Placeholder 3"/>
          <p:cNvSpPr>
            <a:spLocks noGrp="1"/>
          </p:cNvSpPr>
          <p:nvPr>
            <p:ph type="sldNum" sz="quarter" idx="10"/>
          </p:nvPr>
        </p:nvSpPr>
        <p:spPr/>
        <p:txBody>
          <a:bodyPr/>
          <a:lstStyle/>
          <a:p>
            <a:fld id="{701B77B2-0042-4292-A612-29DE10DC7502}" type="slidenum">
              <a:rPr lang="en-US" smtClean="0"/>
              <a:t>52</a:t>
            </a:fld>
            <a:endParaRPr lang="en-US" dirty="0"/>
          </a:p>
        </p:txBody>
      </p:sp>
    </p:spTree>
    <p:extLst>
      <p:ext uri="{BB962C8B-B14F-4D97-AF65-F5344CB8AC3E}">
        <p14:creationId xmlns:p14="http://schemas.microsoft.com/office/powerpoint/2010/main" val="808734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55</a:t>
            </a:fld>
            <a:endParaRPr lang="en-US" dirty="0"/>
          </a:p>
        </p:txBody>
      </p:sp>
    </p:spTree>
    <p:extLst>
      <p:ext uri="{BB962C8B-B14F-4D97-AF65-F5344CB8AC3E}">
        <p14:creationId xmlns:p14="http://schemas.microsoft.com/office/powerpoint/2010/main" val="19533309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56</a:t>
            </a:fld>
            <a:endParaRPr lang="en-US" dirty="0"/>
          </a:p>
        </p:txBody>
      </p:sp>
    </p:spTree>
    <p:extLst>
      <p:ext uri="{BB962C8B-B14F-4D97-AF65-F5344CB8AC3E}">
        <p14:creationId xmlns:p14="http://schemas.microsoft.com/office/powerpoint/2010/main" val="649199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58</a:t>
            </a:fld>
            <a:endParaRPr lang="en-US" dirty="0"/>
          </a:p>
        </p:txBody>
      </p:sp>
    </p:spTree>
    <p:extLst>
      <p:ext uri="{BB962C8B-B14F-4D97-AF65-F5344CB8AC3E}">
        <p14:creationId xmlns:p14="http://schemas.microsoft.com/office/powerpoint/2010/main" val="235721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10</a:t>
            </a:fld>
            <a:endParaRPr lang="en-US" dirty="0"/>
          </a:p>
        </p:txBody>
      </p:sp>
    </p:spTree>
    <p:extLst>
      <p:ext uri="{BB962C8B-B14F-4D97-AF65-F5344CB8AC3E}">
        <p14:creationId xmlns:p14="http://schemas.microsoft.com/office/powerpoint/2010/main" val="511729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60</a:t>
            </a:fld>
            <a:endParaRPr lang="en-US" dirty="0"/>
          </a:p>
        </p:txBody>
      </p:sp>
    </p:spTree>
    <p:extLst>
      <p:ext uri="{BB962C8B-B14F-4D97-AF65-F5344CB8AC3E}">
        <p14:creationId xmlns:p14="http://schemas.microsoft.com/office/powerpoint/2010/main" val="4929904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62</a:t>
            </a:fld>
            <a:endParaRPr lang="en-US" dirty="0"/>
          </a:p>
        </p:txBody>
      </p:sp>
    </p:spTree>
    <p:extLst>
      <p:ext uri="{BB962C8B-B14F-4D97-AF65-F5344CB8AC3E}">
        <p14:creationId xmlns:p14="http://schemas.microsoft.com/office/powerpoint/2010/main" val="2189814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64</a:t>
            </a:fld>
            <a:endParaRPr lang="en-US" dirty="0"/>
          </a:p>
        </p:txBody>
      </p:sp>
    </p:spTree>
    <p:extLst>
      <p:ext uri="{BB962C8B-B14F-4D97-AF65-F5344CB8AC3E}">
        <p14:creationId xmlns:p14="http://schemas.microsoft.com/office/powerpoint/2010/main" val="3530106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66</a:t>
            </a:fld>
            <a:endParaRPr lang="en-US" dirty="0"/>
          </a:p>
        </p:txBody>
      </p:sp>
    </p:spTree>
    <p:extLst>
      <p:ext uri="{BB962C8B-B14F-4D97-AF65-F5344CB8AC3E}">
        <p14:creationId xmlns:p14="http://schemas.microsoft.com/office/powerpoint/2010/main" val="3954586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67</a:t>
            </a:fld>
            <a:endParaRPr lang="en-US" dirty="0"/>
          </a:p>
        </p:txBody>
      </p:sp>
    </p:spTree>
    <p:extLst>
      <p:ext uri="{BB962C8B-B14F-4D97-AF65-F5344CB8AC3E}">
        <p14:creationId xmlns:p14="http://schemas.microsoft.com/office/powerpoint/2010/main" val="5746569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68</a:t>
            </a:fld>
            <a:endParaRPr lang="en-US" dirty="0"/>
          </a:p>
        </p:txBody>
      </p:sp>
    </p:spTree>
    <p:extLst>
      <p:ext uri="{BB962C8B-B14F-4D97-AF65-F5344CB8AC3E}">
        <p14:creationId xmlns:p14="http://schemas.microsoft.com/office/powerpoint/2010/main" val="2159492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69</a:t>
            </a:fld>
            <a:endParaRPr lang="en-US" dirty="0"/>
          </a:p>
        </p:txBody>
      </p:sp>
    </p:spTree>
    <p:extLst>
      <p:ext uri="{BB962C8B-B14F-4D97-AF65-F5344CB8AC3E}">
        <p14:creationId xmlns:p14="http://schemas.microsoft.com/office/powerpoint/2010/main" val="1429630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71</a:t>
            </a:fld>
            <a:endParaRPr lang="en-US" dirty="0"/>
          </a:p>
        </p:txBody>
      </p:sp>
    </p:spTree>
    <p:extLst>
      <p:ext uri="{BB962C8B-B14F-4D97-AF65-F5344CB8AC3E}">
        <p14:creationId xmlns:p14="http://schemas.microsoft.com/office/powerpoint/2010/main" val="1412536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73</a:t>
            </a:fld>
            <a:endParaRPr lang="en-US" dirty="0"/>
          </a:p>
        </p:txBody>
      </p:sp>
    </p:spTree>
    <p:extLst>
      <p:ext uri="{BB962C8B-B14F-4D97-AF65-F5344CB8AC3E}">
        <p14:creationId xmlns:p14="http://schemas.microsoft.com/office/powerpoint/2010/main" val="26812658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dirty="0"/>
              <a:t>Q14: Where would you say this topic ranks right now among your organization’s priorities?</a:t>
            </a:r>
          </a:p>
          <a:p>
            <a:r>
              <a:rPr lang="en-US" dirty="0"/>
              <a:t>Q02: What issues are at the top of your education agenda right now? Please select up to 3 top priorities (out of 16). </a:t>
            </a:r>
          </a:p>
        </p:txBody>
      </p:sp>
      <p:sp>
        <p:nvSpPr>
          <p:cNvPr id="4" name="Slide Number Placeholder 3"/>
          <p:cNvSpPr>
            <a:spLocks noGrp="1"/>
          </p:cNvSpPr>
          <p:nvPr>
            <p:ph type="sldNum" sz="quarter" idx="10"/>
          </p:nvPr>
        </p:nvSpPr>
        <p:spPr/>
        <p:txBody>
          <a:bodyPr/>
          <a:lstStyle/>
          <a:p>
            <a:fld id="{701B77B2-0042-4292-A612-29DE10DC7502}" type="slidenum">
              <a:rPr lang="en-US" smtClean="0"/>
              <a:t>75</a:t>
            </a:fld>
            <a:endParaRPr lang="en-US" dirty="0"/>
          </a:p>
        </p:txBody>
      </p:sp>
    </p:spTree>
    <p:extLst>
      <p:ext uri="{BB962C8B-B14F-4D97-AF65-F5344CB8AC3E}">
        <p14:creationId xmlns:p14="http://schemas.microsoft.com/office/powerpoint/2010/main" val="403721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11</a:t>
            </a:fld>
            <a:endParaRPr lang="en-US" dirty="0"/>
          </a:p>
        </p:txBody>
      </p:sp>
    </p:spTree>
    <p:extLst>
      <p:ext uri="{BB962C8B-B14F-4D97-AF65-F5344CB8AC3E}">
        <p14:creationId xmlns:p14="http://schemas.microsoft.com/office/powerpoint/2010/main" val="5717171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Q15: Below are some statements about the topic. How much do you agree or disagree with each?</a:t>
            </a:r>
          </a:p>
          <a:p>
            <a:r>
              <a:rPr lang="en-US" dirty="0"/>
              <a:t>Q25: Some people are concerned about how efforts around this topic will actually work. How much do you agree or disagree with the following statements about this topic?</a:t>
            </a:r>
          </a:p>
        </p:txBody>
      </p:sp>
      <p:sp>
        <p:nvSpPr>
          <p:cNvPr id="4" name="Slide Number Placeholder 3"/>
          <p:cNvSpPr>
            <a:spLocks noGrp="1"/>
          </p:cNvSpPr>
          <p:nvPr>
            <p:ph type="sldNum" sz="quarter" idx="10"/>
          </p:nvPr>
        </p:nvSpPr>
        <p:spPr/>
        <p:txBody>
          <a:bodyPr/>
          <a:lstStyle/>
          <a:p>
            <a:fld id="{701B77B2-0042-4292-A612-29DE10DC7502}" type="slidenum">
              <a:rPr lang="en-US" smtClean="0"/>
              <a:t>76</a:t>
            </a:fld>
            <a:endParaRPr lang="en-US" dirty="0"/>
          </a:p>
        </p:txBody>
      </p:sp>
    </p:spTree>
    <p:extLst>
      <p:ext uri="{BB962C8B-B14F-4D97-AF65-F5344CB8AC3E}">
        <p14:creationId xmlns:p14="http://schemas.microsoft.com/office/powerpoint/2010/main" val="3626215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topic of this survey goes by many different names.  Below is a working definition provided by The Wallace Foundation.  Please read the definition carefully, and then we have some questions about language.  (Any time you see the word topic highlighted in blue in the survey, you can scroll over or click it to see the definition again.)</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Working definition of the topic:</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Supporting students to develop emotional intelligence, positive attitudes, persistence, self-management and relationship skills. </a:t>
            </a:r>
          </a:p>
          <a:p>
            <a:pPr lvl="0"/>
            <a:r>
              <a:rPr lang="en-US" sz="1200" kern="1200" dirty="0">
                <a:solidFill>
                  <a:schemeClr val="tx1"/>
                </a:solidFill>
                <a:effectLst/>
                <a:latin typeface="+mn-lt"/>
                <a:ea typeface="+mn-ea"/>
                <a:cs typeface="+mn-cs"/>
              </a:rPr>
              <a:t>These skills can be developed in any setting, at any point in the school day or after school.</a:t>
            </a:r>
          </a:p>
          <a:p>
            <a:pPr lvl="0"/>
            <a:r>
              <a:rPr lang="en-US" sz="1200" kern="1200" dirty="0">
                <a:solidFill>
                  <a:schemeClr val="tx1"/>
                </a:solidFill>
                <a:effectLst/>
                <a:latin typeface="+mn-lt"/>
                <a:ea typeface="+mn-ea"/>
                <a:cs typeface="+mn-cs"/>
              </a:rPr>
              <a:t>Their development can be supported through programs, practices, procedures and policies.</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Examples from the field: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Incorporating social and emotional skills into policies for school assessment.</a:t>
            </a:r>
          </a:p>
          <a:p>
            <a:pPr lvl="0"/>
            <a:r>
              <a:rPr lang="en-US" sz="1200" kern="1200" dirty="0">
                <a:solidFill>
                  <a:schemeClr val="tx1"/>
                </a:solidFill>
                <a:effectLst/>
                <a:latin typeface="+mn-lt"/>
                <a:ea typeface="+mn-ea"/>
                <a:cs typeface="+mn-cs"/>
              </a:rPr>
              <a:t>Preparing students to be successful adults.</a:t>
            </a:r>
          </a:p>
          <a:p>
            <a:pPr lvl="0"/>
            <a:r>
              <a:rPr lang="en-US" sz="1200" kern="1200" dirty="0">
                <a:solidFill>
                  <a:schemeClr val="tx1"/>
                </a:solidFill>
                <a:effectLst/>
                <a:latin typeface="+mn-lt"/>
                <a:ea typeface="+mn-ea"/>
                <a:cs typeface="+mn-cs"/>
              </a:rPr>
              <a:t>Programming or curriculum focused on teamwork, persistence and empathy.” </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79</a:t>
            </a:fld>
            <a:endParaRPr lang="en-US" dirty="0"/>
          </a:p>
        </p:txBody>
      </p:sp>
    </p:spTree>
    <p:extLst>
      <p:ext uri="{BB962C8B-B14F-4D97-AF65-F5344CB8AC3E}">
        <p14:creationId xmlns:p14="http://schemas.microsoft.com/office/powerpoint/2010/main" val="2251472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Q03: What is your immediate reaction to each of the following terms?</a:t>
            </a:r>
          </a:p>
          <a:p>
            <a:r>
              <a:rPr lang="en-US" sz="900" dirty="0"/>
              <a:t>Q04: Based on The Wallace Foundation's definition of the topic, which term is most descriptive? Please choose the term that in your opinion best matches the definition.</a:t>
            </a:r>
          </a:p>
          <a:p>
            <a:r>
              <a:rPr lang="en-US" sz="900" dirty="0"/>
              <a:t>Q05:Which term is the most natural language for you and your organization? Please choose the term that you are most comfortable using.</a:t>
            </a:r>
          </a:p>
          <a:p>
            <a:r>
              <a:rPr lang="en-US" sz="900" dirty="0"/>
              <a:t>Q06: Which term has the most urgency for you and your organization to devote time, attention and other resources? Please choose the term that you find the most motivating.</a:t>
            </a:r>
          </a:p>
          <a:p>
            <a:r>
              <a:rPr lang="en-US" sz="900" dirty="0"/>
              <a:t>Q27: Now that you have spent some time going through the survey and thinking about this topic, which term do you prefer? Please select your #1 preferred term:</a:t>
            </a:r>
          </a:p>
          <a:p>
            <a:r>
              <a:rPr lang="en-US" sz="900" dirty="0"/>
              <a:t>Q29: On the other hand, are there terms The Wallace Foundation should avoid in its communication about this topic? Please mark all that have a negative connotation for you:</a:t>
            </a:r>
          </a:p>
        </p:txBody>
      </p:sp>
      <p:sp>
        <p:nvSpPr>
          <p:cNvPr id="4" name="Slide Number Placeholder 3"/>
          <p:cNvSpPr>
            <a:spLocks noGrp="1"/>
          </p:cNvSpPr>
          <p:nvPr>
            <p:ph type="sldNum" sz="quarter" idx="10"/>
          </p:nvPr>
        </p:nvSpPr>
        <p:spPr/>
        <p:txBody>
          <a:bodyPr/>
          <a:lstStyle/>
          <a:p>
            <a:fld id="{701B77B2-0042-4292-A612-29DE10DC7502}" type="slidenum">
              <a:rPr lang="en-US" smtClean="0"/>
              <a:t>80</a:t>
            </a:fld>
            <a:endParaRPr lang="en-US" dirty="0"/>
          </a:p>
        </p:txBody>
      </p:sp>
    </p:spTree>
    <p:extLst>
      <p:ext uri="{BB962C8B-B14F-4D97-AF65-F5344CB8AC3E}">
        <p14:creationId xmlns:p14="http://schemas.microsoft.com/office/powerpoint/2010/main" val="2058791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Q03: What is your immediate reaction to each of the following terms?</a:t>
            </a:r>
          </a:p>
          <a:p>
            <a:r>
              <a:rPr lang="en-US" sz="1200" dirty="0"/>
              <a:t>Q04: Based on The Wallace Foundation's definition of the topic, which term is most descriptive? Please choose the term that in your opinion best matches the definition.</a:t>
            </a:r>
          </a:p>
          <a:p>
            <a:r>
              <a:rPr lang="en-US" sz="1200" dirty="0"/>
              <a:t>Q05:Which term is the most natural language for you and your organization? Please choose the term that you are most comfortable using.</a:t>
            </a:r>
          </a:p>
          <a:p>
            <a:r>
              <a:rPr lang="en-US" sz="1200" dirty="0"/>
              <a:t>Q06: Which term has the most urgency for you and your organization to devote time, attention and other resources? Please choose the term that you find the most motivating.</a:t>
            </a:r>
          </a:p>
          <a:p>
            <a:r>
              <a:rPr lang="en-US" sz="1200" dirty="0"/>
              <a:t>Q27: Now that you have spent some time going through the survey and thinking about this topic, which term do you prefer? Please select your #1 preferred term:</a:t>
            </a:r>
          </a:p>
          <a:p>
            <a:r>
              <a:rPr lang="en-US" sz="1200" dirty="0"/>
              <a:t>Q29: On the other hand, are there terms The Wallace Foundation should avoid in its communication about this topic? Please mark all that have a negative connotation for you:</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81</a:t>
            </a:fld>
            <a:endParaRPr lang="en-US" dirty="0"/>
          </a:p>
        </p:txBody>
      </p:sp>
    </p:spTree>
    <p:extLst>
      <p:ext uri="{BB962C8B-B14F-4D97-AF65-F5344CB8AC3E}">
        <p14:creationId xmlns:p14="http://schemas.microsoft.com/office/powerpoint/2010/main" val="28252724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Q03: What is your immediate reaction to each of the following terms?</a:t>
            </a:r>
          </a:p>
          <a:p>
            <a:r>
              <a:rPr lang="en-US" sz="1200" dirty="0"/>
              <a:t>Q04: Based on The Wallace Foundation's definition of the topic, which term is most descriptive? Please choose the term that in your opinion best matches the definition.</a:t>
            </a:r>
          </a:p>
          <a:p>
            <a:r>
              <a:rPr lang="en-US" sz="1200" dirty="0"/>
              <a:t>Q05:Which term is the most natural language for you and your organization? Please choose the term that you are most comfortable using.</a:t>
            </a:r>
          </a:p>
          <a:p>
            <a:r>
              <a:rPr lang="en-US" sz="1200" dirty="0"/>
              <a:t>Q06: Which term has the most urgency for you and your organization to devote time, attention and other resources? Please choose the term that you find the most motivating.</a:t>
            </a:r>
          </a:p>
          <a:p>
            <a:r>
              <a:rPr lang="en-US" sz="1200" dirty="0"/>
              <a:t>Q27: Now that you have spent some time going through the survey and thinking about this topic, which term do you prefer? Please select your #1 preferred term:</a:t>
            </a:r>
          </a:p>
          <a:p>
            <a:r>
              <a:rPr lang="en-US" sz="1200" dirty="0"/>
              <a:t>Q29: On the other hand, are there terms The Wallace Foundation should avoid in its communication about this topic? Please mark all that have a negative connotation for you:</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82</a:t>
            </a:fld>
            <a:endParaRPr lang="en-US" dirty="0"/>
          </a:p>
        </p:txBody>
      </p:sp>
    </p:spTree>
    <p:extLst>
      <p:ext uri="{BB962C8B-B14F-4D97-AF65-F5344CB8AC3E}">
        <p14:creationId xmlns:p14="http://schemas.microsoft.com/office/powerpoint/2010/main" val="39819460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Q03: What is your immediate reaction to each of the following terms?</a:t>
            </a:r>
          </a:p>
          <a:p>
            <a:r>
              <a:rPr lang="en-US" sz="1200" dirty="0"/>
              <a:t>Q04: Based on The Wallace Foundation's definition of the topic, which term is most descriptive? Please choose the term that in your opinion best matches the definition.</a:t>
            </a:r>
          </a:p>
          <a:p>
            <a:r>
              <a:rPr lang="en-US" sz="1200" dirty="0"/>
              <a:t>Q05:Which term is the most natural language for you and your organization? Please choose the term that you are most comfortable using.</a:t>
            </a:r>
          </a:p>
          <a:p>
            <a:r>
              <a:rPr lang="en-US" sz="1200" dirty="0"/>
              <a:t>Q06: Which term has the most urgency for you and your organization to devote time, attention and other resources? Please choose the term that you find the most motivating.</a:t>
            </a:r>
          </a:p>
          <a:p>
            <a:r>
              <a:rPr lang="en-US" sz="1200" dirty="0"/>
              <a:t>Q27: Now that you have spent some time going through the survey and thinking about this topic, which term do you prefer? Please select your #1 preferred term:</a:t>
            </a:r>
          </a:p>
          <a:p>
            <a:r>
              <a:rPr lang="en-US" sz="1200" dirty="0"/>
              <a:t>Q29: On the other hand, are there terms The Wallace Foundation should avoid in its communication about this topic? Please mark all that have a negative connotation for you:</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83</a:t>
            </a:fld>
            <a:endParaRPr lang="en-US" dirty="0"/>
          </a:p>
        </p:txBody>
      </p:sp>
    </p:spTree>
    <p:extLst>
      <p:ext uri="{BB962C8B-B14F-4D97-AF65-F5344CB8AC3E}">
        <p14:creationId xmlns:p14="http://schemas.microsoft.com/office/powerpoint/2010/main" val="382387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Q03: What is your immediate reaction to each of the following terms?</a:t>
            </a:r>
          </a:p>
          <a:p>
            <a:r>
              <a:rPr lang="en-US" sz="1200" dirty="0"/>
              <a:t>Q04: Based on The Wallace Foundation's definition of the topic, which term is most descriptive? Please choose the term that in your opinion best matches the definition.</a:t>
            </a:r>
          </a:p>
          <a:p>
            <a:r>
              <a:rPr lang="en-US" sz="1200" dirty="0"/>
              <a:t>Q05:Which term is the most natural language for you and your organization? Please choose the term that you are most comfortable using.</a:t>
            </a:r>
          </a:p>
          <a:p>
            <a:r>
              <a:rPr lang="en-US" sz="1200" dirty="0"/>
              <a:t>Q06: Which term has the most urgency for you and your organization to devote time, attention and other resources? Please choose the term that you find the most motivating.</a:t>
            </a:r>
          </a:p>
          <a:p>
            <a:r>
              <a:rPr lang="en-US" sz="1200" dirty="0"/>
              <a:t>Q27: Now that you have spent some time going through the survey and thinking about this topic, which term do you prefer? Please select your #1 preferred term:</a:t>
            </a:r>
          </a:p>
          <a:p>
            <a:r>
              <a:rPr lang="en-US" sz="1200" dirty="0"/>
              <a:t>Q29: On the other hand, are there terms The Wallace Foundation should avoid in its communication about this topic? Please mark all that have a negative connotation for you:</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84</a:t>
            </a:fld>
            <a:endParaRPr lang="en-US" dirty="0"/>
          </a:p>
        </p:txBody>
      </p:sp>
    </p:spTree>
    <p:extLst>
      <p:ext uri="{BB962C8B-B14F-4D97-AF65-F5344CB8AC3E}">
        <p14:creationId xmlns:p14="http://schemas.microsoft.com/office/powerpoint/2010/main" val="38815291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Q03: What is your immediate reaction to each of the following terms?</a:t>
            </a:r>
          </a:p>
          <a:p>
            <a:r>
              <a:rPr lang="en-US" sz="1200" dirty="0"/>
              <a:t>Q04: Based on The Wallace Foundation's definition of the topic, which term is most descriptive? Please choose the term that in your opinion best matches the definition.</a:t>
            </a:r>
          </a:p>
          <a:p>
            <a:r>
              <a:rPr lang="en-US" sz="1200" dirty="0"/>
              <a:t>Q06: Which term has the most urgency for you and your organization to devote time, attention and other resources? Please choose the term that you find the most motivating.</a:t>
            </a:r>
          </a:p>
          <a:p>
            <a:r>
              <a:rPr lang="en-US" sz="1200" dirty="0"/>
              <a:t>Q27: Now that you have spent some time going through the survey and thinking about this topic, which term do you prefer? Please select your #1 preferred term:</a:t>
            </a:r>
          </a:p>
          <a:p>
            <a:r>
              <a:rPr lang="en-US" sz="1200" dirty="0"/>
              <a:t>Q07: Think about your impression of the term XXXX. For each pair of words, select the point on the scale that indicates the degree to which you believe it describes the term, versus the other word. Conservative – Liberal</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85</a:t>
            </a:fld>
            <a:endParaRPr lang="en-US" dirty="0"/>
          </a:p>
        </p:txBody>
      </p:sp>
    </p:spTree>
    <p:extLst>
      <p:ext uri="{BB962C8B-B14F-4D97-AF65-F5344CB8AC3E}">
        <p14:creationId xmlns:p14="http://schemas.microsoft.com/office/powerpoint/2010/main" val="2633839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Q02: What issues are at the top of your education agenda right now? Please select up to 3 top priorities.</a:t>
            </a:r>
          </a:p>
        </p:txBody>
      </p:sp>
      <p:sp>
        <p:nvSpPr>
          <p:cNvPr id="4" name="Slide Number Placeholder 3"/>
          <p:cNvSpPr>
            <a:spLocks noGrp="1"/>
          </p:cNvSpPr>
          <p:nvPr>
            <p:ph type="sldNum" sz="quarter" idx="10"/>
          </p:nvPr>
        </p:nvSpPr>
        <p:spPr/>
        <p:txBody>
          <a:bodyPr/>
          <a:lstStyle/>
          <a:p>
            <a:fld id="{701B77B2-0042-4292-A612-29DE10DC7502}" type="slidenum">
              <a:rPr lang="en-US" smtClean="0"/>
              <a:t>87</a:t>
            </a:fld>
            <a:endParaRPr lang="en-US" dirty="0"/>
          </a:p>
        </p:txBody>
      </p:sp>
    </p:spTree>
    <p:extLst>
      <p:ext uri="{BB962C8B-B14F-4D97-AF65-F5344CB8AC3E}">
        <p14:creationId xmlns:p14="http://schemas.microsoft.com/office/powerpoint/2010/main" val="30460875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Q02: What issues are at the top of your education agenda right now? Please select up to 3 top priorities.</a:t>
            </a:r>
          </a:p>
        </p:txBody>
      </p:sp>
      <p:sp>
        <p:nvSpPr>
          <p:cNvPr id="4" name="Slide Number Placeholder 3"/>
          <p:cNvSpPr>
            <a:spLocks noGrp="1"/>
          </p:cNvSpPr>
          <p:nvPr>
            <p:ph type="sldNum" sz="quarter" idx="10"/>
          </p:nvPr>
        </p:nvSpPr>
        <p:spPr/>
        <p:txBody>
          <a:bodyPr/>
          <a:lstStyle/>
          <a:p>
            <a:fld id="{701B77B2-0042-4292-A612-29DE10DC7502}" type="slidenum">
              <a:rPr lang="en-US" smtClean="0"/>
              <a:t>88</a:t>
            </a:fld>
            <a:endParaRPr lang="en-US" dirty="0"/>
          </a:p>
        </p:txBody>
      </p:sp>
    </p:spTree>
    <p:extLst>
      <p:ext uri="{BB962C8B-B14F-4D97-AF65-F5344CB8AC3E}">
        <p14:creationId xmlns:p14="http://schemas.microsoft.com/office/powerpoint/2010/main" val="2577320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a:t>
            </a:fld>
            <a:endParaRPr lang="en-US" dirty="0"/>
          </a:p>
        </p:txBody>
      </p:sp>
    </p:spTree>
    <p:extLst>
      <p:ext uri="{BB962C8B-B14F-4D97-AF65-F5344CB8AC3E}">
        <p14:creationId xmlns:p14="http://schemas.microsoft.com/office/powerpoint/2010/main" val="41737205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Q17: In the next year will your system/work environment be giving this topic more, less or about the same amount of attention?</a:t>
            </a:r>
          </a:p>
          <a:p>
            <a:r>
              <a:rPr lang="en-US" dirty="0"/>
              <a:t>Q16: How would you describe efforts underway on this topic in your system/work environment today?</a:t>
            </a:r>
          </a:p>
        </p:txBody>
      </p:sp>
      <p:sp>
        <p:nvSpPr>
          <p:cNvPr id="4" name="Slide Number Placeholder 3"/>
          <p:cNvSpPr>
            <a:spLocks noGrp="1"/>
          </p:cNvSpPr>
          <p:nvPr>
            <p:ph type="sldNum" sz="quarter" idx="10"/>
          </p:nvPr>
        </p:nvSpPr>
        <p:spPr/>
        <p:txBody>
          <a:bodyPr/>
          <a:lstStyle/>
          <a:p>
            <a:fld id="{701B77B2-0042-4292-A612-29DE10DC7502}" type="slidenum">
              <a:rPr lang="en-US" smtClean="0"/>
              <a:t>89</a:t>
            </a:fld>
            <a:endParaRPr lang="en-US" dirty="0"/>
          </a:p>
        </p:txBody>
      </p:sp>
    </p:spTree>
    <p:extLst>
      <p:ext uri="{BB962C8B-B14F-4D97-AF65-F5344CB8AC3E}">
        <p14:creationId xmlns:p14="http://schemas.microsoft.com/office/powerpoint/2010/main" val="42741373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Q18: Which, if any, steps has your system/work environment taken to advance this topic? Please mark all that apply.</a:t>
            </a:r>
          </a:p>
        </p:txBody>
      </p:sp>
      <p:sp>
        <p:nvSpPr>
          <p:cNvPr id="4" name="Slide Number Placeholder 3"/>
          <p:cNvSpPr>
            <a:spLocks noGrp="1"/>
          </p:cNvSpPr>
          <p:nvPr>
            <p:ph type="sldNum" sz="quarter" idx="10"/>
          </p:nvPr>
        </p:nvSpPr>
        <p:spPr/>
        <p:txBody>
          <a:bodyPr/>
          <a:lstStyle/>
          <a:p>
            <a:fld id="{701B77B2-0042-4292-A612-29DE10DC7502}" type="slidenum">
              <a:rPr lang="en-US" smtClean="0"/>
              <a:t>90</a:t>
            </a:fld>
            <a:endParaRPr lang="en-US" dirty="0"/>
          </a:p>
        </p:txBody>
      </p:sp>
    </p:spTree>
    <p:extLst>
      <p:ext uri="{BB962C8B-B14F-4D97-AF65-F5344CB8AC3E}">
        <p14:creationId xmlns:p14="http://schemas.microsoft.com/office/powerpoint/2010/main" val="3239421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Q25: Some people are concerned about how efforts around this topic will actually work. How much do you agree or disagree with the following statements about this topic?</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91</a:t>
            </a:fld>
            <a:endParaRPr lang="en-US" dirty="0"/>
          </a:p>
        </p:txBody>
      </p:sp>
    </p:spTree>
    <p:extLst>
      <p:ext uri="{BB962C8B-B14F-4D97-AF65-F5344CB8AC3E}">
        <p14:creationId xmlns:p14="http://schemas.microsoft.com/office/powerpoint/2010/main" val="36736288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Q25: Some people are concerned about how efforts around this topic will actually work. How much do you agree or disagree with the following statements about this topic?</a:t>
            </a:r>
          </a:p>
        </p:txBody>
      </p:sp>
      <p:sp>
        <p:nvSpPr>
          <p:cNvPr id="4" name="Slide Number Placeholder 3"/>
          <p:cNvSpPr>
            <a:spLocks noGrp="1"/>
          </p:cNvSpPr>
          <p:nvPr>
            <p:ph type="sldNum" sz="quarter" idx="10"/>
          </p:nvPr>
        </p:nvSpPr>
        <p:spPr/>
        <p:txBody>
          <a:bodyPr/>
          <a:lstStyle/>
          <a:p>
            <a:fld id="{701B77B2-0042-4292-A612-29DE10DC7502}" type="slidenum">
              <a:rPr lang="en-US" smtClean="0"/>
              <a:t>92</a:t>
            </a:fld>
            <a:endParaRPr lang="en-US" dirty="0"/>
          </a:p>
        </p:txBody>
      </p:sp>
    </p:spTree>
    <p:extLst>
      <p:ext uri="{BB962C8B-B14F-4D97-AF65-F5344CB8AC3E}">
        <p14:creationId xmlns:p14="http://schemas.microsoft.com/office/powerpoint/2010/main" val="7655912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Q19: How motivating is this as a reason to prioritize the topic in your organization's policy and practice?</a:t>
            </a:r>
          </a:p>
          <a:p>
            <a:r>
              <a:rPr lang="en-US" dirty="0"/>
              <a:t>Q20: How credible is this, meaning do you feel as if it is supported by evidence?</a:t>
            </a:r>
          </a:p>
          <a:p>
            <a:r>
              <a:rPr lang="en-US" dirty="0"/>
              <a:t>Q23: Of all the arguments, which is the most convincing reason for your system or organization to devote time, attention and resources to this topic?</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94</a:t>
            </a:fld>
            <a:endParaRPr lang="en-US" dirty="0"/>
          </a:p>
        </p:txBody>
      </p:sp>
    </p:spTree>
    <p:extLst>
      <p:ext uri="{BB962C8B-B14F-4D97-AF65-F5344CB8AC3E}">
        <p14:creationId xmlns:p14="http://schemas.microsoft.com/office/powerpoint/2010/main" val="29539103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1B77B2-0042-4292-A612-29DE10DC7502}" type="slidenum">
              <a:rPr lang="en-US" smtClean="0"/>
              <a:t>95</a:t>
            </a:fld>
            <a:endParaRPr lang="en-US" dirty="0"/>
          </a:p>
        </p:txBody>
      </p:sp>
    </p:spTree>
    <p:extLst>
      <p:ext uri="{BB962C8B-B14F-4D97-AF65-F5344CB8AC3E}">
        <p14:creationId xmlns:p14="http://schemas.microsoft.com/office/powerpoint/2010/main" val="7365829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Q23: Of all the arguments, which is the most convincing reason for your system or organization to devote time, attention and resources to this topic?</a:t>
            </a:r>
          </a:p>
          <a:p>
            <a:endParaRPr lang="en-US" dirty="0"/>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96</a:t>
            </a:fld>
            <a:endParaRPr lang="en-US" dirty="0"/>
          </a:p>
        </p:txBody>
      </p:sp>
    </p:spTree>
    <p:extLst>
      <p:ext uri="{BB962C8B-B14F-4D97-AF65-F5344CB8AC3E}">
        <p14:creationId xmlns:p14="http://schemas.microsoft.com/office/powerpoint/2010/main" val="26608982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Q19: How motivating is this as a reason to prioritize the topic in your organization's policy and practice?</a:t>
            </a:r>
          </a:p>
          <a:p>
            <a:r>
              <a:rPr lang="en-US" dirty="0"/>
              <a:t>Q20: How credible is this, meaning do you feel as if it is supported by evidence?</a:t>
            </a:r>
          </a:p>
          <a:p>
            <a:r>
              <a:rPr lang="en-US" dirty="0"/>
              <a:t>Q23: Of all the arguments, which is the most convincing reason for your system or organization to devote time, attention and resources to this topic?</a:t>
            </a:r>
          </a:p>
        </p:txBody>
      </p:sp>
      <p:sp>
        <p:nvSpPr>
          <p:cNvPr id="4" name="Slide Number Placeholder 3"/>
          <p:cNvSpPr>
            <a:spLocks noGrp="1"/>
          </p:cNvSpPr>
          <p:nvPr>
            <p:ph type="sldNum" sz="quarter" idx="10"/>
          </p:nvPr>
        </p:nvSpPr>
        <p:spPr/>
        <p:txBody>
          <a:bodyPr/>
          <a:lstStyle/>
          <a:p>
            <a:fld id="{701B77B2-0042-4292-A612-29DE10DC7502}" type="slidenum">
              <a:rPr lang="en-US" smtClean="0"/>
              <a:t>97</a:t>
            </a:fld>
            <a:endParaRPr lang="en-US" dirty="0"/>
          </a:p>
        </p:txBody>
      </p:sp>
    </p:spTree>
    <p:extLst>
      <p:ext uri="{BB962C8B-B14F-4D97-AF65-F5344CB8AC3E}">
        <p14:creationId xmlns:p14="http://schemas.microsoft.com/office/powerpoint/2010/main" val="42868559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next section, you will read several different arguments making the case for the importance of this topic.  As you view each page, please use the highlighter tool to highlight words, phrases and ideas that you “like” or find effective in making the case.  You can highlight a single word, a phrase, or whole sentences.  There are also a few follow up questions for each.</a:t>
            </a:r>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98</a:t>
            </a:fld>
            <a:endParaRPr lang="en-US" dirty="0"/>
          </a:p>
        </p:txBody>
      </p:sp>
    </p:spTree>
    <p:extLst>
      <p:ext uri="{BB962C8B-B14F-4D97-AF65-F5344CB8AC3E}">
        <p14:creationId xmlns:p14="http://schemas.microsoft.com/office/powerpoint/2010/main" val="20056211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Q19: How motivating is this as a reason to prioritize the topic in your organization's policy and practice?</a:t>
            </a:r>
          </a:p>
          <a:p>
            <a:r>
              <a:rPr lang="en-US" dirty="0"/>
              <a:t>Q20: How credible is this, meaning do you feel as if it is supported by evidence?</a:t>
            </a:r>
          </a:p>
          <a:p>
            <a:r>
              <a:rPr lang="en-US" dirty="0"/>
              <a:t>Q23: Of all the arguments, which is the most convincing reason for your system or organization to devote time, attention and resources to this topic?</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99</a:t>
            </a:fld>
            <a:endParaRPr lang="en-US" dirty="0"/>
          </a:p>
        </p:txBody>
      </p:sp>
    </p:spTree>
    <p:extLst>
      <p:ext uri="{BB962C8B-B14F-4D97-AF65-F5344CB8AC3E}">
        <p14:creationId xmlns:p14="http://schemas.microsoft.com/office/powerpoint/2010/main" val="3736317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13</a:t>
            </a:fld>
            <a:endParaRPr lang="en-US" dirty="0"/>
          </a:p>
        </p:txBody>
      </p:sp>
    </p:spTree>
    <p:extLst>
      <p:ext uri="{BB962C8B-B14F-4D97-AF65-F5344CB8AC3E}">
        <p14:creationId xmlns:p14="http://schemas.microsoft.com/office/powerpoint/2010/main" val="335651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next section, you will read several different arguments making the case for the importance of this topic.  As you view each page, please use the highlighter tool to highlight words, phrases and ideas that you “like” or find effective in making the case.  You can highlight a single word, a phrase, or whole sentences.  There are also a few follow up questions for each.</a:t>
            </a:r>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100</a:t>
            </a:fld>
            <a:endParaRPr lang="en-US" dirty="0"/>
          </a:p>
        </p:txBody>
      </p:sp>
    </p:spTree>
    <p:extLst>
      <p:ext uri="{BB962C8B-B14F-4D97-AF65-F5344CB8AC3E}">
        <p14:creationId xmlns:p14="http://schemas.microsoft.com/office/powerpoint/2010/main" val="809989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Q19: How motivating is this as a reason to prioritize the topic in your organization's policy and practice?</a:t>
            </a:r>
          </a:p>
          <a:p>
            <a:r>
              <a:rPr lang="en-US" dirty="0"/>
              <a:t>Q20: How credible is this, meaning do you feel as if it is supported by evidence?</a:t>
            </a:r>
          </a:p>
          <a:p>
            <a:r>
              <a:rPr lang="en-US" dirty="0"/>
              <a:t>Q23: Of all the arguments, which is the most convincing reason for your system or organization to devote time, attention and resources to this topic?</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101</a:t>
            </a:fld>
            <a:endParaRPr lang="en-US" dirty="0"/>
          </a:p>
        </p:txBody>
      </p:sp>
    </p:spTree>
    <p:extLst>
      <p:ext uri="{BB962C8B-B14F-4D97-AF65-F5344CB8AC3E}">
        <p14:creationId xmlns:p14="http://schemas.microsoft.com/office/powerpoint/2010/main" val="3188782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next section, you will read several different arguments making the case for the importance of this topic.  As you view each page, please use the highlighter tool to highlight words, phrases and ideas that you “like” or find effective in making the case.  You can highlight a single word, a phrase, or whole sentences.  There are also a few follow up questions for each.</a:t>
            </a:r>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102</a:t>
            </a:fld>
            <a:endParaRPr lang="en-US" dirty="0"/>
          </a:p>
        </p:txBody>
      </p:sp>
    </p:spTree>
    <p:extLst>
      <p:ext uri="{BB962C8B-B14F-4D97-AF65-F5344CB8AC3E}">
        <p14:creationId xmlns:p14="http://schemas.microsoft.com/office/powerpoint/2010/main" val="21077157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Q19: How motivating is this as a reason to prioritize the topic in your organization's policy and practice?</a:t>
            </a:r>
          </a:p>
          <a:p>
            <a:r>
              <a:rPr lang="en-US" dirty="0"/>
              <a:t>Q20: How credible is this, meaning do you feel as if it is supported by evidence?</a:t>
            </a:r>
          </a:p>
          <a:p>
            <a:r>
              <a:rPr lang="en-US" dirty="0"/>
              <a:t>Q23: Of all the arguments, which is the most convincing reason for your system or organization to devote time, attention and resources to this topic?</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103</a:t>
            </a:fld>
            <a:endParaRPr lang="en-US" dirty="0"/>
          </a:p>
        </p:txBody>
      </p:sp>
    </p:spTree>
    <p:extLst>
      <p:ext uri="{BB962C8B-B14F-4D97-AF65-F5344CB8AC3E}">
        <p14:creationId xmlns:p14="http://schemas.microsoft.com/office/powerpoint/2010/main" val="32901714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next section, you will read several different arguments making the case for the importance of this topic.  As you view each page, please use the highlighter tool to highlight words, phrases and ideas that you “like” or find effective in making the case.  You can highlight a single word, a phrase, or whole sentences.  There are also a few follow up questions for each.</a:t>
            </a:r>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104</a:t>
            </a:fld>
            <a:endParaRPr lang="en-US" dirty="0"/>
          </a:p>
        </p:txBody>
      </p:sp>
    </p:spTree>
    <p:extLst>
      <p:ext uri="{BB962C8B-B14F-4D97-AF65-F5344CB8AC3E}">
        <p14:creationId xmlns:p14="http://schemas.microsoft.com/office/powerpoint/2010/main" val="29855990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Q19: How motivating is this as a reason to prioritize the topic in your organization's policy and practice?</a:t>
            </a:r>
          </a:p>
          <a:p>
            <a:r>
              <a:rPr lang="en-US" dirty="0"/>
              <a:t>Q20: How credible is this, meaning do you feel as if it is supported by evidence?</a:t>
            </a:r>
          </a:p>
          <a:p>
            <a:r>
              <a:rPr lang="en-US" dirty="0"/>
              <a:t>Q23: Of all the arguments, which is the most convincing reason for your system or organization to devote time, attention and resources to this topic?</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105</a:t>
            </a:fld>
            <a:endParaRPr lang="en-US" dirty="0"/>
          </a:p>
        </p:txBody>
      </p:sp>
    </p:spTree>
    <p:extLst>
      <p:ext uri="{BB962C8B-B14F-4D97-AF65-F5344CB8AC3E}">
        <p14:creationId xmlns:p14="http://schemas.microsoft.com/office/powerpoint/2010/main" val="24753714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next section, you will read several different arguments making the case for the importance of this topic.  As you view each page, please use the highlighter tool to highlight words, phrases and ideas that you “like” or find effective in making the case.  You can highlight a single word, a phrase, or whole sentences.  There are also a few follow up questions for each.</a:t>
            </a:r>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106</a:t>
            </a:fld>
            <a:endParaRPr lang="en-US" dirty="0"/>
          </a:p>
        </p:txBody>
      </p:sp>
    </p:spTree>
    <p:extLst>
      <p:ext uri="{BB962C8B-B14F-4D97-AF65-F5344CB8AC3E}">
        <p14:creationId xmlns:p14="http://schemas.microsoft.com/office/powerpoint/2010/main" val="42633313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107</a:t>
            </a:fld>
            <a:endParaRPr lang="en-US" dirty="0"/>
          </a:p>
        </p:txBody>
      </p:sp>
    </p:spTree>
    <p:extLst>
      <p:ext uri="{BB962C8B-B14F-4D97-AF65-F5344CB8AC3E}">
        <p14:creationId xmlns:p14="http://schemas.microsoft.com/office/powerpoint/2010/main" val="36833640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Q01: Which best describes your professional role?</a:t>
            </a:r>
          </a:p>
          <a:p>
            <a:r>
              <a:rPr lang="en-US" dirty="0"/>
              <a:t>Q31: In what state do you work?</a:t>
            </a:r>
          </a:p>
          <a:p>
            <a:r>
              <a:rPr lang="en-US" dirty="0"/>
              <a:t>Q32: In what type of community?</a:t>
            </a:r>
          </a:p>
          <a:p>
            <a:r>
              <a:rPr lang="en-US" dirty="0"/>
              <a:t>Q33: Which of the following best describes your job?</a:t>
            </a:r>
          </a:p>
          <a:p>
            <a:r>
              <a:rPr lang="en-US" dirty="0"/>
              <a:t>Q34: How long have you worked in policy, education or afterschool?</a:t>
            </a:r>
          </a:p>
          <a:p>
            <a:r>
              <a:rPr lang="en-US" dirty="0"/>
              <a:t>Q35: At what level is your work focused now? Please mark all that apply.</a:t>
            </a:r>
          </a:p>
          <a:p>
            <a:r>
              <a:rPr lang="en-US" dirty="0"/>
              <a:t>Q36: What is your age?</a:t>
            </a:r>
          </a:p>
        </p:txBody>
      </p:sp>
      <p:sp>
        <p:nvSpPr>
          <p:cNvPr id="4" name="Slide Number Placeholder 3"/>
          <p:cNvSpPr>
            <a:spLocks noGrp="1"/>
          </p:cNvSpPr>
          <p:nvPr>
            <p:ph type="sldNum" sz="quarter" idx="10"/>
          </p:nvPr>
        </p:nvSpPr>
        <p:spPr/>
        <p:txBody>
          <a:bodyPr/>
          <a:lstStyle/>
          <a:p>
            <a:fld id="{701B77B2-0042-4292-A612-29DE10DC7502}" type="slidenum">
              <a:rPr lang="en-US" smtClean="0"/>
              <a:t>110</a:t>
            </a:fld>
            <a:endParaRPr lang="en-US" dirty="0"/>
          </a:p>
        </p:txBody>
      </p:sp>
    </p:spTree>
    <p:extLst>
      <p:ext uri="{BB962C8B-B14F-4D97-AF65-F5344CB8AC3E}">
        <p14:creationId xmlns:p14="http://schemas.microsoft.com/office/powerpoint/2010/main" val="38106664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Q31: In what state do you work?</a:t>
            </a:r>
          </a:p>
          <a:p>
            <a:r>
              <a:rPr lang="en-US" dirty="0"/>
              <a:t>Q32: In what type of community?</a:t>
            </a:r>
          </a:p>
          <a:p>
            <a:r>
              <a:rPr lang="en-US" dirty="0"/>
              <a:t>Q33: Which of the following best describes your job?</a:t>
            </a:r>
          </a:p>
          <a:p>
            <a:r>
              <a:rPr lang="en-US" dirty="0"/>
              <a:t>Q34: How long have you worked in policy, education or afterschool?</a:t>
            </a:r>
          </a:p>
          <a:p>
            <a:r>
              <a:rPr lang="en-US" dirty="0"/>
              <a:t>Q35: At what level is your work focused now? Please mark all that apply.</a:t>
            </a:r>
          </a:p>
          <a:p>
            <a:r>
              <a:rPr lang="en-US" dirty="0"/>
              <a:t>Q36: What is your age?</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111</a:t>
            </a:fld>
            <a:endParaRPr lang="en-US" dirty="0"/>
          </a:p>
        </p:txBody>
      </p:sp>
    </p:spTree>
    <p:extLst>
      <p:ext uri="{BB962C8B-B14F-4D97-AF65-F5344CB8AC3E}">
        <p14:creationId xmlns:p14="http://schemas.microsoft.com/office/powerpoint/2010/main" val="141337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14</a:t>
            </a:fld>
            <a:endParaRPr lang="en-US" dirty="0"/>
          </a:p>
        </p:txBody>
      </p:sp>
    </p:spTree>
    <p:extLst>
      <p:ext uri="{BB962C8B-B14F-4D97-AF65-F5344CB8AC3E}">
        <p14:creationId xmlns:p14="http://schemas.microsoft.com/office/powerpoint/2010/main" val="851514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Q31: In what state do you work?</a:t>
            </a:r>
          </a:p>
          <a:p>
            <a:r>
              <a:rPr lang="en-US" dirty="0"/>
              <a:t>Q32: In what type of community?</a:t>
            </a:r>
          </a:p>
          <a:p>
            <a:r>
              <a:rPr lang="en-US" dirty="0"/>
              <a:t>Q33: Which of the following best describes your job?</a:t>
            </a:r>
          </a:p>
          <a:p>
            <a:r>
              <a:rPr lang="en-US" dirty="0"/>
              <a:t>Q34: How long have you worked in policy, education or afterschool?</a:t>
            </a:r>
          </a:p>
          <a:p>
            <a:r>
              <a:rPr lang="en-US" dirty="0"/>
              <a:t>Q35: At what level is your work focused now? Please mark all that apply.</a:t>
            </a:r>
          </a:p>
          <a:p>
            <a:r>
              <a:rPr lang="en-US" dirty="0"/>
              <a:t>Q36: What is your age?</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112</a:t>
            </a:fld>
            <a:endParaRPr lang="en-US" dirty="0"/>
          </a:p>
        </p:txBody>
      </p:sp>
    </p:spTree>
    <p:extLst>
      <p:ext uri="{BB962C8B-B14F-4D97-AF65-F5344CB8AC3E}">
        <p14:creationId xmlns:p14="http://schemas.microsoft.com/office/powerpoint/2010/main" val="1056581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114</a:t>
            </a:fld>
            <a:endParaRPr lang="en-US" dirty="0"/>
          </a:p>
        </p:txBody>
      </p:sp>
    </p:spTree>
    <p:extLst>
      <p:ext uri="{BB962C8B-B14F-4D97-AF65-F5344CB8AC3E}">
        <p14:creationId xmlns:p14="http://schemas.microsoft.com/office/powerpoint/2010/main" val="30200674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115</a:t>
            </a:fld>
            <a:endParaRPr lang="en-US" dirty="0"/>
          </a:p>
        </p:txBody>
      </p:sp>
    </p:spTree>
    <p:extLst>
      <p:ext uri="{BB962C8B-B14F-4D97-AF65-F5344CB8AC3E}">
        <p14:creationId xmlns:p14="http://schemas.microsoft.com/office/powerpoint/2010/main" val="295103567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1B77B2-0042-4292-A612-29DE10DC7502}" type="slidenum">
              <a:rPr lang="en-US" smtClean="0"/>
              <a:t>116</a:t>
            </a:fld>
            <a:endParaRPr lang="en-US" dirty="0"/>
          </a:p>
        </p:txBody>
      </p:sp>
    </p:spTree>
    <p:extLst>
      <p:ext uri="{BB962C8B-B14F-4D97-AF65-F5344CB8AC3E}">
        <p14:creationId xmlns:p14="http://schemas.microsoft.com/office/powerpoint/2010/main" val="4732731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1B77B2-0042-4292-A612-29DE10DC7502}" type="slidenum">
              <a:rPr lang="en-US" smtClean="0"/>
              <a:t>117</a:t>
            </a:fld>
            <a:endParaRPr lang="en-US" dirty="0"/>
          </a:p>
        </p:txBody>
      </p:sp>
    </p:spTree>
    <p:extLst>
      <p:ext uri="{BB962C8B-B14F-4D97-AF65-F5344CB8AC3E}">
        <p14:creationId xmlns:p14="http://schemas.microsoft.com/office/powerpoint/2010/main" val="16158691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118</a:t>
            </a:fld>
            <a:endParaRPr lang="en-US" dirty="0"/>
          </a:p>
        </p:txBody>
      </p:sp>
    </p:spTree>
    <p:extLst>
      <p:ext uri="{BB962C8B-B14F-4D97-AF65-F5344CB8AC3E}">
        <p14:creationId xmlns:p14="http://schemas.microsoft.com/office/powerpoint/2010/main" val="27419228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119</a:t>
            </a:fld>
            <a:endParaRPr lang="en-US" dirty="0"/>
          </a:p>
        </p:txBody>
      </p:sp>
    </p:spTree>
    <p:extLst>
      <p:ext uri="{BB962C8B-B14F-4D97-AF65-F5344CB8AC3E}">
        <p14:creationId xmlns:p14="http://schemas.microsoft.com/office/powerpoint/2010/main" val="8844629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120</a:t>
            </a:fld>
            <a:endParaRPr lang="en-US" dirty="0"/>
          </a:p>
        </p:txBody>
      </p:sp>
    </p:spTree>
    <p:extLst>
      <p:ext uri="{BB962C8B-B14F-4D97-AF65-F5344CB8AC3E}">
        <p14:creationId xmlns:p14="http://schemas.microsoft.com/office/powerpoint/2010/main" val="37182728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121</a:t>
            </a:fld>
            <a:endParaRPr lang="en-US" dirty="0"/>
          </a:p>
        </p:txBody>
      </p:sp>
    </p:spTree>
    <p:extLst>
      <p:ext uri="{BB962C8B-B14F-4D97-AF65-F5344CB8AC3E}">
        <p14:creationId xmlns:p14="http://schemas.microsoft.com/office/powerpoint/2010/main" val="5016747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122</a:t>
            </a:fld>
            <a:endParaRPr lang="en-US" dirty="0"/>
          </a:p>
        </p:txBody>
      </p:sp>
    </p:spTree>
    <p:extLst>
      <p:ext uri="{BB962C8B-B14F-4D97-AF65-F5344CB8AC3E}">
        <p14:creationId xmlns:p14="http://schemas.microsoft.com/office/powerpoint/2010/main" val="1531500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15</a:t>
            </a:fld>
            <a:endParaRPr lang="en-US" dirty="0"/>
          </a:p>
        </p:txBody>
      </p:sp>
    </p:spTree>
    <p:extLst>
      <p:ext uri="{BB962C8B-B14F-4D97-AF65-F5344CB8AC3E}">
        <p14:creationId xmlns:p14="http://schemas.microsoft.com/office/powerpoint/2010/main" val="200234485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123</a:t>
            </a:fld>
            <a:endParaRPr lang="en-US" dirty="0"/>
          </a:p>
        </p:txBody>
      </p:sp>
    </p:spTree>
    <p:extLst>
      <p:ext uri="{BB962C8B-B14F-4D97-AF65-F5344CB8AC3E}">
        <p14:creationId xmlns:p14="http://schemas.microsoft.com/office/powerpoint/2010/main" val="286326240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124</a:t>
            </a:fld>
            <a:endParaRPr lang="en-US" dirty="0"/>
          </a:p>
        </p:txBody>
      </p:sp>
    </p:spTree>
    <p:extLst>
      <p:ext uri="{BB962C8B-B14F-4D97-AF65-F5344CB8AC3E}">
        <p14:creationId xmlns:p14="http://schemas.microsoft.com/office/powerpoint/2010/main" val="18298511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125</a:t>
            </a:fld>
            <a:endParaRPr lang="en-US" dirty="0"/>
          </a:p>
        </p:txBody>
      </p:sp>
    </p:spTree>
    <p:extLst>
      <p:ext uri="{BB962C8B-B14F-4D97-AF65-F5344CB8AC3E}">
        <p14:creationId xmlns:p14="http://schemas.microsoft.com/office/powerpoint/2010/main" val="206744426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126</a:t>
            </a:fld>
            <a:endParaRPr lang="en-US" dirty="0"/>
          </a:p>
        </p:txBody>
      </p:sp>
    </p:spTree>
    <p:extLst>
      <p:ext uri="{BB962C8B-B14F-4D97-AF65-F5344CB8AC3E}">
        <p14:creationId xmlns:p14="http://schemas.microsoft.com/office/powerpoint/2010/main" val="18355624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127</a:t>
            </a:fld>
            <a:endParaRPr lang="en-US" dirty="0"/>
          </a:p>
        </p:txBody>
      </p:sp>
    </p:spTree>
    <p:extLst>
      <p:ext uri="{BB962C8B-B14F-4D97-AF65-F5344CB8AC3E}">
        <p14:creationId xmlns:p14="http://schemas.microsoft.com/office/powerpoint/2010/main" val="15496312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128</a:t>
            </a:fld>
            <a:endParaRPr lang="en-US" dirty="0"/>
          </a:p>
        </p:txBody>
      </p:sp>
    </p:spTree>
    <p:extLst>
      <p:ext uri="{BB962C8B-B14F-4D97-AF65-F5344CB8AC3E}">
        <p14:creationId xmlns:p14="http://schemas.microsoft.com/office/powerpoint/2010/main" val="7951685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129</a:t>
            </a:fld>
            <a:endParaRPr lang="en-US" dirty="0"/>
          </a:p>
        </p:txBody>
      </p:sp>
    </p:spTree>
    <p:extLst>
      <p:ext uri="{BB962C8B-B14F-4D97-AF65-F5344CB8AC3E}">
        <p14:creationId xmlns:p14="http://schemas.microsoft.com/office/powerpoint/2010/main" val="309709995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130</a:t>
            </a:fld>
            <a:endParaRPr lang="en-US" dirty="0"/>
          </a:p>
        </p:txBody>
      </p:sp>
    </p:spTree>
    <p:extLst>
      <p:ext uri="{BB962C8B-B14F-4D97-AF65-F5344CB8AC3E}">
        <p14:creationId xmlns:p14="http://schemas.microsoft.com/office/powerpoint/2010/main" val="14315897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131</a:t>
            </a:fld>
            <a:endParaRPr lang="en-US" dirty="0"/>
          </a:p>
        </p:txBody>
      </p:sp>
    </p:spTree>
    <p:extLst>
      <p:ext uri="{BB962C8B-B14F-4D97-AF65-F5344CB8AC3E}">
        <p14:creationId xmlns:p14="http://schemas.microsoft.com/office/powerpoint/2010/main" val="56000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Q03: What is your immediate reaction to each of the following terms?</a:t>
            </a:r>
          </a:p>
          <a:p>
            <a:r>
              <a:rPr lang="en-US" sz="1200" dirty="0"/>
              <a:t>Q04: Based on The Wallace Foundation's definition of the topic, which term is most descriptive? Please choose the term that in your opinion best matches the definition.</a:t>
            </a:r>
          </a:p>
          <a:p>
            <a:r>
              <a:rPr lang="en-US" sz="1200" dirty="0"/>
              <a:t>Q06: Which term has the most urgency for you and your organization to devote time, attention and other resources? Please choose the term that you find the most motivating.</a:t>
            </a:r>
          </a:p>
          <a:p>
            <a:r>
              <a:rPr lang="en-US" sz="1200" dirty="0"/>
              <a:t>Q27: Now that you have spent some time going through the survey and thinking about this topic, which term do you prefer? Please select your #1 preferred term:</a:t>
            </a:r>
          </a:p>
          <a:p>
            <a:r>
              <a:rPr lang="en-US" sz="1200" dirty="0"/>
              <a:t>Q07: Think about your impression of the term XXXX. For each pair of words, select the point on the scale that indicates the degree to which you believe it describes the term, versus the other word. Conservative – Liberal</a:t>
            </a:r>
          </a:p>
          <a:p>
            <a:endParaRPr lang="en-US" dirty="0"/>
          </a:p>
        </p:txBody>
      </p:sp>
      <p:sp>
        <p:nvSpPr>
          <p:cNvPr id="4" name="Slide Number Placeholder 3"/>
          <p:cNvSpPr>
            <a:spLocks noGrp="1"/>
          </p:cNvSpPr>
          <p:nvPr>
            <p:ph type="sldNum" sz="quarter" idx="10"/>
          </p:nvPr>
        </p:nvSpPr>
        <p:spPr/>
        <p:txBody>
          <a:bodyPr/>
          <a:lstStyle/>
          <a:p>
            <a:fld id="{701B77B2-0042-4292-A612-29DE10DC7502}" type="slidenum">
              <a:rPr lang="en-US" smtClean="0"/>
              <a:t>18</a:t>
            </a:fld>
            <a:endParaRPr lang="en-US" dirty="0"/>
          </a:p>
        </p:txBody>
      </p:sp>
    </p:spTree>
    <p:extLst>
      <p:ext uri="{BB962C8B-B14F-4D97-AF65-F5344CB8AC3E}">
        <p14:creationId xmlns:p14="http://schemas.microsoft.com/office/powerpoint/2010/main" val="10563939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20215"/>
            <a:ext cx="6140370" cy="2387600"/>
          </a:xfrm>
        </p:spPr>
        <p:txBody>
          <a:bodyPr anchor="b">
            <a:normAutofit/>
          </a:bodyPr>
          <a:lstStyle>
            <a:lvl1pPr algn="l">
              <a:defRPr sz="4400" baseline="0">
                <a:solidFill>
                  <a:schemeClr val="accent2"/>
                </a:solidFill>
                <a:latin typeface="Gadug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2285999" y="4015472"/>
            <a:ext cx="6395013" cy="1655762"/>
          </a:xfrm>
        </p:spPr>
        <p:txBody>
          <a:bodyPr/>
          <a:lstStyle>
            <a:lvl1pPr marL="0" indent="0" algn="l">
              <a:buNone/>
              <a:defRPr sz="2400">
                <a:solidFill>
                  <a:schemeClr val="tx2"/>
                </a:solidFill>
                <a:latin typeface="Gadug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1058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826" y="0"/>
            <a:ext cx="7164335" cy="966019"/>
          </a:xfrm>
        </p:spPr>
        <p:txBody>
          <a:bodyPr/>
          <a:lstStyle>
            <a:lvl1pPr>
              <a:defRPr>
                <a:solidFill>
                  <a:schemeClr val="accent1"/>
                </a:solidFill>
                <a:latin typeface="Gadugi"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503238" y="1825625"/>
            <a:ext cx="7886700" cy="4351338"/>
          </a:xfrm>
        </p:spPr>
        <p:txBody>
          <a:bodyPr/>
          <a:lstStyle>
            <a:lvl1pPr>
              <a:buClr>
                <a:schemeClr val="accent2"/>
              </a:buClr>
              <a:defRPr>
                <a:latin typeface="Gadugi" panose="020B0502040204020203" pitchFamily="34" charset="0"/>
              </a:defRPr>
            </a:lvl1pPr>
            <a:lvl2pPr>
              <a:buClr>
                <a:schemeClr val="accent2"/>
              </a:buClr>
              <a:defRPr>
                <a:latin typeface="Gadugi" panose="020B0502040204020203" pitchFamily="34" charset="0"/>
              </a:defRPr>
            </a:lvl2pPr>
            <a:lvl3pPr>
              <a:buClr>
                <a:schemeClr val="accent2"/>
              </a:buClr>
              <a:defRPr>
                <a:latin typeface="Gadugi" panose="020B0502040204020203" pitchFamily="34" charset="0"/>
              </a:defRPr>
            </a:lvl3pPr>
            <a:lvl4pPr>
              <a:buClr>
                <a:schemeClr val="accent2"/>
              </a:buClr>
              <a:defRPr>
                <a:latin typeface="Gadugi" panose="020B0502040204020203" pitchFamily="34" charset="0"/>
              </a:defRPr>
            </a:lvl4pPr>
            <a:lvl5pPr>
              <a:buClr>
                <a:schemeClr val="accent2"/>
              </a:buClr>
              <a:defRPr>
                <a:latin typeface="Gadug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8291125" y="6277230"/>
            <a:ext cx="672737"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503238" y="966020"/>
            <a:ext cx="7886700"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atin typeface="Gadugi" panose="020B0502040204020203" pitchFamily="34" charset="0"/>
              </a:defRPr>
            </a:lvl1pPr>
          </a:lstStyle>
          <a:p>
            <a:pPr lvl="0"/>
            <a:r>
              <a:rPr lang="en-US" dirty="0"/>
              <a:t>Click to edit sub-heading</a:t>
            </a:r>
          </a:p>
          <a:p>
            <a:pPr lvl="0"/>
            <a:r>
              <a:rPr lang="en-US" dirty="0"/>
              <a:t>More text</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377" y="239936"/>
            <a:ext cx="1148485" cy="486145"/>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91338" t="215" r="7742" b="88172"/>
          <a:stretch/>
        </p:blipFill>
        <p:spPr>
          <a:xfrm>
            <a:off x="8347587" y="6061587"/>
            <a:ext cx="84065" cy="796413"/>
          </a:xfrm>
          <a:prstGeom prst="rect">
            <a:avLst/>
          </a:prstGeom>
        </p:spPr>
      </p:pic>
    </p:spTree>
    <p:extLst>
      <p:ext uri="{BB962C8B-B14F-4D97-AF65-F5344CB8AC3E}">
        <p14:creationId xmlns:p14="http://schemas.microsoft.com/office/powerpoint/2010/main" val="29368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ree Form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4826" y="0"/>
            <a:ext cx="7164335" cy="966019"/>
          </a:xfrm>
        </p:spPr>
        <p:txBody>
          <a:bodyPr/>
          <a:lstStyle>
            <a:lvl1pPr>
              <a:defRPr>
                <a:solidFill>
                  <a:schemeClr val="accent1"/>
                </a:solidFill>
                <a:latin typeface="Gadugi" panose="020B0502040204020203" pitchFamily="34" charset="0"/>
              </a:defRPr>
            </a:lvl1pPr>
          </a:lstStyle>
          <a:p>
            <a:r>
              <a:rPr lang="en-US" dirty="0"/>
              <a:t>Click to edit Master title style</a:t>
            </a:r>
          </a:p>
        </p:txBody>
      </p:sp>
      <p:sp>
        <p:nvSpPr>
          <p:cNvPr id="5" name="Slide Number Placeholder 5"/>
          <p:cNvSpPr>
            <a:spLocks noGrp="1"/>
          </p:cNvSpPr>
          <p:nvPr>
            <p:ph type="sldNum" sz="quarter" idx="4"/>
          </p:nvPr>
        </p:nvSpPr>
        <p:spPr>
          <a:xfrm>
            <a:off x="8291125" y="6277230"/>
            <a:ext cx="672737"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
        <p:nvSpPr>
          <p:cNvPr id="7" name="Text Placeholder 4"/>
          <p:cNvSpPr>
            <a:spLocks noGrp="1"/>
          </p:cNvSpPr>
          <p:nvPr>
            <p:ph type="body" sz="quarter" idx="13" hasCustomPrompt="1"/>
          </p:nvPr>
        </p:nvSpPr>
        <p:spPr>
          <a:xfrm>
            <a:off x="503238" y="966020"/>
            <a:ext cx="7886700" cy="859606"/>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atin typeface="Gadugi" panose="020B0502040204020203" pitchFamily="34" charset="0"/>
              </a:defRPr>
            </a:lvl1pPr>
          </a:lstStyle>
          <a:p>
            <a:pPr lvl="0"/>
            <a:r>
              <a:rPr lang="en-US" dirty="0"/>
              <a:t>Click to edit sub-heading</a:t>
            </a:r>
          </a:p>
          <a:p>
            <a:pPr lvl="0"/>
            <a:r>
              <a:rPr lang="en-US" dirty="0"/>
              <a:t>More text</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377" y="239936"/>
            <a:ext cx="1148485" cy="486145"/>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91338" t="215" r="7742" b="88172"/>
          <a:stretch/>
        </p:blipFill>
        <p:spPr>
          <a:xfrm>
            <a:off x="8347587" y="6061587"/>
            <a:ext cx="84065" cy="796413"/>
          </a:xfrm>
          <a:prstGeom prst="rect">
            <a:avLst/>
          </a:prstGeom>
        </p:spPr>
      </p:pic>
    </p:spTree>
    <p:extLst>
      <p:ext uri="{BB962C8B-B14F-4D97-AF65-F5344CB8AC3E}">
        <p14:creationId xmlns:p14="http://schemas.microsoft.com/office/powerpoint/2010/main" val="3833446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dugi" panose="020B0502040204020203" pitchFamily="34" charset="0"/>
              </a:defRPr>
            </a:lvl1pPr>
          </a:lstStyle>
          <a:p>
            <a:r>
              <a:rPr lang="en-US" dirty="0"/>
              <a:t>Click to edit Master title style</a:t>
            </a:r>
          </a:p>
        </p:txBody>
      </p:sp>
      <p:sp>
        <p:nvSpPr>
          <p:cNvPr id="3" name="Content Placeholder 2"/>
          <p:cNvSpPr>
            <a:spLocks noGrp="1"/>
          </p:cNvSpPr>
          <p:nvPr>
            <p:ph sz="half" idx="1"/>
          </p:nvPr>
        </p:nvSpPr>
        <p:spPr>
          <a:xfrm>
            <a:off x="502920" y="1825625"/>
            <a:ext cx="3886200" cy="4351338"/>
          </a:xfrm>
        </p:spPr>
        <p:txBody>
          <a:bodyPr/>
          <a:lstStyle>
            <a:lvl1pPr>
              <a:buClr>
                <a:schemeClr val="accent2"/>
              </a:buClr>
              <a:defRPr>
                <a:latin typeface="Gadugi" panose="020B0502040204020203" pitchFamily="34" charset="0"/>
              </a:defRPr>
            </a:lvl1pPr>
            <a:lvl2pPr marL="685800" indent="-228600">
              <a:buClr>
                <a:schemeClr val="accent2"/>
              </a:buClr>
              <a:buSzPct val="80000"/>
              <a:buFont typeface="Arial" panose="020B0604020202020204" pitchFamily="34" charset="0"/>
              <a:buChar char="•"/>
              <a:defRPr>
                <a:latin typeface="Gadugi" panose="020B0502040204020203" pitchFamily="34" charset="0"/>
              </a:defRPr>
            </a:lvl2pPr>
            <a:lvl3pPr marL="1143000" indent="-228600">
              <a:buClr>
                <a:schemeClr val="accent2"/>
              </a:buClr>
              <a:buSzPct val="80000"/>
              <a:buFont typeface="Arial" panose="020B0604020202020204" pitchFamily="34" charset="0"/>
              <a:buChar char="•"/>
              <a:defRPr>
                <a:latin typeface="Gadugi" panose="020B0502040204020203" pitchFamily="34" charset="0"/>
              </a:defRPr>
            </a:lvl3pPr>
            <a:lvl4pPr marL="1600200" indent="-228600">
              <a:buClr>
                <a:schemeClr val="accent2"/>
              </a:buClr>
              <a:buSzPct val="80000"/>
              <a:buFont typeface="Arial" panose="020B0604020202020204" pitchFamily="34" charset="0"/>
              <a:buChar char="•"/>
              <a:defRPr>
                <a:latin typeface="Gadugi" panose="020B0502040204020203" pitchFamily="34" charset="0"/>
              </a:defRPr>
            </a:lvl4pPr>
            <a:lvl5pPr marL="2057400" indent="-228600">
              <a:buClr>
                <a:schemeClr val="accent2"/>
              </a:buClr>
              <a:buSzPct val="80000"/>
              <a:buFont typeface="Arial" panose="020B0604020202020204" pitchFamily="34" charset="0"/>
              <a:buChar char="•"/>
              <a:defRPr>
                <a:latin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03420" y="1825625"/>
            <a:ext cx="3886200" cy="4351338"/>
          </a:xfrm>
        </p:spPr>
        <p:txBody>
          <a:bodyPr/>
          <a:lstStyle>
            <a:lvl1pPr>
              <a:buClr>
                <a:schemeClr val="accent2"/>
              </a:buClr>
              <a:defRPr>
                <a:latin typeface="Gadugi" panose="020B0502040204020203" pitchFamily="34" charset="0"/>
              </a:defRPr>
            </a:lvl1pPr>
            <a:lvl2pPr marL="685800" indent="-228600">
              <a:buClr>
                <a:schemeClr val="accent2"/>
              </a:buClr>
              <a:buSzPct val="80000"/>
              <a:buFont typeface="Arial" panose="020B0604020202020204" pitchFamily="34" charset="0"/>
              <a:buChar char="•"/>
              <a:defRPr>
                <a:latin typeface="Gadugi" panose="020B0502040204020203" pitchFamily="34" charset="0"/>
              </a:defRPr>
            </a:lvl2pPr>
            <a:lvl3pPr marL="1143000" indent="-228600">
              <a:buClr>
                <a:schemeClr val="accent2"/>
              </a:buClr>
              <a:buSzPct val="80000"/>
              <a:buFont typeface="Arial" panose="020B0604020202020204" pitchFamily="34" charset="0"/>
              <a:buChar char="•"/>
              <a:defRPr>
                <a:latin typeface="Gadugi" panose="020B0502040204020203" pitchFamily="34" charset="0"/>
              </a:defRPr>
            </a:lvl3pPr>
            <a:lvl4pPr marL="1600200" indent="-228600">
              <a:buClr>
                <a:schemeClr val="accent2"/>
              </a:buClr>
              <a:buSzPct val="80000"/>
              <a:buFont typeface="Arial" panose="020B0604020202020204" pitchFamily="34" charset="0"/>
              <a:buChar char="•"/>
              <a:defRPr>
                <a:latin typeface="Gadugi" panose="020B0502040204020203" pitchFamily="34" charset="0"/>
              </a:defRPr>
            </a:lvl4pPr>
            <a:lvl5pPr marL="2057400" indent="-228600">
              <a:buClr>
                <a:schemeClr val="accent2"/>
              </a:buClr>
              <a:buSzPct val="80000"/>
              <a:buFont typeface="Arial" panose="020B0604020202020204" pitchFamily="34" charset="0"/>
              <a:buChar char="•"/>
              <a:defRPr>
                <a:latin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4"/>
          <p:cNvSpPr>
            <a:spLocks noGrp="1"/>
          </p:cNvSpPr>
          <p:nvPr>
            <p:ph type="body" sz="quarter" idx="13" hasCustomPrompt="1"/>
          </p:nvPr>
        </p:nvSpPr>
        <p:spPr>
          <a:xfrm>
            <a:off x="503238" y="982783"/>
            <a:ext cx="7886700" cy="842843"/>
          </a:xfrm>
        </p:spPr>
        <p:txBody>
          <a:bodyPr>
            <a:normAutofit/>
          </a:bodyPr>
          <a:lstStyle>
            <a:lvl1pPr marL="228600" indent="-228600">
              <a:lnSpc>
                <a:spcPct val="100000"/>
              </a:lnSpc>
              <a:spcBef>
                <a:spcPts val="0"/>
              </a:spcBef>
              <a:buClr>
                <a:schemeClr val="accent5"/>
              </a:buClr>
              <a:buFont typeface="Arial" panose="020B0604020202020204" pitchFamily="34" charset="0"/>
              <a:buChar char="•"/>
              <a:defRPr sz="1800" baseline="0">
                <a:latin typeface="Gadugi" panose="020B0502040204020203" pitchFamily="34" charset="0"/>
              </a:defRPr>
            </a:lvl1pPr>
          </a:lstStyle>
          <a:p>
            <a:pPr lvl="0"/>
            <a:r>
              <a:rPr lang="en-US" dirty="0"/>
              <a:t>Click to edit sub-heading</a:t>
            </a:r>
          </a:p>
          <a:p>
            <a:pPr lvl="0"/>
            <a:r>
              <a:rPr lang="en-US" dirty="0"/>
              <a:t>More text</a:t>
            </a:r>
          </a:p>
        </p:txBody>
      </p:sp>
      <p:sp>
        <p:nvSpPr>
          <p:cNvPr id="8" name="Slide Number Placeholder 5"/>
          <p:cNvSpPr>
            <a:spLocks noGrp="1"/>
          </p:cNvSpPr>
          <p:nvPr>
            <p:ph type="sldNum" sz="quarter" idx="4"/>
          </p:nvPr>
        </p:nvSpPr>
        <p:spPr>
          <a:xfrm>
            <a:off x="8291125" y="6277230"/>
            <a:ext cx="672737"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5377" y="239936"/>
            <a:ext cx="1148485" cy="486145"/>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91338" t="215" r="7742" b="88172"/>
          <a:stretch/>
        </p:blipFill>
        <p:spPr>
          <a:xfrm>
            <a:off x="8347587" y="6061587"/>
            <a:ext cx="84065" cy="796413"/>
          </a:xfrm>
          <a:prstGeom prst="rect">
            <a:avLst/>
          </a:prstGeom>
        </p:spPr>
      </p:pic>
    </p:spTree>
    <p:extLst>
      <p:ext uri="{BB962C8B-B14F-4D97-AF65-F5344CB8AC3E}">
        <p14:creationId xmlns:p14="http://schemas.microsoft.com/office/powerpoint/2010/main" val="395055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alternate text heading">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502920" y="2430463"/>
            <a:ext cx="7886700" cy="4097337"/>
          </a:xfrm>
        </p:spPr>
        <p:txBody>
          <a:bodyPr/>
          <a:lstStyle>
            <a:lvl1pPr>
              <a:buClr>
                <a:schemeClr val="accent2"/>
              </a:buClr>
              <a:defRPr>
                <a:latin typeface="Gadugi" panose="020B0502040204020203" pitchFamily="34" charset="0"/>
              </a:defRPr>
            </a:lvl1pPr>
            <a:lvl2pPr marL="685800" indent="-228600">
              <a:buClr>
                <a:schemeClr val="accent2"/>
              </a:buClr>
              <a:buSzPct val="80000"/>
              <a:buFont typeface="Arial" panose="020B0604020202020204" pitchFamily="34" charset="0"/>
              <a:buChar char="•"/>
              <a:defRPr>
                <a:latin typeface="Gadugi" panose="020B0502040204020203" pitchFamily="34" charset="0"/>
              </a:defRPr>
            </a:lvl2pPr>
            <a:lvl3pPr marL="1143000" indent="-228600">
              <a:buClr>
                <a:schemeClr val="accent2"/>
              </a:buClr>
              <a:buSzPct val="80000"/>
              <a:buFont typeface="Arial" panose="020B0604020202020204" pitchFamily="34" charset="0"/>
              <a:buChar char="•"/>
              <a:defRPr>
                <a:latin typeface="Gadugi" panose="020B0502040204020203" pitchFamily="34" charset="0"/>
              </a:defRPr>
            </a:lvl3pPr>
            <a:lvl4pPr marL="1600200" indent="-228600">
              <a:buClr>
                <a:schemeClr val="accent2"/>
              </a:buClr>
              <a:buSzPct val="80000"/>
              <a:buFont typeface="Arial" panose="020B0604020202020204" pitchFamily="34" charset="0"/>
              <a:buChar char="•"/>
              <a:defRPr>
                <a:latin typeface="Gadugi" panose="020B0502040204020203" pitchFamily="34" charset="0"/>
              </a:defRPr>
            </a:lvl4pPr>
            <a:lvl5pPr marL="2057400" indent="-228600">
              <a:buClr>
                <a:schemeClr val="accent2"/>
              </a:buClr>
              <a:buSzPct val="80000"/>
              <a:buFont typeface="Arial" panose="020B0604020202020204" pitchFamily="34" charset="0"/>
              <a:buChar char="•"/>
              <a:defRPr>
                <a:latin typeface="Gadug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6648" t="38554" b="47446"/>
          <a:stretch/>
        </p:blipFill>
        <p:spPr>
          <a:xfrm>
            <a:off x="-1" y="-3460"/>
            <a:ext cx="8536053" cy="960119"/>
          </a:xfrm>
          <a:prstGeom prst="rect">
            <a:avLst/>
          </a:prstGeom>
        </p:spPr>
      </p:pic>
      <p:sp>
        <p:nvSpPr>
          <p:cNvPr id="7" name="Slide Number Placeholder 5"/>
          <p:cNvSpPr>
            <a:spLocks noGrp="1"/>
          </p:cNvSpPr>
          <p:nvPr>
            <p:ph type="sldNum" sz="quarter" idx="4"/>
          </p:nvPr>
        </p:nvSpPr>
        <p:spPr>
          <a:xfrm>
            <a:off x="8291125" y="6277230"/>
            <a:ext cx="672737"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5377" y="239936"/>
            <a:ext cx="1148485" cy="486145"/>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91338" t="215" r="7742" b="88172"/>
          <a:stretch/>
        </p:blipFill>
        <p:spPr>
          <a:xfrm>
            <a:off x="8347587" y="6061587"/>
            <a:ext cx="84065" cy="796413"/>
          </a:xfrm>
          <a:prstGeom prst="rect">
            <a:avLst/>
          </a:prstGeom>
        </p:spPr>
      </p:pic>
      <p:sp>
        <p:nvSpPr>
          <p:cNvPr id="2" name="Title 1"/>
          <p:cNvSpPr>
            <a:spLocks noGrp="1"/>
          </p:cNvSpPr>
          <p:nvPr>
            <p:ph type="title"/>
          </p:nvPr>
        </p:nvSpPr>
        <p:spPr>
          <a:xfrm>
            <a:off x="502920" y="892176"/>
            <a:ext cx="7886700" cy="1325563"/>
          </a:xfrm>
        </p:spPr>
        <p:txBody>
          <a:bodyPr/>
          <a:lstStyle>
            <a:lvl1pPr>
              <a:defRPr>
                <a:latin typeface="Gadug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89034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ivider A">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r="75484"/>
          <a:stretch/>
        </p:blipFill>
        <p:spPr>
          <a:xfrm>
            <a:off x="0" y="0"/>
            <a:ext cx="2241755" cy="6858000"/>
          </a:xfrm>
          <a:prstGeom prst="rect">
            <a:avLst/>
          </a:prstGeom>
        </p:spPr>
      </p:pic>
      <p:sp>
        <p:nvSpPr>
          <p:cNvPr id="2" name="Title 1"/>
          <p:cNvSpPr>
            <a:spLocks noGrp="1"/>
          </p:cNvSpPr>
          <p:nvPr>
            <p:ph type="title"/>
          </p:nvPr>
        </p:nvSpPr>
        <p:spPr>
          <a:xfrm>
            <a:off x="2241755" y="2766219"/>
            <a:ext cx="5976270" cy="1325563"/>
          </a:xfrm>
        </p:spPr>
        <p:txBody>
          <a:bodyPr/>
          <a:lstStyle>
            <a:lvl1pPr>
              <a:defRPr>
                <a:solidFill>
                  <a:schemeClr val="accent1"/>
                </a:solidFill>
                <a:latin typeface="Gadug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824275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0748" y="2766219"/>
            <a:ext cx="5917277" cy="1325563"/>
          </a:xfrm>
        </p:spPr>
        <p:txBody>
          <a:bodyPr/>
          <a:lstStyle>
            <a:lvl1pPr>
              <a:defRPr>
                <a:solidFill>
                  <a:schemeClr val="bg1"/>
                </a:solidFill>
                <a:latin typeface="Gadug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2531922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tter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562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291125" y="6277230"/>
            <a:ext cx="672737" cy="365125"/>
          </a:xfrm>
          <a:prstGeom prst="rect">
            <a:avLst/>
          </a:prstGeom>
        </p:spPr>
        <p:txBody>
          <a:bodyPr vert="horz" lIns="91440" tIns="45720" rIns="91440" bIns="45720" rtlCol="0" anchor="ctr"/>
          <a:lstStyle>
            <a:lvl1pPr algn="r">
              <a:defRPr sz="1400">
                <a:solidFill>
                  <a:schemeClr val="tx1">
                    <a:tint val="75000"/>
                  </a:schemeClr>
                </a:solidFill>
                <a:latin typeface="+mn-lt"/>
              </a:defRPr>
            </a:lvl1pPr>
          </a:lstStyle>
          <a:p>
            <a:fld id="{62DFECC4-1679-4D45-9635-E86BD1EE09E9}" type="slidenum">
              <a:rPr lang="en-US" smtClean="0"/>
              <a:pPr/>
              <a:t>‹#›</a:t>
            </a:fld>
            <a:endParaRPr lang="en-US" dirty="0"/>
          </a:p>
        </p:txBody>
      </p:sp>
    </p:spTree>
    <p:extLst>
      <p:ext uri="{BB962C8B-B14F-4D97-AF65-F5344CB8AC3E}">
        <p14:creationId xmlns:p14="http://schemas.microsoft.com/office/powerpoint/2010/main" val="2568953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16767"/>
            <a:ext cx="7204166" cy="9995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5315272"/>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80" r:id="rId3"/>
    <p:sldLayoutId id="2147483677" r:id="rId4"/>
    <p:sldLayoutId id="2147483678" r:id="rId5"/>
    <p:sldLayoutId id="2147483679" r:id="rId6"/>
    <p:sldLayoutId id="2147483672" r:id="rId7"/>
    <p:sldLayoutId id="2147483673" r:id="rId8"/>
    <p:sldLayoutId id="2147483681" r:id="rId9"/>
  </p:sldLayoutIdLst>
  <p:hf hdr="0" ftr="0" dt="0"/>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Tx/>
        <a:buBlip>
          <a:blip r:embed="rId11"/>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9.xml"/><Relationship Id="rId5" Type="http://schemas.openxmlformats.org/officeDocument/2006/relationships/hyperlink" Target="https://doi.org/10.59656/YD-G8958.001" TargetMode="Externa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6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5.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63.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5.pn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5.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6.pn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2.xml.rels><?xml version="1.0" encoding="UTF-8" standalone="yes"?>
<Relationships xmlns="http://schemas.openxmlformats.org/package/2006/relationships"><Relationship Id="rId8" Type="http://schemas.openxmlformats.org/officeDocument/2006/relationships/hyperlink" Target="mailto:wagner@edgeresearch.com" TargetMode="External"/><Relationship Id="rId3" Type="http://schemas.openxmlformats.org/officeDocument/2006/relationships/hyperlink" Target="mailto:HRhodes@wallacefoundation.org" TargetMode="External"/><Relationship Id="rId7" Type="http://schemas.openxmlformats.org/officeDocument/2006/relationships/hyperlink" Target="mailto:Tipton@edgeresearch.com" TargetMode="External"/><Relationship Id="rId2" Type="http://schemas.openxmlformats.org/officeDocument/2006/relationships/hyperlink" Target="mailto:LHeld@wallacefoundation.org" TargetMode="External"/><Relationship Id="rId1" Type="http://schemas.openxmlformats.org/officeDocument/2006/relationships/slideLayout" Target="../slideLayouts/slideLayout9.xml"/><Relationship Id="rId6" Type="http://schemas.openxmlformats.org/officeDocument/2006/relationships/hyperlink" Target="mailto:loeb@edgeresearch.com" TargetMode="External"/><Relationship Id="rId5" Type="http://schemas.openxmlformats.org/officeDocument/2006/relationships/image" Target="../media/image1.jpg"/><Relationship Id="rId10" Type="http://schemas.openxmlformats.org/officeDocument/2006/relationships/image" Target="../media/image9.png"/><Relationship Id="rId4" Type="http://schemas.openxmlformats.org/officeDocument/2006/relationships/hyperlink" Target="mailto:MConnerton@wallacefoundation.org" TargetMode="External"/><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image" Target="../media/image15.png"/><Relationship Id="rId4" Type="http://schemas.openxmlformats.org/officeDocument/2006/relationships/image" Target="../media/image14.png"/></Relationships>
</file>

<file path=ppt/slides/_rels/slide8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7.xml"/></Relationships>
</file>

<file path=ppt/slides/_rels/slide8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9.xml"/></Relationships>
</file>

<file path=ppt/slides/_rels/slide8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11.xml"/></Relationships>
</file>

<file path=ppt/slides/_rels/slide8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chart" Target="../charts/chart13.xm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chart" Target="../charts/chart16.xml"/><Relationship Id="rId4" Type="http://schemas.openxmlformats.org/officeDocument/2006/relationships/chart" Target="../charts/chart15.xml"/></Relationships>
</file>

<file path=ppt/slides/_rels/slide88.xml.rels><?xml version="1.0" encoding="UTF-8" standalone="yes"?>
<Relationships xmlns="http://schemas.openxmlformats.org/package/2006/relationships"><Relationship Id="rId3" Type="http://schemas.openxmlformats.org/officeDocument/2006/relationships/chart" Target="../charts/chart17.xml"/><Relationship Id="rId7"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chart" Target="../charts/chart19.xml"/><Relationship Id="rId4" Type="http://schemas.openxmlformats.org/officeDocument/2006/relationships/chart" Target="../charts/chart18.xml"/></Relationships>
</file>

<file path=ppt/slides/_rels/slide8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chart" Target="../charts/chart21.xml"/></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image" Target="../media/image14.png"/></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1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9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5.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3400" y="1488169"/>
            <a:ext cx="7878310" cy="4351338"/>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16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774031" y="544367"/>
            <a:ext cx="1373042" cy="663854"/>
          </a:xfrm>
          <a:prstGeom prst="rect">
            <a:avLst/>
          </a:prstGeom>
          <a:noFill/>
          <a:ln>
            <a:noFill/>
          </a:ln>
        </p:spPr>
      </p:pic>
      <p:pic>
        <p:nvPicPr>
          <p:cNvPr id="9" name="Picture 2" descr="The Wallace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912" y="580441"/>
            <a:ext cx="1864022" cy="627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25754" y="2089794"/>
            <a:ext cx="6492492" cy="4585871"/>
          </a:xfrm>
          <a:prstGeom prst="rect">
            <a:avLst/>
          </a:prstGeom>
          <a:noFill/>
        </p:spPr>
        <p:txBody>
          <a:bodyPr wrap="square" rtlCol="0">
            <a:spAutoFit/>
          </a:bodyPr>
          <a:lstStyle/>
          <a:p>
            <a:pPr algn="ctr"/>
            <a:r>
              <a:rPr lang="en-US" sz="3200" b="1" dirty="0">
                <a:solidFill>
                  <a:schemeClr val="accent1"/>
                </a:solidFill>
              </a:rPr>
              <a:t>Social and Emotional Learning: </a:t>
            </a:r>
            <a:r>
              <a:rPr lang="en-US" sz="3200" dirty="0">
                <a:solidFill>
                  <a:schemeClr val="accent1"/>
                </a:solidFill>
              </a:rPr>
              <a:t>Feedback and Communications Insights from the Field</a:t>
            </a:r>
          </a:p>
          <a:p>
            <a:pPr algn="ctr"/>
            <a:endParaRPr lang="en-US" sz="2800" dirty="0"/>
          </a:p>
          <a:p>
            <a:pPr algn="ctr"/>
            <a:r>
              <a:rPr lang="en-US" sz="2400" dirty="0">
                <a:solidFill>
                  <a:schemeClr val="tx1">
                    <a:lumMod val="75000"/>
                    <a:lumOff val="25000"/>
                  </a:schemeClr>
                </a:solidFill>
              </a:rPr>
              <a:t>Findings from market research conducted for The Wallace Foundation</a:t>
            </a:r>
          </a:p>
          <a:p>
            <a:pPr algn="ctr"/>
            <a:r>
              <a:rPr lang="en-US" sz="2400" dirty="0">
                <a:solidFill>
                  <a:schemeClr val="tx1">
                    <a:lumMod val="75000"/>
                    <a:lumOff val="25000"/>
                  </a:schemeClr>
                </a:solidFill>
              </a:rPr>
              <a:t>By Edge Research</a:t>
            </a:r>
          </a:p>
          <a:p>
            <a:pPr algn="ctr"/>
            <a:endParaRPr lang="en-US" sz="2400" dirty="0"/>
          </a:p>
          <a:p>
            <a:pPr algn="ctr"/>
            <a:r>
              <a:rPr lang="en-US" sz="2400" dirty="0">
                <a:solidFill>
                  <a:schemeClr val="tx1">
                    <a:lumMod val="75000"/>
                    <a:lumOff val="25000"/>
                  </a:schemeClr>
                </a:solidFill>
              </a:rPr>
              <a:t>Full report</a:t>
            </a:r>
          </a:p>
          <a:p>
            <a:pPr algn="ctr"/>
            <a:r>
              <a:rPr lang="en-US" sz="2400" dirty="0">
                <a:solidFill>
                  <a:schemeClr val="tx1">
                    <a:lumMod val="75000"/>
                    <a:lumOff val="25000"/>
                  </a:schemeClr>
                </a:solidFill>
              </a:rPr>
              <a:t>December 2016</a:t>
            </a:r>
          </a:p>
          <a:p>
            <a:pPr algn="ctr"/>
            <a:br>
              <a:rPr lang="en-US" sz="1200" dirty="0">
                <a:solidFill>
                  <a:schemeClr val="tx1">
                    <a:lumMod val="75000"/>
                    <a:lumOff val="25000"/>
                  </a:schemeClr>
                </a:solidFill>
              </a:rPr>
            </a:br>
            <a:r>
              <a:rPr lang="en-US" sz="1200" dirty="0">
                <a:solidFill>
                  <a:schemeClr val="tx1">
                    <a:lumMod val="75000"/>
                    <a:lumOff val="25000"/>
                  </a:schemeClr>
                </a:solidFill>
                <a:hlinkClick r:id="rId5"/>
              </a:rPr>
              <a:t>https://doi.org/10.59656/YD-G8958.001</a:t>
            </a:r>
            <a:endParaRPr lang="en-US" sz="1200" dirty="0">
              <a:solidFill>
                <a:schemeClr val="tx1">
                  <a:lumMod val="75000"/>
                  <a:lumOff val="25000"/>
                </a:schemeClr>
              </a:solidFill>
            </a:endParaRPr>
          </a:p>
        </p:txBody>
      </p:sp>
    </p:spTree>
    <p:extLst>
      <p:ext uri="{BB962C8B-B14F-4D97-AF65-F5344CB8AC3E}">
        <p14:creationId xmlns:p14="http://schemas.microsoft.com/office/powerpoint/2010/main" val="893536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Social and Emotional Learning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1920491"/>
            <a:ext cx="2717763" cy="3554819"/>
          </a:xfrm>
          <a:prstGeom prst="rect">
            <a:avLst/>
          </a:prstGeom>
          <a:noFill/>
        </p:spPr>
        <p:txBody>
          <a:bodyPr wrap="square" numCol="1" rtlCol="0">
            <a:spAutoFit/>
          </a:bodyPr>
          <a:lstStyle/>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Covers a wide range of skills including self-management, conflict resolution, teamwork </a:t>
            </a:r>
          </a:p>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Broadest interpretations include mental health supports and services</a:t>
            </a:r>
          </a:p>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Some sources point out the important difference between</a:t>
            </a:r>
            <a:r>
              <a:rPr lang="en-US" sz="1400" i="1" dirty="0">
                <a:latin typeface="Gadugi" panose="020B0502040204020203" pitchFamily="34" charset="0"/>
              </a:rPr>
              <a:t> social </a:t>
            </a:r>
            <a:r>
              <a:rPr lang="en-US" sz="1400" dirty="0">
                <a:latin typeface="Gadugi" panose="020B0502040204020203" pitchFamily="34" charset="0"/>
              </a:rPr>
              <a:t>learning and </a:t>
            </a:r>
            <a:r>
              <a:rPr lang="en-US" sz="1400" i="1" dirty="0">
                <a:latin typeface="Gadugi" panose="020B0502040204020203" pitchFamily="34" charset="0"/>
              </a:rPr>
              <a:t>emotional</a:t>
            </a:r>
            <a:r>
              <a:rPr lang="en-US" sz="1400" dirty="0">
                <a:latin typeface="Gadugi" panose="020B0502040204020203" pitchFamily="34" charset="0"/>
              </a:rPr>
              <a:t> learning</a:t>
            </a:r>
          </a:p>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Some difference in interpretations of social and emotional “learning” and “development”</a:t>
            </a:r>
          </a:p>
        </p:txBody>
      </p:sp>
      <p:sp>
        <p:nvSpPr>
          <p:cNvPr id="60" name="TextBox 59"/>
          <p:cNvSpPr txBox="1"/>
          <p:nvPr/>
        </p:nvSpPr>
        <p:spPr>
          <a:xfrm>
            <a:off x="3281654" y="1920491"/>
            <a:ext cx="2654664" cy="3293209"/>
          </a:xfrm>
          <a:prstGeom prst="rect">
            <a:avLst/>
          </a:prstGeom>
          <a:noFill/>
        </p:spPr>
        <p:txBody>
          <a:bodyPr wrap="square" numCol="1" rtlCol="0">
            <a:spAutoFit/>
          </a:bodyPr>
          <a:lstStyle/>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Leading term in use today; default term for many</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Acceptable to all three stakeholder audiences</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At the same time, sources say the phrase is too much like jargon</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Politically neutral, but talking about “emotions” gives some a liberal feel</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“Learning” can be uniting (active, intentional)</a:t>
            </a:r>
          </a:p>
        </p:txBody>
      </p:sp>
      <p:sp>
        <p:nvSpPr>
          <p:cNvPr id="61" name="TextBox 60"/>
          <p:cNvSpPr txBox="1"/>
          <p:nvPr/>
        </p:nvSpPr>
        <p:spPr>
          <a:xfrm>
            <a:off x="6207620" y="1920491"/>
            <a:ext cx="2660724" cy="2962349"/>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Buzzword “of the moment” for Afterschool and some K-12 leaders</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An open question is whether it will resonate with a wider audience </a:t>
            </a:r>
            <a:br>
              <a:rPr lang="en-US" sz="1400" dirty="0">
                <a:latin typeface="Gadugi" panose="020B0502040204020203" pitchFamily="34" charset="0"/>
              </a:rPr>
            </a:br>
            <a:r>
              <a:rPr lang="en-US" sz="1400" dirty="0">
                <a:latin typeface="Gadugi" panose="020B0502040204020203" pitchFamily="34" charset="0"/>
              </a:rPr>
              <a:t>(e.g. policy, parents)</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Can feel “too touchy feely” to be a priority for policy</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Overall, lacks urgency</a:t>
            </a:r>
          </a:p>
          <a:p>
            <a:pPr marL="285750" indent="-285750">
              <a:spcBef>
                <a:spcPts val="300"/>
              </a:spcBef>
              <a:buClr>
                <a:schemeClr val="accent6"/>
              </a:buClr>
              <a:buFont typeface="Arial" panose="020B0604020202020204" pitchFamily="34" charset="0"/>
              <a:buChar char="•"/>
            </a:pPr>
            <a:endParaRPr lang="en-US" sz="1400" dirty="0">
              <a:latin typeface="Gadugi" panose="020B0502040204020203" pitchFamily="34" charset="0"/>
            </a:endParaRPr>
          </a:p>
        </p:txBody>
      </p:sp>
      <p:grpSp>
        <p:nvGrpSpPr>
          <p:cNvPr id="7" name="Group 6"/>
          <p:cNvGrpSpPr/>
          <p:nvPr/>
        </p:nvGrpSpPr>
        <p:grpSpPr>
          <a:xfrm>
            <a:off x="324927" y="5614339"/>
            <a:ext cx="8534879" cy="771402"/>
            <a:chOff x="324927" y="5778934"/>
            <a:chExt cx="8534879" cy="771402"/>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sp>
          <p:nvSpPr>
            <p:cNvPr id="65" name="TextBox 64"/>
            <p:cNvSpPr txBox="1"/>
            <p:nvPr/>
          </p:nvSpPr>
          <p:spPr>
            <a:xfrm>
              <a:off x="458576" y="6027116"/>
              <a:ext cx="8070254" cy="523220"/>
            </a:xfrm>
            <a:prstGeom prst="rect">
              <a:avLst/>
            </a:prstGeom>
            <a:noFill/>
          </p:spPr>
          <p:txBody>
            <a:bodyPr wrap="square" rtlCol="0">
              <a:spAutoFit/>
            </a:bodyPr>
            <a:lstStyle/>
            <a:p>
              <a:pPr algn="ctr"/>
              <a:r>
                <a:rPr lang="en-US" sz="1400" dirty="0"/>
                <a:t>Conveys the right subject matter and is used often in K-12 and Afterschool.</a:t>
              </a:r>
              <a:br>
                <a:rPr lang="en-US" sz="1400" dirty="0"/>
              </a:br>
              <a:r>
                <a:rPr lang="en-US" sz="1400" dirty="0"/>
                <a:t>But the phrase can be seen as “jargon” and lacks some urgency.</a:t>
              </a:r>
            </a:p>
          </p:txBody>
        </p:sp>
      </p:grpSp>
    </p:spTree>
    <p:extLst>
      <p:ext uri="{BB962C8B-B14F-4D97-AF65-F5344CB8AC3E}">
        <p14:creationId xmlns:p14="http://schemas.microsoft.com/office/powerpoint/2010/main" val="35103632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Empowerment Frame Feedback</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100</a:t>
            </a:fld>
            <a:endParaRPr lang="en-US" dirty="0"/>
          </a:p>
        </p:txBody>
      </p:sp>
      <p:sp>
        <p:nvSpPr>
          <p:cNvPr id="5" name="Rectangle 4"/>
          <p:cNvSpPr/>
          <p:nvPr/>
        </p:nvSpPr>
        <p:spPr>
          <a:xfrm>
            <a:off x="560368" y="1206642"/>
            <a:ext cx="7916036" cy="1982209"/>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We can make a real difference.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00"/>
              </a:spcBef>
            </a:pPr>
            <a:r>
              <a:rPr lang="en-US" dirty="0">
                <a:latin typeface="Calibri" panose="020F0502020204030204" pitchFamily="34" charset="0"/>
                <a:ea typeface="Calibri" panose="020F0502020204030204" pitchFamily="34" charset="0"/>
                <a:cs typeface="Times New Roman" panose="02020603050405020304" pitchFamily="18" charset="0"/>
              </a:rPr>
              <a:t>Leaders in education and youth development can have a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profound effect </a:t>
            </a:r>
            <a:r>
              <a:rPr lang="en-US" dirty="0">
                <a:latin typeface="Calibri" panose="020F0502020204030204" pitchFamily="34" charset="0"/>
                <a:ea typeface="Calibri" panose="020F0502020204030204" pitchFamily="34" charset="0"/>
                <a:cs typeface="Times New Roman" panose="02020603050405020304" pitchFamily="18" charset="0"/>
              </a:rPr>
              <a:t>on the next generation by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prioritizing</a:t>
            </a:r>
            <a:r>
              <a:rPr lang="en-US" dirty="0">
                <a:latin typeface="Calibri" panose="020F0502020204030204" pitchFamily="34" charset="0"/>
                <a:ea typeface="Calibri" panose="020F0502020204030204" pitchFamily="34" charset="0"/>
                <a:cs typeface="Times New Roman" panose="02020603050405020304" pitchFamily="18" charset="0"/>
              </a:rPr>
              <a:t> social and emotional support. When students feel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loved, nurtured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safe</a:t>
            </a:r>
            <a:r>
              <a:rPr lang="en-US" dirty="0">
                <a:latin typeface="Calibri" panose="020F0502020204030204" pitchFamily="34" charset="0"/>
                <a:ea typeface="Calibri" panose="020F0502020204030204" pitchFamily="34" charset="0"/>
                <a:cs typeface="Times New Roman" panose="02020603050405020304" pitchFamily="18" charset="0"/>
              </a:rPr>
              <a:t> -- those students are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willing </a:t>
            </a:r>
            <a:r>
              <a:rPr lang="en-US" dirty="0">
                <a:latin typeface="Calibri" panose="020F0502020204030204" pitchFamily="34" charset="0"/>
                <a:ea typeface="Calibri" panose="020F0502020204030204" pitchFamily="34" charset="0"/>
                <a:cs typeface="Times New Roman" panose="02020603050405020304" pitchFamily="18" charset="0"/>
              </a:rPr>
              <a:t>to</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 take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risks </a:t>
            </a:r>
            <a:r>
              <a:rPr lang="en-US" dirty="0">
                <a:latin typeface="Calibri" panose="020F0502020204030204" pitchFamily="34" charset="0"/>
                <a:ea typeface="Calibri" panose="020F0502020204030204" pitchFamily="34" charset="0"/>
                <a:cs typeface="Times New Roman" panose="02020603050405020304" pitchFamily="18" charset="0"/>
              </a:rPr>
              <a:t>for</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 learning </a:t>
            </a:r>
            <a:r>
              <a:rPr lang="en-US" dirty="0">
                <a:latin typeface="Calibri" panose="020F0502020204030204" pitchFamily="34" charset="0"/>
                <a:ea typeface="Calibri" panose="020F0502020204030204" pitchFamily="34" charset="0"/>
                <a:cs typeface="Times New Roman" panose="02020603050405020304" pitchFamily="18" charset="0"/>
              </a:rPr>
              <a:t>in school, afterschool and at home.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All adults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have</a:t>
            </a:r>
            <a:r>
              <a:rPr lang="en-US" dirty="0">
                <a:latin typeface="Calibri" panose="020F0502020204030204" pitchFamily="34" charset="0"/>
                <a:ea typeface="Calibri" panose="020F0502020204030204" pitchFamily="34" charset="0"/>
                <a:cs typeface="Times New Roman" panose="02020603050405020304" pitchFamily="18" charset="0"/>
              </a:rPr>
              <a:t> a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role</a:t>
            </a:r>
            <a:r>
              <a:rPr lang="en-US" dirty="0">
                <a:latin typeface="Calibri" panose="020F0502020204030204" pitchFamily="34" charset="0"/>
                <a:ea typeface="Calibri" panose="020F0502020204030204" pitchFamily="34" charset="0"/>
                <a:cs typeface="Times New Roman" panose="02020603050405020304" pitchFamily="18" charset="0"/>
              </a:rPr>
              <a:t> to</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play</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in developing the social and emotional skills children need for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success</a:t>
            </a:r>
            <a:r>
              <a:rPr lang="en-US"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in school and life.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04826" y="929643"/>
            <a:ext cx="3766096" cy="276999"/>
          </a:xfrm>
          <a:prstGeom prst="rect">
            <a:avLst/>
          </a:prstGeom>
          <a:noFill/>
        </p:spPr>
        <p:txBody>
          <a:bodyPr wrap="square" rtlCol="0">
            <a:spAutoFit/>
          </a:bodyPr>
          <a:lstStyle/>
          <a:p>
            <a:r>
              <a:rPr lang="en-US" sz="1200" dirty="0">
                <a:latin typeface="Calibri" panose="020F0502020204030204" pitchFamily="34" charset="0"/>
              </a:rPr>
              <a:t>Highlighter Tool: </a:t>
            </a:r>
            <a:r>
              <a:rPr lang="en-US" sz="1200" dirty="0">
                <a:solidFill>
                  <a:srgbClr val="7030A0"/>
                </a:solidFill>
                <a:latin typeface="Calibri" panose="020F0502020204030204" pitchFamily="34" charset="0"/>
              </a:rPr>
              <a:t>30-39% liked  </a:t>
            </a:r>
            <a:r>
              <a:rPr lang="en-US" sz="1200" dirty="0">
                <a:solidFill>
                  <a:srgbClr val="00B050"/>
                </a:solidFill>
                <a:latin typeface="Calibri" panose="020F0502020204030204" pitchFamily="34" charset="0"/>
              </a:rPr>
              <a:t>40% or more liked</a:t>
            </a:r>
          </a:p>
        </p:txBody>
      </p:sp>
      <p:sp>
        <p:nvSpPr>
          <p:cNvPr id="26" name="Rounded Rectangular Callout 21"/>
          <p:cNvSpPr/>
          <p:nvPr/>
        </p:nvSpPr>
        <p:spPr>
          <a:xfrm>
            <a:off x="504826" y="3429474"/>
            <a:ext cx="4076196" cy="3098721"/>
          </a:xfrm>
          <a:prstGeom prst="wedgeRoundRectCallout">
            <a:avLst>
              <a:gd name="adj1" fmla="val -6150"/>
              <a:gd name="adj2" fmla="val 57057"/>
              <a:gd name="adj3" fmla="val 16667"/>
            </a:avLst>
          </a:prstGeom>
          <a:solidFill>
            <a:schemeClr val="accent3"/>
          </a:solidFill>
          <a:ln>
            <a:noFill/>
          </a:ln>
        </p:spPr>
        <p:txBody>
          <a:bodyPr wrap="square">
            <a:spAutoFit/>
          </a:bodyPr>
          <a:lstStyle/>
          <a:p>
            <a:r>
              <a:rPr lang="en-US" sz="1600" b="1" dirty="0">
                <a:solidFill>
                  <a:srgbClr val="000000"/>
                </a:solidFill>
              </a:rPr>
              <a:t>Respondent feedback:</a:t>
            </a:r>
          </a:p>
          <a:p>
            <a:endParaRPr lang="en-US" sz="1600" i="1" dirty="0">
              <a:solidFill>
                <a:srgbClr val="000000"/>
              </a:solidFill>
            </a:endParaRPr>
          </a:p>
          <a:p>
            <a:r>
              <a:rPr lang="en-US" sz="1600" i="1" dirty="0">
                <a:solidFill>
                  <a:srgbClr val="000000"/>
                </a:solidFill>
              </a:rPr>
              <a:t>“I really like this case.... It's important to explain that youth need to feel nurtured and safe in order to really succeed.” Afterschool</a:t>
            </a:r>
          </a:p>
          <a:p>
            <a:endParaRPr lang="en-US" sz="1600" i="1" dirty="0">
              <a:solidFill>
                <a:srgbClr val="000000"/>
              </a:solidFill>
            </a:endParaRPr>
          </a:p>
          <a:p>
            <a:r>
              <a:rPr lang="en-US" sz="1600" i="1" dirty="0">
                <a:solidFill>
                  <a:srgbClr val="000000"/>
                </a:solidFill>
              </a:rPr>
              <a:t>“</a:t>
            </a:r>
            <a:r>
              <a:rPr lang="en-US" sz="1600" i="1" dirty="0"/>
              <a:t>I like that it says ‘all adults.’ Teachers and parents are not the only adults who are responsible for teaching values and positive behaviors.” K-12</a:t>
            </a:r>
          </a:p>
        </p:txBody>
      </p:sp>
      <p:sp>
        <p:nvSpPr>
          <p:cNvPr id="27" name="TextBox 26"/>
          <p:cNvSpPr txBox="1"/>
          <p:nvPr/>
        </p:nvSpPr>
        <p:spPr>
          <a:xfrm>
            <a:off x="4699534" y="3793893"/>
            <a:ext cx="3776870" cy="2369880"/>
          </a:xfrm>
          <a:prstGeom prst="rect">
            <a:avLst/>
          </a:prstGeom>
          <a:noFill/>
          <a:ln>
            <a:solidFill>
              <a:srgbClr val="C00000"/>
            </a:solidFill>
          </a:ln>
        </p:spPr>
        <p:txBody>
          <a:bodyPr wrap="square" rtlCol="0" anchor="ctr">
            <a:spAutoFit/>
          </a:bodyPr>
          <a:lstStyle/>
          <a:p>
            <a:pPr>
              <a:spcBef>
                <a:spcPts val="600"/>
              </a:spcBef>
              <a:buClr>
                <a:srgbClr val="C00000"/>
              </a:buClr>
            </a:pPr>
            <a:r>
              <a:rPr lang="en-US" sz="1600" b="1" dirty="0"/>
              <a:t>Pitfalls to avoid:</a:t>
            </a:r>
          </a:p>
          <a:p>
            <a:pPr marL="285750" indent="-285750">
              <a:spcBef>
                <a:spcPts val="600"/>
              </a:spcBef>
              <a:buClr>
                <a:srgbClr val="C00000"/>
              </a:buClr>
              <a:buFont typeface="Arial" panose="020B0604020202020204" pitchFamily="34" charset="0"/>
              <a:buChar char="•"/>
            </a:pPr>
            <a:r>
              <a:rPr lang="en-US" sz="1600" dirty="0"/>
              <a:t>Pushback on elements in this frame.</a:t>
            </a:r>
          </a:p>
          <a:p>
            <a:pPr marL="285750" indent="-285750">
              <a:spcBef>
                <a:spcPts val="600"/>
              </a:spcBef>
              <a:buClr>
                <a:srgbClr val="C00000"/>
              </a:buClr>
              <a:buFont typeface="Arial" panose="020B0604020202020204" pitchFamily="34" charset="0"/>
              <a:buChar char="•"/>
            </a:pPr>
            <a:r>
              <a:rPr lang="en-US" sz="1600" dirty="0"/>
              <a:t>“Risks” can be a negative word.</a:t>
            </a:r>
          </a:p>
          <a:p>
            <a:pPr marL="285750" indent="-285750">
              <a:spcBef>
                <a:spcPts val="600"/>
              </a:spcBef>
              <a:buClr>
                <a:srgbClr val="C00000"/>
              </a:buClr>
              <a:buFont typeface="Arial" panose="020B0604020202020204" pitchFamily="34" charset="0"/>
              <a:buChar char="•"/>
            </a:pPr>
            <a:r>
              <a:rPr lang="en-US" sz="1600" dirty="0"/>
              <a:t>Some thought “love” did not belong here and made the message too touchy-feely.</a:t>
            </a:r>
          </a:p>
          <a:p>
            <a:pPr marL="285750" indent="-285750">
              <a:spcBef>
                <a:spcPts val="600"/>
              </a:spcBef>
              <a:buClr>
                <a:srgbClr val="C00000"/>
              </a:buClr>
              <a:buFont typeface="Arial" panose="020B0604020202020204" pitchFamily="34" charset="0"/>
              <a:buChar char="•"/>
            </a:pPr>
            <a:r>
              <a:rPr lang="en-US" sz="1600" dirty="0"/>
              <a:t>Some worry “all adults” means no one is responsible or accountable.</a:t>
            </a:r>
          </a:p>
        </p:txBody>
      </p:sp>
    </p:spTree>
    <p:extLst>
      <p:ext uri="{BB962C8B-B14F-4D97-AF65-F5344CB8AC3E}">
        <p14:creationId xmlns:p14="http://schemas.microsoft.com/office/powerpoint/2010/main" val="3374653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Solutions Frame</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101</a:t>
            </a:fld>
            <a:endParaRPr lang="en-US" dirty="0"/>
          </a:p>
        </p:txBody>
      </p:sp>
      <p:sp>
        <p:nvSpPr>
          <p:cNvPr id="4" name="Text Placeholder 3"/>
          <p:cNvSpPr>
            <a:spLocks noGrp="1"/>
          </p:cNvSpPr>
          <p:nvPr>
            <p:ph type="body" sz="quarter" idx="13"/>
          </p:nvPr>
        </p:nvSpPr>
        <p:spPr>
          <a:xfrm>
            <a:off x="503238" y="935198"/>
            <a:ext cx="4402493" cy="5773828"/>
          </a:xfrm>
        </p:spPr>
        <p:txBody>
          <a:bodyPr anchor="ctr">
            <a:normAutofit/>
          </a:bodyPr>
          <a:lstStyle/>
          <a:p>
            <a:pPr>
              <a:spcBef>
                <a:spcPts val="1200"/>
              </a:spcBef>
            </a:pPr>
            <a:r>
              <a:rPr lang="en-US" dirty="0">
                <a:latin typeface="+mn-lt"/>
              </a:rPr>
              <a:t>Pushes different buttons and has motivating elements for all audiences.</a:t>
            </a:r>
          </a:p>
          <a:p>
            <a:pPr>
              <a:spcBef>
                <a:spcPts val="1200"/>
              </a:spcBef>
            </a:pPr>
            <a:r>
              <a:rPr lang="en-US" dirty="0">
                <a:latin typeface="+mn-lt"/>
              </a:rPr>
              <a:t>Is credible – although K-12 and Afterschool find other frames more so.</a:t>
            </a:r>
          </a:p>
          <a:p>
            <a:pPr>
              <a:spcBef>
                <a:spcPts val="1200"/>
              </a:spcBef>
            </a:pPr>
            <a:r>
              <a:rPr lang="en-US" dirty="0">
                <a:latin typeface="+mn-lt"/>
              </a:rPr>
              <a:t>Opportunities to tailor language:</a:t>
            </a:r>
          </a:p>
          <a:p>
            <a:pPr lvl="1">
              <a:lnSpc>
                <a:spcPct val="100000"/>
              </a:lnSpc>
              <a:spcBef>
                <a:spcPts val="600"/>
              </a:spcBef>
              <a:buClr>
                <a:schemeClr val="tx1">
                  <a:lumMod val="75000"/>
                  <a:lumOff val="25000"/>
                </a:schemeClr>
              </a:buClr>
              <a:buFont typeface="Courier New" panose="02070309020205020404" pitchFamily="49" charset="0"/>
              <a:buChar char="o"/>
            </a:pPr>
            <a:r>
              <a:rPr lang="en-US" sz="1800" dirty="0"/>
              <a:t>“Good citizens” has traction with Policy</a:t>
            </a:r>
          </a:p>
          <a:p>
            <a:pPr lvl="1">
              <a:lnSpc>
                <a:spcPct val="100000"/>
              </a:lnSpc>
              <a:spcBef>
                <a:spcPts val="600"/>
              </a:spcBef>
              <a:buClr>
                <a:schemeClr val="tx1">
                  <a:lumMod val="75000"/>
                  <a:lumOff val="25000"/>
                </a:schemeClr>
              </a:buClr>
              <a:buFont typeface="Courier New" panose="02070309020205020404" pitchFamily="49" charset="0"/>
              <a:buChar char="o"/>
            </a:pPr>
            <a:r>
              <a:rPr lang="en-US" sz="1800" dirty="0"/>
              <a:t>“Achievement gap” resonates with K-12 (though “stubborn” was a problem for some)</a:t>
            </a:r>
          </a:p>
          <a:p>
            <a:pPr>
              <a:spcBef>
                <a:spcPts val="1200"/>
              </a:spcBef>
            </a:pPr>
            <a:r>
              <a:rPr lang="en-US" dirty="0">
                <a:latin typeface="+mn-lt"/>
              </a:rPr>
              <a:t>Few in K-12 and Afterschool choose this frame as the most convincing. It may be a stretch to make some of these claims for SEL.</a:t>
            </a:r>
          </a:p>
        </p:txBody>
      </p:sp>
      <p:grpSp>
        <p:nvGrpSpPr>
          <p:cNvPr id="9" name="Group 8"/>
          <p:cNvGrpSpPr/>
          <p:nvPr/>
        </p:nvGrpSpPr>
        <p:grpSpPr>
          <a:xfrm>
            <a:off x="5521301" y="971106"/>
            <a:ext cx="3393424" cy="4759599"/>
            <a:chOff x="5521301" y="971106"/>
            <a:chExt cx="3393424" cy="4759599"/>
          </a:xfrm>
        </p:grpSpPr>
        <p:sp>
          <p:nvSpPr>
            <p:cNvPr id="40" name="Rectangle 39"/>
            <p:cNvSpPr/>
            <p:nvPr/>
          </p:nvSpPr>
          <p:spPr>
            <a:xfrm>
              <a:off x="5521301" y="1269083"/>
              <a:ext cx="3393424" cy="4461622"/>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Chart 40"/>
            <p:cNvGraphicFramePr/>
            <p:nvPr/>
          </p:nvGraphicFramePr>
          <p:xfrm>
            <a:off x="5674864" y="1365501"/>
            <a:ext cx="3239861" cy="4255404"/>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p:cNvSpPr txBox="1"/>
            <p:nvPr/>
          </p:nvSpPr>
          <p:spPr>
            <a:xfrm>
              <a:off x="6416326" y="971106"/>
              <a:ext cx="1603373" cy="338554"/>
            </a:xfrm>
            <a:prstGeom prst="rect">
              <a:avLst/>
            </a:prstGeom>
            <a:noFill/>
            <a:effectLst/>
          </p:spPr>
          <p:txBody>
            <a:bodyPr wrap="square" rtlCol="0">
              <a:spAutoFit/>
            </a:bodyPr>
            <a:lstStyle/>
            <a:p>
              <a:pPr algn="ctr"/>
              <a:r>
                <a:rPr lang="en-US" sz="1600" b="1" dirty="0">
                  <a:solidFill>
                    <a:schemeClr val="accent1"/>
                  </a:solidFill>
                </a:rPr>
                <a:t>RATINGS</a:t>
              </a:r>
              <a:endParaRPr lang="en-US" sz="1600" dirty="0">
                <a:solidFill>
                  <a:schemeClr val="accent1"/>
                </a:solidFill>
              </a:endParaRPr>
            </a:p>
          </p:txBody>
        </p:sp>
        <p:sp>
          <p:nvSpPr>
            <p:cNvPr id="8" name="TextBox 7"/>
            <p:cNvSpPr txBox="1"/>
            <p:nvPr/>
          </p:nvSpPr>
          <p:spPr>
            <a:xfrm>
              <a:off x="5615533" y="3323637"/>
              <a:ext cx="1361130" cy="338554"/>
            </a:xfrm>
            <a:prstGeom prst="rect">
              <a:avLst/>
            </a:prstGeom>
            <a:solidFill>
              <a:schemeClr val="bg1"/>
            </a:solidFill>
          </p:spPr>
          <p:txBody>
            <a:bodyPr wrap="square" rtlCol="0">
              <a:spAutoFit/>
            </a:bodyPr>
            <a:lstStyle/>
            <a:p>
              <a:pPr algn="ctr"/>
              <a:r>
                <a:rPr lang="en-US" sz="1600" dirty="0">
                  <a:solidFill>
                    <a:schemeClr val="tx1">
                      <a:lumMod val="65000"/>
                      <a:lumOff val="35000"/>
                    </a:schemeClr>
                  </a:solidFill>
                </a:rPr>
                <a:t>Credible</a:t>
              </a:r>
            </a:p>
          </p:txBody>
        </p:sp>
        <p:sp>
          <p:nvSpPr>
            <p:cNvPr id="63" name="TextBox 62"/>
            <p:cNvSpPr txBox="1"/>
            <p:nvPr/>
          </p:nvSpPr>
          <p:spPr>
            <a:xfrm>
              <a:off x="5800758" y="5051816"/>
              <a:ext cx="990679" cy="261610"/>
            </a:xfrm>
            <a:prstGeom prst="rect">
              <a:avLst/>
            </a:prstGeom>
            <a:noFill/>
          </p:spPr>
          <p:txBody>
            <a:bodyPr wrap="square" rtlCol="0">
              <a:spAutoFit/>
            </a:bodyPr>
            <a:lstStyle/>
            <a:p>
              <a:pPr algn="ctr"/>
              <a:r>
                <a:rPr lang="en-US" sz="1050" u="sng" dirty="0">
                  <a:solidFill>
                    <a:schemeClr val="tx1">
                      <a:lumMod val="50000"/>
                      <a:lumOff val="50000"/>
                    </a:schemeClr>
                  </a:solidFill>
                </a:rPr>
                <a:t>(pick 1)</a:t>
              </a:r>
            </a:p>
          </p:txBody>
        </p:sp>
      </p:grpSp>
      <p:grpSp>
        <p:nvGrpSpPr>
          <p:cNvPr id="77" name="Group 76"/>
          <p:cNvGrpSpPr/>
          <p:nvPr/>
        </p:nvGrpSpPr>
        <p:grpSpPr>
          <a:xfrm>
            <a:off x="6265402" y="6499980"/>
            <a:ext cx="2058784" cy="307777"/>
            <a:chOff x="5963444" y="6460739"/>
            <a:chExt cx="2058784" cy="307777"/>
          </a:xfrm>
        </p:grpSpPr>
        <p:sp>
          <p:nvSpPr>
            <p:cNvPr id="78" name="TextBox 77"/>
            <p:cNvSpPr txBox="1"/>
            <p:nvPr/>
          </p:nvSpPr>
          <p:spPr>
            <a:xfrm>
              <a:off x="6060537" y="6460739"/>
              <a:ext cx="1961691" cy="307777"/>
            </a:xfrm>
            <a:prstGeom prst="rect">
              <a:avLst/>
            </a:prstGeom>
            <a:noFill/>
          </p:spPr>
          <p:txBody>
            <a:bodyPr wrap="none" rtlCol="0">
              <a:spAutoFit/>
            </a:bodyPr>
            <a:lstStyle/>
            <a:p>
              <a:r>
                <a:rPr lang="en-US" sz="1400" dirty="0">
                  <a:latin typeface="Calibri" panose="020F0502020204030204" pitchFamily="34" charset="0"/>
                </a:rPr>
                <a:t> = top choice in category</a:t>
              </a:r>
            </a:p>
          </p:txBody>
        </p:sp>
        <p:sp>
          <p:nvSpPr>
            <p:cNvPr id="79" name="5-Point Star 78"/>
            <p:cNvSpPr/>
            <p:nvPr/>
          </p:nvSpPr>
          <p:spPr>
            <a:xfrm>
              <a:off x="5963444" y="6521043"/>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80" name="Group 79"/>
          <p:cNvGrpSpPr/>
          <p:nvPr/>
        </p:nvGrpSpPr>
        <p:grpSpPr>
          <a:xfrm>
            <a:off x="6703843" y="5836567"/>
            <a:ext cx="1278994" cy="642870"/>
            <a:chOff x="7669161" y="5248385"/>
            <a:chExt cx="1278994" cy="642870"/>
          </a:xfrm>
        </p:grpSpPr>
        <p:sp>
          <p:nvSpPr>
            <p:cNvPr id="81" name="Oval 80"/>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82" name="Group 81"/>
            <p:cNvGrpSpPr/>
            <p:nvPr/>
          </p:nvGrpSpPr>
          <p:grpSpPr>
            <a:xfrm>
              <a:off x="7669161" y="5248385"/>
              <a:ext cx="1278994" cy="642870"/>
              <a:chOff x="7669161" y="5248385"/>
              <a:chExt cx="1278994" cy="642870"/>
            </a:xfrm>
          </p:grpSpPr>
          <p:grpSp>
            <p:nvGrpSpPr>
              <p:cNvPr id="83" name="Group 82"/>
              <p:cNvGrpSpPr/>
              <p:nvPr/>
            </p:nvGrpSpPr>
            <p:grpSpPr>
              <a:xfrm>
                <a:off x="7669161" y="5266540"/>
                <a:ext cx="187365" cy="187365"/>
                <a:chOff x="10979428" y="3900250"/>
                <a:chExt cx="584279" cy="581693"/>
              </a:xfrm>
            </p:grpSpPr>
            <p:sp>
              <p:nvSpPr>
                <p:cNvPr id="100" name="Oval 99"/>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rotWithShape="1">
                <a:blip r:embed="rId4"/>
                <a:srcRect l="2607" t="6649" r="2502" b="3428"/>
                <a:stretch/>
              </p:blipFill>
              <p:spPr>
                <a:xfrm>
                  <a:off x="11100495" y="3948112"/>
                  <a:ext cx="339555" cy="460089"/>
                </a:xfrm>
                <a:prstGeom prst="rect">
                  <a:avLst/>
                </a:prstGeom>
              </p:spPr>
            </p:pic>
            <p:sp>
              <p:nvSpPr>
                <p:cNvPr id="102" name="Oval 101"/>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7669161" y="5248385"/>
                <a:ext cx="1278994" cy="642870"/>
                <a:chOff x="7669161" y="5248385"/>
                <a:chExt cx="1278994" cy="642870"/>
              </a:xfrm>
            </p:grpSpPr>
            <p:sp>
              <p:nvSpPr>
                <p:cNvPr id="85" name="TextBox 84"/>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86" name="TextBox 85"/>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87" name="TextBox 86"/>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88" name="Group 87"/>
                <p:cNvGrpSpPr/>
                <p:nvPr/>
              </p:nvGrpSpPr>
              <p:grpSpPr>
                <a:xfrm>
                  <a:off x="7669161" y="5691416"/>
                  <a:ext cx="187365" cy="187365"/>
                  <a:chOff x="7151688" y="1101474"/>
                  <a:chExt cx="1246909" cy="1246909"/>
                </a:xfrm>
              </p:grpSpPr>
              <p:sp>
                <p:nvSpPr>
                  <p:cNvPr id="98" name="Oval 97"/>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99" name="Picture 98"/>
                  <p:cNvPicPr>
                    <a:picLocks noChangeAspect="1"/>
                  </p:cNvPicPr>
                  <p:nvPr/>
                </p:nvPicPr>
                <p:blipFill rotWithShape="1">
                  <a:blip r:embed="rId5"/>
                  <a:srcRect l="8220" t="6842" b="6868"/>
                  <a:stretch/>
                </p:blipFill>
                <p:spPr>
                  <a:xfrm>
                    <a:off x="7365840" y="1304459"/>
                    <a:ext cx="818604" cy="840938"/>
                  </a:xfrm>
                  <a:prstGeom prst="rect">
                    <a:avLst/>
                  </a:prstGeom>
                </p:spPr>
              </p:pic>
            </p:grpSp>
            <p:grpSp>
              <p:nvGrpSpPr>
                <p:cNvPr id="89" name="Group 88"/>
                <p:cNvGrpSpPr/>
                <p:nvPr/>
              </p:nvGrpSpPr>
              <p:grpSpPr>
                <a:xfrm>
                  <a:off x="7698396" y="5491715"/>
                  <a:ext cx="122280" cy="148679"/>
                  <a:chOff x="6259830" y="260894"/>
                  <a:chExt cx="1131570" cy="1375860"/>
                </a:xfrm>
              </p:grpSpPr>
              <p:grpSp>
                <p:nvGrpSpPr>
                  <p:cNvPr id="93" name="Group 92"/>
                  <p:cNvGrpSpPr/>
                  <p:nvPr/>
                </p:nvGrpSpPr>
                <p:grpSpPr>
                  <a:xfrm>
                    <a:off x="6357098" y="260894"/>
                    <a:ext cx="936267" cy="1079584"/>
                    <a:chOff x="6374985" y="241883"/>
                    <a:chExt cx="936267" cy="1123092"/>
                  </a:xfrm>
                </p:grpSpPr>
                <p:sp>
                  <p:nvSpPr>
                    <p:cNvPr id="95" name="Freeform 94"/>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91" name="TextBox 90"/>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92" name="TextBox 91"/>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spTree>
    <p:extLst>
      <p:ext uri="{BB962C8B-B14F-4D97-AF65-F5344CB8AC3E}">
        <p14:creationId xmlns:p14="http://schemas.microsoft.com/office/powerpoint/2010/main" val="50176879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Solutions Frame Feedback</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102</a:t>
            </a:fld>
            <a:endParaRPr lang="en-US" dirty="0"/>
          </a:p>
        </p:txBody>
      </p:sp>
      <p:sp>
        <p:nvSpPr>
          <p:cNvPr id="5" name="Rectangle 4"/>
          <p:cNvSpPr/>
          <p:nvPr/>
        </p:nvSpPr>
        <p:spPr>
          <a:xfrm>
            <a:off x="452439" y="1067001"/>
            <a:ext cx="8524648" cy="2302169"/>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b="1" dirty="0">
                <a:latin typeface="Calibri" panose="020F0502020204030204" pitchFamily="34" charset="0"/>
                <a:ea typeface="Calibri" panose="020F0502020204030204" pitchFamily="34" charset="0"/>
                <a:cs typeface="Times New Roman" panose="02020603050405020304" pitchFamily="18" charset="0"/>
              </a:rPr>
              <a:t>This will help us achieve a larger goal.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00"/>
              </a:spcBef>
            </a:pPr>
            <a:r>
              <a:rPr lang="en-US" dirty="0">
                <a:latin typeface="Calibri" panose="020F0502020204030204" pitchFamily="34" charset="0"/>
                <a:ea typeface="Calibri" panose="020F0502020204030204" pitchFamily="34" charset="0"/>
                <a:cs typeface="Times New Roman" panose="02020603050405020304" pitchFamily="18" charset="0"/>
              </a:rPr>
              <a:t>By prioritizing the development of social and emotional skills, we can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improve future prospects </a:t>
            </a:r>
            <a:r>
              <a:rPr lang="en-US" dirty="0">
                <a:latin typeface="Calibri" panose="020F0502020204030204" pitchFamily="34" charset="0"/>
                <a:ea typeface="Calibri" panose="020F0502020204030204" pitchFamily="34" charset="0"/>
                <a:cs typeface="Times New Roman" panose="02020603050405020304" pitchFamily="18" charset="0"/>
              </a:rPr>
              <a:t>for our children,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develop good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citizens</a:t>
            </a:r>
            <a:r>
              <a:rPr lang="en-US" dirty="0">
                <a:latin typeface="Calibri" panose="020F0502020204030204" pitchFamily="34" charset="0"/>
                <a:ea typeface="Calibri" panose="020F0502020204030204" pitchFamily="34" charset="0"/>
                <a:cs typeface="Times New Roman" panose="02020603050405020304" pitchFamily="18" charset="0"/>
              </a:rPr>
              <a:t> and support the country’s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workforce. </a:t>
            </a:r>
            <a:r>
              <a:rPr lang="en-US" dirty="0">
                <a:latin typeface="Calibri" panose="020F0502020204030204" pitchFamily="34" charset="0"/>
                <a:ea typeface="Calibri" panose="020F0502020204030204" pitchFamily="34" charset="0"/>
                <a:cs typeface="Times New Roman" panose="02020603050405020304" pitchFamily="18" charset="0"/>
              </a:rPr>
              <a:t>Equipping children with crucial social and emotional skills can also play an important role in closing the stubborn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achievement gap. </a:t>
            </a:r>
            <a:r>
              <a:rPr lang="en-US" dirty="0">
                <a:latin typeface="Calibri" panose="020F0502020204030204" pitchFamily="34" charset="0"/>
                <a:ea typeface="Calibri" panose="020F0502020204030204" pitchFamily="34" charset="0"/>
                <a:cs typeface="Times New Roman" panose="02020603050405020304" pitchFamily="18" charset="0"/>
              </a:rPr>
              <a:t>For too long social and emotional skills have been pushed out of daily learning experiences for many children.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Fostering</a:t>
            </a:r>
            <a:r>
              <a:rPr lang="en-US" dirty="0">
                <a:latin typeface="Calibri" panose="020F0502020204030204" pitchFamily="34" charset="0"/>
                <a:ea typeface="Calibri" panose="020F0502020204030204" pitchFamily="34" charset="0"/>
                <a:cs typeface="Times New Roman" panose="02020603050405020304" pitchFamily="18" charset="0"/>
              </a:rPr>
              <a:t> these</a:t>
            </a:r>
            <a:r>
              <a:rPr lang="en-US"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skills</a:t>
            </a:r>
            <a:r>
              <a:rPr lang="en-US"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is a</a:t>
            </a:r>
            <a:r>
              <a:rPr lang="en-US"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job</a:t>
            </a:r>
            <a:r>
              <a:rPr lang="en-US" dirty="0">
                <a:latin typeface="Calibri" panose="020F0502020204030204" pitchFamily="34" charset="0"/>
                <a:ea typeface="Calibri" panose="020F0502020204030204" pitchFamily="34" charset="0"/>
                <a:cs typeface="Times New Roman" panose="02020603050405020304" pitchFamily="18" charset="0"/>
              </a:rPr>
              <a:t> for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everybody, </a:t>
            </a:r>
            <a:r>
              <a:rPr lang="en-US" dirty="0">
                <a:latin typeface="Calibri" panose="020F0502020204030204" pitchFamily="34" charset="0"/>
                <a:ea typeface="Calibri" panose="020F0502020204030204" pitchFamily="34" charset="0"/>
                <a:cs typeface="Times New Roman" panose="02020603050405020304" pitchFamily="18" charset="0"/>
              </a:rPr>
              <a:t>especially those leading our public schools and afterschool programs.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452439" y="832178"/>
            <a:ext cx="3766096" cy="276999"/>
          </a:xfrm>
          <a:prstGeom prst="rect">
            <a:avLst/>
          </a:prstGeom>
          <a:noFill/>
        </p:spPr>
        <p:txBody>
          <a:bodyPr wrap="square" rtlCol="0">
            <a:spAutoFit/>
          </a:bodyPr>
          <a:lstStyle/>
          <a:p>
            <a:r>
              <a:rPr lang="en-US" sz="1200" dirty="0">
                <a:latin typeface="Calibri" panose="020F0502020204030204" pitchFamily="34" charset="0"/>
              </a:rPr>
              <a:t>Highlighter Tool: </a:t>
            </a:r>
            <a:r>
              <a:rPr lang="en-US" sz="1200" dirty="0">
                <a:solidFill>
                  <a:srgbClr val="7030A0"/>
                </a:solidFill>
                <a:latin typeface="Calibri" panose="020F0502020204030204" pitchFamily="34" charset="0"/>
              </a:rPr>
              <a:t>30-39% liked  </a:t>
            </a:r>
            <a:r>
              <a:rPr lang="en-US" sz="1200" dirty="0">
                <a:solidFill>
                  <a:srgbClr val="00B050"/>
                </a:solidFill>
                <a:latin typeface="Calibri" panose="020F0502020204030204" pitchFamily="34" charset="0"/>
              </a:rPr>
              <a:t>40% or more liked</a:t>
            </a:r>
          </a:p>
        </p:txBody>
      </p:sp>
      <p:sp>
        <p:nvSpPr>
          <p:cNvPr id="29" name="Rounded Rectangular Callout 21"/>
          <p:cNvSpPr/>
          <p:nvPr/>
        </p:nvSpPr>
        <p:spPr>
          <a:xfrm>
            <a:off x="503238" y="3500092"/>
            <a:ext cx="4076196" cy="3098721"/>
          </a:xfrm>
          <a:prstGeom prst="wedgeRoundRectCallout">
            <a:avLst>
              <a:gd name="adj1" fmla="val -6150"/>
              <a:gd name="adj2" fmla="val 57057"/>
              <a:gd name="adj3" fmla="val 16667"/>
            </a:avLst>
          </a:prstGeom>
          <a:solidFill>
            <a:schemeClr val="accent3"/>
          </a:solidFill>
          <a:ln>
            <a:noFill/>
          </a:ln>
        </p:spPr>
        <p:txBody>
          <a:bodyPr wrap="square">
            <a:spAutoFit/>
          </a:bodyPr>
          <a:lstStyle/>
          <a:p>
            <a:r>
              <a:rPr lang="en-US" sz="1600" b="1" dirty="0">
                <a:solidFill>
                  <a:srgbClr val="000000"/>
                </a:solidFill>
              </a:rPr>
              <a:t>Respondent feedback:</a:t>
            </a:r>
          </a:p>
          <a:p>
            <a:endParaRPr lang="en-US" sz="1600" i="1" dirty="0">
              <a:solidFill>
                <a:srgbClr val="000000"/>
              </a:solidFill>
            </a:endParaRPr>
          </a:p>
          <a:p>
            <a:r>
              <a:rPr lang="en-US" sz="1600" i="1" dirty="0">
                <a:solidFill>
                  <a:srgbClr val="000000"/>
                </a:solidFill>
              </a:rPr>
              <a:t>“Improve the future, develop good citizens and support workforce will resonate with elected officials and other policy makers.” Policymakers</a:t>
            </a:r>
          </a:p>
          <a:p>
            <a:endParaRPr lang="en-US" sz="1600" i="1" dirty="0">
              <a:solidFill>
                <a:srgbClr val="000000"/>
              </a:solidFill>
            </a:endParaRPr>
          </a:p>
          <a:p>
            <a:r>
              <a:rPr lang="en-US" sz="1600" i="1" dirty="0"/>
              <a:t>“Closing the achievement gap is an important piece of this. I feel that is an inarguable reason to move forward with the topic.” K-12</a:t>
            </a:r>
          </a:p>
        </p:txBody>
      </p:sp>
      <p:sp>
        <p:nvSpPr>
          <p:cNvPr id="30" name="TextBox 29"/>
          <p:cNvSpPr txBox="1"/>
          <p:nvPr/>
        </p:nvSpPr>
        <p:spPr>
          <a:xfrm>
            <a:off x="4714763" y="3947691"/>
            <a:ext cx="3776870" cy="2292935"/>
          </a:xfrm>
          <a:prstGeom prst="rect">
            <a:avLst/>
          </a:prstGeom>
          <a:solidFill>
            <a:schemeClr val="bg1"/>
          </a:solidFill>
          <a:ln>
            <a:solidFill>
              <a:srgbClr val="C00000"/>
            </a:solidFill>
          </a:ln>
        </p:spPr>
        <p:txBody>
          <a:bodyPr wrap="square" rtlCol="0" anchor="ctr">
            <a:spAutoFit/>
          </a:bodyPr>
          <a:lstStyle/>
          <a:p>
            <a:pPr>
              <a:spcBef>
                <a:spcPts val="600"/>
              </a:spcBef>
              <a:buClr>
                <a:srgbClr val="C00000"/>
              </a:buClr>
            </a:pPr>
            <a:r>
              <a:rPr lang="en-US" sz="1600" b="1" dirty="0"/>
              <a:t>Pitfalls to avoid:</a:t>
            </a:r>
          </a:p>
          <a:p>
            <a:pPr marL="285750" indent="-285750">
              <a:spcBef>
                <a:spcPts val="600"/>
              </a:spcBef>
              <a:buClr>
                <a:srgbClr val="C00000"/>
              </a:buClr>
              <a:buFont typeface="Arial" panose="020B0604020202020204" pitchFamily="34" charset="0"/>
              <a:buChar char="•"/>
            </a:pPr>
            <a:r>
              <a:rPr lang="en-US" sz="1600" dirty="0"/>
              <a:t>Tone and word choice sparked some negative feedback.</a:t>
            </a:r>
          </a:p>
          <a:p>
            <a:pPr marL="285750" indent="-285750">
              <a:spcBef>
                <a:spcPts val="600"/>
              </a:spcBef>
              <a:buClr>
                <a:srgbClr val="C00000"/>
              </a:buClr>
              <a:buFont typeface="Arial" panose="020B0604020202020204" pitchFamily="34" charset="0"/>
              <a:buChar char="•"/>
            </a:pPr>
            <a:r>
              <a:rPr lang="en-US" sz="1600" dirty="0"/>
              <a:t>One quarter of this sample disliked the word “stubborn” to describe the achievement gap.</a:t>
            </a:r>
          </a:p>
          <a:p>
            <a:pPr marL="285750" indent="-285750">
              <a:spcBef>
                <a:spcPts val="600"/>
              </a:spcBef>
              <a:buClr>
                <a:srgbClr val="C00000"/>
              </a:buClr>
              <a:buFont typeface="Arial" panose="020B0604020202020204" pitchFamily="34" charset="0"/>
              <a:buChar char="•"/>
            </a:pPr>
            <a:r>
              <a:rPr lang="en-US" sz="1600" dirty="0"/>
              <a:t>Saying SEL had been “pushed out” went too far for many.</a:t>
            </a:r>
          </a:p>
        </p:txBody>
      </p:sp>
    </p:spTree>
    <p:extLst>
      <p:ext uri="{BB962C8B-B14F-4D97-AF65-F5344CB8AC3E}">
        <p14:creationId xmlns:p14="http://schemas.microsoft.com/office/powerpoint/2010/main" val="36536336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Equity Frame</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103</a:t>
            </a:fld>
            <a:endParaRPr lang="en-US" dirty="0"/>
          </a:p>
        </p:txBody>
      </p:sp>
      <p:sp>
        <p:nvSpPr>
          <p:cNvPr id="4" name="Text Placeholder 3"/>
          <p:cNvSpPr>
            <a:spLocks noGrp="1"/>
          </p:cNvSpPr>
          <p:nvPr>
            <p:ph type="body" sz="quarter" idx="13"/>
          </p:nvPr>
        </p:nvSpPr>
        <p:spPr>
          <a:xfrm>
            <a:off x="515405" y="868527"/>
            <a:ext cx="4054802" cy="5773828"/>
          </a:xfrm>
        </p:spPr>
        <p:txBody>
          <a:bodyPr anchor="ctr">
            <a:normAutofit/>
          </a:bodyPr>
          <a:lstStyle/>
          <a:p>
            <a:pPr>
              <a:spcBef>
                <a:spcPts val="1200"/>
              </a:spcBef>
            </a:pPr>
            <a:r>
              <a:rPr lang="en-US" dirty="0">
                <a:latin typeface="+mn-lt"/>
              </a:rPr>
              <a:t>Majorities see as “motivating” and “credible.”</a:t>
            </a:r>
          </a:p>
          <a:p>
            <a:pPr>
              <a:spcBef>
                <a:spcPts val="1200"/>
              </a:spcBef>
            </a:pPr>
            <a:r>
              <a:rPr lang="en-US" dirty="0">
                <a:latin typeface="+mn-lt"/>
              </a:rPr>
              <a:t>Speaks the language of </a:t>
            </a:r>
            <a:r>
              <a:rPr lang="en-US" u="sng" dirty="0">
                <a:latin typeface="+mn-lt"/>
              </a:rPr>
              <a:t>some</a:t>
            </a:r>
            <a:r>
              <a:rPr lang="en-US" dirty="0">
                <a:latin typeface="+mn-lt"/>
              </a:rPr>
              <a:t> </a:t>
            </a:r>
            <a:br>
              <a:rPr lang="en-US" dirty="0">
                <a:latin typeface="+mn-lt"/>
              </a:rPr>
            </a:br>
            <a:r>
              <a:rPr lang="en-US" dirty="0">
                <a:latin typeface="+mn-lt"/>
              </a:rPr>
              <a:t>(Policymakers, Urban).</a:t>
            </a:r>
          </a:p>
          <a:p>
            <a:pPr>
              <a:spcBef>
                <a:spcPts val="1200"/>
              </a:spcBef>
            </a:pPr>
            <a:r>
              <a:rPr lang="en-US" dirty="0">
                <a:latin typeface="+mn-lt"/>
              </a:rPr>
              <a:t>Where equity is on the radar, this is the argument to use:</a:t>
            </a:r>
          </a:p>
          <a:p>
            <a:pPr lvl="1">
              <a:lnSpc>
                <a:spcPct val="100000"/>
              </a:lnSpc>
              <a:spcBef>
                <a:spcPts val="600"/>
              </a:spcBef>
              <a:buClr>
                <a:schemeClr val="tx1">
                  <a:lumMod val="75000"/>
                  <a:lumOff val="25000"/>
                </a:schemeClr>
              </a:buClr>
              <a:buFont typeface="Courier New" panose="02070309020205020404" pitchFamily="49" charset="0"/>
              <a:buChar char="o"/>
            </a:pPr>
            <a:r>
              <a:rPr lang="en-US" sz="1800" dirty="0"/>
              <a:t>“Enriching experiences”</a:t>
            </a:r>
          </a:p>
          <a:p>
            <a:pPr lvl="1">
              <a:lnSpc>
                <a:spcPct val="100000"/>
              </a:lnSpc>
              <a:spcBef>
                <a:spcPts val="600"/>
              </a:spcBef>
              <a:buClr>
                <a:schemeClr val="tx1">
                  <a:lumMod val="75000"/>
                  <a:lumOff val="25000"/>
                </a:schemeClr>
              </a:buClr>
              <a:buFont typeface="Courier New" panose="02070309020205020404" pitchFamily="49" charset="0"/>
              <a:buChar char="o"/>
            </a:pPr>
            <a:r>
              <a:rPr lang="en-US" sz="1800" dirty="0"/>
              <a:t>Closing the “opportunity gap”</a:t>
            </a:r>
          </a:p>
          <a:p>
            <a:pPr lvl="1">
              <a:lnSpc>
                <a:spcPct val="100000"/>
              </a:lnSpc>
              <a:spcBef>
                <a:spcPts val="600"/>
              </a:spcBef>
              <a:buClr>
                <a:schemeClr val="tx1">
                  <a:lumMod val="75000"/>
                  <a:lumOff val="25000"/>
                </a:schemeClr>
              </a:buClr>
              <a:buFont typeface="Courier New" panose="02070309020205020404" pitchFamily="49" charset="0"/>
              <a:buChar char="o"/>
            </a:pPr>
            <a:r>
              <a:rPr lang="en-US" sz="1800" dirty="0"/>
              <a:t>Phrases “high-poverty, at-risk” and “disadvantaged” test about the same.</a:t>
            </a:r>
          </a:p>
          <a:p>
            <a:pPr>
              <a:spcBef>
                <a:spcPts val="1200"/>
              </a:spcBef>
            </a:pPr>
            <a:r>
              <a:rPr lang="en-US" dirty="0">
                <a:latin typeface="+mn-lt"/>
              </a:rPr>
              <a:t>Tests significantly better than the “prevention” frame – more motivating, credible and convincing. Hypothesize because of the positive tone and not overpromising on SEL.</a:t>
            </a:r>
          </a:p>
        </p:txBody>
      </p:sp>
      <p:grpSp>
        <p:nvGrpSpPr>
          <p:cNvPr id="9" name="Group 8"/>
          <p:cNvGrpSpPr/>
          <p:nvPr/>
        </p:nvGrpSpPr>
        <p:grpSpPr>
          <a:xfrm>
            <a:off x="5521301" y="971106"/>
            <a:ext cx="3393424" cy="4759599"/>
            <a:chOff x="5521301" y="971106"/>
            <a:chExt cx="3393424" cy="4759599"/>
          </a:xfrm>
        </p:grpSpPr>
        <p:sp>
          <p:nvSpPr>
            <p:cNvPr id="40" name="Rectangle 39"/>
            <p:cNvSpPr/>
            <p:nvPr/>
          </p:nvSpPr>
          <p:spPr>
            <a:xfrm>
              <a:off x="5521301" y="1269083"/>
              <a:ext cx="3393424" cy="4461622"/>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Chart 40"/>
            <p:cNvGraphicFramePr/>
            <p:nvPr/>
          </p:nvGraphicFramePr>
          <p:xfrm>
            <a:off x="5674864" y="1365501"/>
            <a:ext cx="3239861" cy="4255404"/>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p:cNvSpPr txBox="1"/>
            <p:nvPr/>
          </p:nvSpPr>
          <p:spPr>
            <a:xfrm>
              <a:off x="6416326" y="971106"/>
              <a:ext cx="1603373" cy="338554"/>
            </a:xfrm>
            <a:prstGeom prst="rect">
              <a:avLst/>
            </a:prstGeom>
            <a:noFill/>
            <a:effectLst/>
          </p:spPr>
          <p:txBody>
            <a:bodyPr wrap="square" rtlCol="0">
              <a:spAutoFit/>
            </a:bodyPr>
            <a:lstStyle/>
            <a:p>
              <a:pPr algn="ctr"/>
              <a:r>
                <a:rPr lang="en-US" sz="1600" b="1" dirty="0">
                  <a:solidFill>
                    <a:schemeClr val="accent1"/>
                  </a:solidFill>
                </a:rPr>
                <a:t>RATINGS</a:t>
              </a:r>
              <a:endParaRPr lang="en-US" sz="1600" dirty="0">
                <a:solidFill>
                  <a:schemeClr val="accent1"/>
                </a:solidFill>
              </a:endParaRPr>
            </a:p>
          </p:txBody>
        </p:sp>
        <p:sp>
          <p:nvSpPr>
            <p:cNvPr id="8" name="TextBox 7"/>
            <p:cNvSpPr txBox="1"/>
            <p:nvPr/>
          </p:nvSpPr>
          <p:spPr>
            <a:xfrm>
              <a:off x="5615533" y="3323637"/>
              <a:ext cx="1361130" cy="338554"/>
            </a:xfrm>
            <a:prstGeom prst="rect">
              <a:avLst/>
            </a:prstGeom>
            <a:solidFill>
              <a:schemeClr val="bg1"/>
            </a:solidFill>
          </p:spPr>
          <p:txBody>
            <a:bodyPr wrap="square" rtlCol="0">
              <a:spAutoFit/>
            </a:bodyPr>
            <a:lstStyle/>
            <a:p>
              <a:pPr algn="ctr"/>
              <a:r>
                <a:rPr lang="en-US" sz="1600" dirty="0">
                  <a:solidFill>
                    <a:schemeClr val="tx1">
                      <a:lumMod val="65000"/>
                      <a:lumOff val="35000"/>
                    </a:schemeClr>
                  </a:solidFill>
                </a:rPr>
                <a:t>Credible</a:t>
              </a:r>
            </a:p>
          </p:txBody>
        </p:sp>
        <p:sp>
          <p:nvSpPr>
            <p:cNvPr id="63" name="TextBox 62"/>
            <p:cNvSpPr txBox="1"/>
            <p:nvPr/>
          </p:nvSpPr>
          <p:spPr>
            <a:xfrm>
              <a:off x="5800758" y="5051816"/>
              <a:ext cx="990679" cy="261610"/>
            </a:xfrm>
            <a:prstGeom prst="rect">
              <a:avLst/>
            </a:prstGeom>
            <a:noFill/>
          </p:spPr>
          <p:txBody>
            <a:bodyPr wrap="square" rtlCol="0">
              <a:spAutoFit/>
            </a:bodyPr>
            <a:lstStyle/>
            <a:p>
              <a:pPr algn="ctr"/>
              <a:r>
                <a:rPr lang="en-US" sz="1050" u="sng" dirty="0">
                  <a:solidFill>
                    <a:schemeClr val="tx1">
                      <a:lumMod val="50000"/>
                      <a:lumOff val="50000"/>
                    </a:schemeClr>
                  </a:solidFill>
                </a:rPr>
                <a:t>(pick 1)</a:t>
              </a:r>
            </a:p>
          </p:txBody>
        </p:sp>
      </p:grpSp>
      <p:sp>
        <p:nvSpPr>
          <p:cNvPr id="32" name="5-Point Star 31"/>
          <p:cNvSpPr/>
          <p:nvPr/>
        </p:nvSpPr>
        <p:spPr>
          <a:xfrm>
            <a:off x="8194190" y="2988082"/>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78" name="Group 77"/>
          <p:cNvGrpSpPr/>
          <p:nvPr/>
        </p:nvGrpSpPr>
        <p:grpSpPr>
          <a:xfrm>
            <a:off x="6265402" y="6499980"/>
            <a:ext cx="2058784" cy="307777"/>
            <a:chOff x="5963444" y="6460739"/>
            <a:chExt cx="2058784" cy="307777"/>
          </a:xfrm>
        </p:grpSpPr>
        <p:sp>
          <p:nvSpPr>
            <p:cNvPr id="79" name="TextBox 78"/>
            <p:cNvSpPr txBox="1"/>
            <p:nvPr/>
          </p:nvSpPr>
          <p:spPr>
            <a:xfrm>
              <a:off x="6060537" y="6460739"/>
              <a:ext cx="1961691" cy="307777"/>
            </a:xfrm>
            <a:prstGeom prst="rect">
              <a:avLst/>
            </a:prstGeom>
            <a:noFill/>
          </p:spPr>
          <p:txBody>
            <a:bodyPr wrap="none" rtlCol="0">
              <a:spAutoFit/>
            </a:bodyPr>
            <a:lstStyle/>
            <a:p>
              <a:r>
                <a:rPr lang="en-US" sz="1400" dirty="0">
                  <a:latin typeface="Calibri" panose="020F0502020204030204" pitchFamily="34" charset="0"/>
                </a:rPr>
                <a:t> = top choice in category</a:t>
              </a:r>
            </a:p>
          </p:txBody>
        </p:sp>
        <p:sp>
          <p:nvSpPr>
            <p:cNvPr id="80" name="5-Point Star 79"/>
            <p:cNvSpPr/>
            <p:nvPr/>
          </p:nvSpPr>
          <p:spPr>
            <a:xfrm>
              <a:off x="5963444" y="6521043"/>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81" name="Group 80"/>
          <p:cNvGrpSpPr/>
          <p:nvPr/>
        </p:nvGrpSpPr>
        <p:grpSpPr>
          <a:xfrm>
            <a:off x="6703843" y="5824059"/>
            <a:ext cx="1278994" cy="642870"/>
            <a:chOff x="7669161" y="5248385"/>
            <a:chExt cx="1278994" cy="642870"/>
          </a:xfrm>
        </p:grpSpPr>
        <p:sp>
          <p:nvSpPr>
            <p:cNvPr id="82" name="Oval 81"/>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83" name="Group 82"/>
            <p:cNvGrpSpPr/>
            <p:nvPr/>
          </p:nvGrpSpPr>
          <p:grpSpPr>
            <a:xfrm>
              <a:off x="7669161" y="5248385"/>
              <a:ext cx="1278994" cy="642870"/>
              <a:chOff x="7669161" y="5248385"/>
              <a:chExt cx="1278994" cy="642870"/>
            </a:xfrm>
          </p:grpSpPr>
          <p:grpSp>
            <p:nvGrpSpPr>
              <p:cNvPr id="84" name="Group 83"/>
              <p:cNvGrpSpPr/>
              <p:nvPr/>
            </p:nvGrpSpPr>
            <p:grpSpPr>
              <a:xfrm>
                <a:off x="7669161" y="5266540"/>
                <a:ext cx="187365" cy="187365"/>
                <a:chOff x="10979428" y="3900250"/>
                <a:chExt cx="584279" cy="581693"/>
              </a:xfrm>
            </p:grpSpPr>
            <p:sp>
              <p:nvSpPr>
                <p:cNvPr id="101" name="Oval 100"/>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2" name="Picture 101"/>
                <p:cNvPicPr>
                  <a:picLocks noChangeAspect="1"/>
                </p:cNvPicPr>
                <p:nvPr/>
              </p:nvPicPr>
              <p:blipFill rotWithShape="1">
                <a:blip r:embed="rId4"/>
                <a:srcRect l="2607" t="6649" r="2502" b="3428"/>
                <a:stretch/>
              </p:blipFill>
              <p:spPr>
                <a:xfrm>
                  <a:off x="11100495" y="3948112"/>
                  <a:ext cx="339555" cy="460089"/>
                </a:xfrm>
                <a:prstGeom prst="rect">
                  <a:avLst/>
                </a:prstGeom>
              </p:spPr>
            </p:pic>
            <p:sp>
              <p:nvSpPr>
                <p:cNvPr id="103" name="Oval 102"/>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7669161" y="5248385"/>
                <a:ext cx="1278994" cy="642870"/>
                <a:chOff x="7669161" y="5248385"/>
                <a:chExt cx="1278994" cy="642870"/>
              </a:xfrm>
            </p:grpSpPr>
            <p:sp>
              <p:nvSpPr>
                <p:cNvPr id="86" name="TextBox 85"/>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87" name="TextBox 86"/>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88" name="TextBox 87"/>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89" name="Group 88"/>
                <p:cNvGrpSpPr/>
                <p:nvPr/>
              </p:nvGrpSpPr>
              <p:grpSpPr>
                <a:xfrm>
                  <a:off x="7669161" y="5691416"/>
                  <a:ext cx="187365" cy="187365"/>
                  <a:chOff x="7151688" y="1101474"/>
                  <a:chExt cx="1246909" cy="1246909"/>
                </a:xfrm>
              </p:grpSpPr>
              <p:sp>
                <p:nvSpPr>
                  <p:cNvPr id="99" name="Oval 98"/>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0" name="Picture 99"/>
                  <p:cNvPicPr>
                    <a:picLocks noChangeAspect="1"/>
                  </p:cNvPicPr>
                  <p:nvPr/>
                </p:nvPicPr>
                <p:blipFill rotWithShape="1">
                  <a:blip r:embed="rId5"/>
                  <a:srcRect l="8220" t="6842" b="6868"/>
                  <a:stretch/>
                </p:blipFill>
                <p:spPr>
                  <a:xfrm>
                    <a:off x="7365840" y="1304459"/>
                    <a:ext cx="818604" cy="840938"/>
                  </a:xfrm>
                  <a:prstGeom prst="rect">
                    <a:avLst/>
                  </a:prstGeom>
                </p:spPr>
              </p:pic>
            </p:grpSp>
            <p:grpSp>
              <p:nvGrpSpPr>
                <p:cNvPr id="90" name="Group 89"/>
                <p:cNvGrpSpPr/>
                <p:nvPr/>
              </p:nvGrpSpPr>
              <p:grpSpPr>
                <a:xfrm>
                  <a:off x="7698396" y="5491715"/>
                  <a:ext cx="122280" cy="148679"/>
                  <a:chOff x="6259830" y="260894"/>
                  <a:chExt cx="1131570" cy="1375860"/>
                </a:xfrm>
              </p:grpSpPr>
              <p:grpSp>
                <p:nvGrpSpPr>
                  <p:cNvPr id="94" name="Group 93"/>
                  <p:cNvGrpSpPr/>
                  <p:nvPr/>
                </p:nvGrpSpPr>
                <p:grpSpPr>
                  <a:xfrm>
                    <a:off x="6357098" y="260894"/>
                    <a:ext cx="936267" cy="1079584"/>
                    <a:chOff x="6374985" y="241883"/>
                    <a:chExt cx="936267" cy="1123092"/>
                  </a:xfrm>
                </p:grpSpPr>
                <p:sp>
                  <p:nvSpPr>
                    <p:cNvPr id="96" name="Freeform 95"/>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 Diagonal Corner Rectangle 97"/>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92" name="TextBox 91"/>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93" name="TextBox 92"/>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spTree>
    <p:extLst>
      <p:ext uri="{BB962C8B-B14F-4D97-AF65-F5344CB8AC3E}">
        <p14:creationId xmlns:p14="http://schemas.microsoft.com/office/powerpoint/2010/main" val="23855930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Equity Frame Feedback</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104</a:t>
            </a:fld>
            <a:endParaRPr lang="en-US" dirty="0"/>
          </a:p>
        </p:txBody>
      </p:sp>
      <p:sp>
        <p:nvSpPr>
          <p:cNvPr id="5" name="Rectangle 4"/>
          <p:cNvSpPr/>
          <p:nvPr/>
        </p:nvSpPr>
        <p:spPr>
          <a:xfrm>
            <a:off x="548378" y="1151786"/>
            <a:ext cx="8303001" cy="2031325"/>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b="1" dirty="0">
                <a:latin typeface="Calibri" panose="020F0502020204030204" pitchFamily="34" charset="0"/>
                <a:ea typeface="Calibri" panose="020F0502020204030204" pitchFamily="34" charset="0"/>
                <a:cs typeface="Times New Roman" panose="02020603050405020304" pitchFamily="18" charset="0"/>
              </a:rPr>
              <a:t>This helps address the problem of inequity.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00"/>
              </a:spcBef>
            </a:pPr>
            <a:r>
              <a:rPr lang="en-US" dirty="0">
                <a:latin typeface="Calibri" panose="020F0502020204030204" pitchFamily="34" charset="0"/>
                <a:ea typeface="Calibri" panose="020F0502020204030204" pitchFamily="34" charset="0"/>
                <a:cs typeface="Times New Roman" panose="02020603050405020304" pitchFamily="18" charset="0"/>
              </a:rPr>
              <a:t>Children from high-poverty, at-risk neighborhoods have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less access </a:t>
            </a:r>
            <a:r>
              <a:rPr lang="en-US" dirty="0">
                <a:latin typeface="Calibri" panose="020F0502020204030204" pitchFamily="34" charset="0"/>
                <a:ea typeface="Calibri" panose="020F0502020204030204" pitchFamily="34" charset="0"/>
                <a:cs typeface="Times New Roman" panose="02020603050405020304" pitchFamily="18" charset="0"/>
              </a:rPr>
              <a:t>to the kinds of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enriching experiences </a:t>
            </a:r>
            <a:r>
              <a:rPr lang="en-US" dirty="0">
                <a:latin typeface="Calibri" panose="020F0502020204030204" pitchFamily="34" charset="0"/>
                <a:ea typeface="Calibri" panose="020F0502020204030204" pitchFamily="34" charset="0"/>
                <a:cs typeface="Times New Roman" panose="02020603050405020304" pitchFamily="18" charset="0"/>
              </a:rPr>
              <a:t>that build social and emotional skills crucial for success in school and life. That’s an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opportunity gap </a:t>
            </a:r>
            <a:r>
              <a:rPr lang="en-US" dirty="0">
                <a:latin typeface="Calibri" panose="020F0502020204030204" pitchFamily="34" charset="0"/>
                <a:ea typeface="Calibri" panose="020F0502020204030204" pitchFamily="34" charset="0"/>
                <a:cs typeface="Times New Roman" panose="02020603050405020304" pitchFamily="18" charset="0"/>
              </a:rPr>
              <a:t>that we must close in the system, by ensuring that schools and afterschool programs are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equipped </a:t>
            </a:r>
            <a:r>
              <a:rPr lang="en-US" dirty="0">
                <a:latin typeface="Calibri" panose="020F0502020204030204" pitchFamily="34" charset="0"/>
                <a:ea typeface="Calibri" panose="020F0502020204030204" pitchFamily="34" charset="0"/>
                <a:cs typeface="Times New Roman" panose="02020603050405020304" pitchFamily="18" charset="0"/>
              </a:rPr>
              <a:t>to help children develop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social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emotional </a:t>
            </a:r>
            <a:r>
              <a:rPr lang="en-US" dirty="0">
                <a:latin typeface="Calibri" panose="020F0502020204030204" pitchFamily="34" charset="0"/>
                <a:ea typeface="Calibri" panose="020F0502020204030204" pitchFamily="34" charset="0"/>
                <a:cs typeface="Times New Roman" panose="02020603050405020304" pitchFamily="18" charset="0"/>
              </a:rPr>
              <a:t>skills as well as academic skills.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504826" y="935762"/>
            <a:ext cx="3766096" cy="276999"/>
          </a:xfrm>
          <a:prstGeom prst="rect">
            <a:avLst/>
          </a:prstGeom>
          <a:noFill/>
        </p:spPr>
        <p:txBody>
          <a:bodyPr wrap="square" rtlCol="0">
            <a:spAutoFit/>
          </a:bodyPr>
          <a:lstStyle/>
          <a:p>
            <a:r>
              <a:rPr lang="en-US" sz="1200" dirty="0">
                <a:latin typeface="Calibri" panose="020F0502020204030204" pitchFamily="34" charset="0"/>
              </a:rPr>
              <a:t>Highlighter Tool: </a:t>
            </a:r>
            <a:r>
              <a:rPr lang="en-US" sz="1200" dirty="0">
                <a:solidFill>
                  <a:srgbClr val="7030A0"/>
                </a:solidFill>
                <a:latin typeface="Calibri" panose="020F0502020204030204" pitchFamily="34" charset="0"/>
              </a:rPr>
              <a:t>30-39% liked  </a:t>
            </a:r>
            <a:r>
              <a:rPr lang="en-US" sz="1200" dirty="0">
                <a:solidFill>
                  <a:srgbClr val="00B050"/>
                </a:solidFill>
                <a:latin typeface="Calibri" panose="020F0502020204030204" pitchFamily="34" charset="0"/>
              </a:rPr>
              <a:t>40% or more liked</a:t>
            </a:r>
          </a:p>
        </p:txBody>
      </p:sp>
      <p:sp>
        <p:nvSpPr>
          <p:cNvPr id="26" name="Rounded Rectangular Callout 21"/>
          <p:cNvSpPr/>
          <p:nvPr/>
        </p:nvSpPr>
        <p:spPr>
          <a:xfrm>
            <a:off x="504826" y="3427521"/>
            <a:ext cx="4076196" cy="3098721"/>
          </a:xfrm>
          <a:prstGeom prst="wedgeRoundRectCallout">
            <a:avLst>
              <a:gd name="adj1" fmla="val -6150"/>
              <a:gd name="adj2" fmla="val 57057"/>
              <a:gd name="adj3" fmla="val 16667"/>
            </a:avLst>
          </a:prstGeom>
          <a:solidFill>
            <a:schemeClr val="accent3"/>
          </a:solidFill>
          <a:ln>
            <a:noFill/>
          </a:ln>
        </p:spPr>
        <p:txBody>
          <a:bodyPr wrap="square">
            <a:spAutoFit/>
          </a:bodyPr>
          <a:lstStyle/>
          <a:p>
            <a:r>
              <a:rPr lang="en-US" sz="1600" b="1" dirty="0">
                <a:solidFill>
                  <a:srgbClr val="000000"/>
                </a:solidFill>
              </a:rPr>
              <a:t>Respondent feedback:</a:t>
            </a:r>
          </a:p>
          <a:p>
            <a:endParaRPr lang="en-US" sz="1600" i="1" dirty="0">
              <a:solidFill>
                <a:srgbClr val="000000"/>
              </a:solidFill>
            </a:endParaRPr>
          </a:p>
          <a:p>
            <a:r>
              <a:rPr lang="en-US" sz="1600" i="1" dirty="0">
                <a:solidFill>
                  <a:srgbClr val="000000"/>
                </a:solidFill>
              </a:rPr>
              <a:t>“This gets to the heart of the issue, kids from poor neighborhoods don't get access to the same rich experiences. I found this very strong.” Policymaker</a:t>
            </a:r>
          </a:p>
          <a:p>
            <a:endParaRPr lang="en-US" sz="1600" i="1" dirty="0">
              <a:solidFill>
                <a:srgbClr val="000000"/>
              </a:solidFill>
            </a:endParaRPr>
          </a:p>
          <a:p>
            <a:r>
              <a:rPr lang="en-US" sz="1600" i="1" dirty="0">
                <a:solidFill>
                  <a:srgbClr val="000000"/>
                </a:solidFill>
              </a:rPr>
              <a:t>“The terms 'high-poverty' and 'at-risk' get a lot of attention. I like the term ‘gap’ because it denotes a disparity without the negative connotation.” K-12</a:t>
            </a:r>
            <a:endParaRPr lang="en-US" sz="1600" i="1" dirty="0"/>
          </a:p>
        </p:txBody>
      </p:sp>
      <p:sp>
        <p:nvSpPr>
          <p:cNvPr id="27" name="TextBox 26"/>
          <p:cNvSpPr txBox="1"/>
          <p:nvPr/>
        </p:nvSpPr>
        <p:spPr>
          <a:xfrm>
            <a:off x="4765563" y="3676525"/>
            <a:ext cx="3776870" cy="2600712"/>
          </a:xfrm>
          <a:prstGeom prst="rect">
            <a:avLst/>
          </a:prstGeom>
          <a:solidFill>
            <a:schemeClr val="bg1"/>
          </a:solidFill>
          <a:ln>
            <a:solidFill>
              <a:srgbClr val="C00000"/>
            </a:solidFill>
          </a:ln>
        </p:spPr>
        <p:txBody>
          <a:bodyPr wrap="square" rtlCol="0" anchor="ctr">
            <a:spAutoFit/>
          </a:bodyPr>
          <a:lstStyle/>
          <a:p>
            <a:pPr>
              <a:spcBef>
                <a:spcPts val="600"/>
              </a:spcBef>
              <a:buClr>
                <a:srgbClr val="C00000"/>
              </a:buClr>
            </a:pPr>
            <a:r>
              <a:rPr lang="en-US" sz="1600" b="1" dirty="0"/>
              <a:t>Pitfalls to avoid:</a:t>
            </a:r>
          </a:p>
          <a:p>
            <a:pPr marL="285750" indent="-285750">
              <a:spcBef>
                <a:spcPts val="600"/>
              </a:spcBef>
              <a:buClr>
                <a:srgbClr val="C00000"/>
              </a:buClr>
              <a:buFont typeface="Arial" panose="020B0604020202020204" pitchFamily="34" charset="0"/>
              <a:buChar char="•"/>
            </a:pPr>
            <a:r>
              <a:rPr lang="en-US" sz="1600" dirty="0"/>
              <a:t>Most of the negative feedback here is because “inequity” was a turn-off as the theme.</a:t>
            </a:r>
          </a:p>
          <a:p>
            <a:pPr marL="285750" indent="-285750">
              <a:spcBef>
                <a:spcPts val="600"/>
              </a:spcBef>
              <a:buClr>
                <a:srgbClr val="C00000"/>
              </a:buClr>
              <a:buFont typeface="Arial" panose="020B0604020202020204" pitchFamily="34" charset="0"/>
              <a:buChar char="•"/>
            </a:pPr>
            <a:r>
              <a:rPr lang="en-US" sz="1600" dirty="0"/>
              <a:t>Nearly a quarter of this sample emphasized that these skills are important to </a:t>
            </a:r>
            <a:r>
              <a:rPr lang="en-US" sz="1600" u="sng" dirty="0"/>
              <a:t>all</a:t>
            </a:r>
            <a:r>
              <a:rPr lang="en-US" sz="1600" dirty="0"/>
              <a:t> children.</a:t>
            </a:r>
          </a:p>
          <a:p>
            <a:pPr marL="285750" indent="-285750">
              <a:spcBef>
                <a:spcPts val="600"/>
              </a:spcBef>
              <a:buClr>
                <a:srgbClr val="C00000"/>
              </a:buClr>
              <a:buFont typeface="Arial" panose="020B0604020202020204" pitchFamily="34" charset="0"/>
              <a:buChar char="•"/>
            </a:pPr>
            <a:r>
              <a:rPr lang="en-US" sz="1600" dirty="0"/>
              <a:t>Some worry that this puts the blame on low-income families.</a:t>
            </a:r>
          </a:p>
        </p:txBody>
      </p:sp>
    </p:spTree>
    <p:extLst>
      <p:ext uri="{BB962C8B-B14F-4D97-AF65-F5344CB8AC3E}">
        <p14:creationId xmlns:p14="http://schemas.microsoft.com/office/powerpoint/2010/main" val="23104404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Prevention Frame</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105</a:t>
            </a:fld>
            <a:endParaRPr lang="en-US" dirty="0"/>
          </a:p>
        </p:txBody>
      </p:sp>
      <p:sp>
        <p:nvSpPr>
          <p:cNvPr id="4" name="Text Placeholder 3"/>
          <p:cNvSpPr>
            <a:spLocks noGrp="1"/>
          </p:cNvSpPr>
          <p:nvPr>
            <p:ph type="body" sz="quarter" idx="13"/>
          </p:nvPr>
        </p:nvSpPr>
        <p:spPr>
          <a:xfrm>
            <a:off x="411730" y="938119"/>
            <a:ext cx="4636770" cy="5510364"/>
          </a:xfrm>
        </p:spPr>
        <p:txBody>
          <a:bodyPr anchor="ctr">
            <a:noAutofit/>
          </a:bodyPr>
          <a:lstStyle/>
          <a:p>
            <a:pPr>
              <a:spcBef>
                <a:spcPts val="1200"/>
              </a:spcBef>
            </a:pPr>
            <a:r>
              <a:rPr lang="en-US" dirty="0">
                <a:latin typeface="+mn-lt"/>
              </a:rPr>
              <a:t>Weakest of the frames tested, falling short on all dimensions.</a:t>
            </a:r>
          </a:p>
          <a:p>
            <a:pPr>
              <a:spcBef>
                <a:spcPts val="600"/>
              </a:spcBef>
            </a:pPr>
            <a:r>
              <a:rPr lang="en-US" dirty="0">
                <a:latin typeface="+mn-lt"/>
              </a:rPr>
              <a:t>May even be demotivating to frame the problem and issue this way.</a:t>
            </a:r>
          </a:p>
          <a:p>
            <a:pPr>
              <a:spcBef>
                <a:spcPts val="600"/>
              </a:spcBef>
            </a:pPr>
            <a:r>
              <a:rPr lang="en-US" dirty="0">
                <a:latin typeface="+mn-lt"/>
              </a:rPr>
              <a:t>Some respondents like the concept of SEL to “help level the playing field” (but other language has more widespread appeal). </a:t>
            </a:r>
          </a:p>
          <a:p>
            <a:pPr lvl="1">
              <a:lnSpc>
                <a:spcPct val="100000"/>
              </a:lnSpc>
              <a:spcBef>
                <a:spcPts val="600"/>
              </a:spcBef>
              <a:buClr>
                <a:schemeClr val="tx1">
                  <a:lumMod val="75000"/>
                  <a:lumOff val="25000"/>
                </a:schemeClr>
              </a:buClr>
              <a:buFont typeface="Courier New" panose="02070309020205020404" pitchFamily="49" charset="0"/>
              <a:buChar char="o"/>
            </a:pPr>
            <a:r>
              <a:rPr lang="en-US" sz="1800" dirty="0"/>
              <a:t>The claim/headline “not doing this will cost us later” may have been too bold to be believed.</a:t>
            </a:r>
          </a:p>
          <a:p>
            <a:pPr lvl="1">
              <a:lnSpc>
                <a:spcPct val="100000"/>
              </a:lnSpc>
              <a:spcBef>
                <a:spcPts val="600"/>
              </a:spcBef>
              <a:buClr>
                <a:schemeClr val="tx1">
                  <a:lumMod val="75000"/>
                  <a:lumOff val="25000"/>
                </a:schemeClr>
              </a:buClr>
              <a:buFont typeface="Courier New" panose="02070309020205020404" pitchFamily="49" charset="0"/>
              <a:buChar char="o"/>
            </a:pPr>
            <a:r>
              <a:rPr lang="en-US" sz="1800" dirty="0"/>
              <a:t>Pitting “wealthier” and “disadvantaged” students against each other was not well-received, both in concept and terminology.  </a:t>
            </a:r>
          </a:p>
          <a:p>
            <a:pPr>
              <a:spcBef>
                <a:spcPts val="600"/>
              </a:spcBef>
            </a:pPr>
            <a:r>
              <a:rPr lang="en-US" dirty="0">
                <a:latin typeface="+mn-lt"/>
              </a:rPr>
              <a:t>Effective language included making SEL a system “priority” (which also tests well in the Empowerment frame). That may be the call-to-action to rally audiences.</a:t>
            </a:r>
          </a:p>
        </p:txBody>
      </p:sp>
      <p:grpSp>
        <p:nvGrpSpPr>
          <p:cNvPr id="9" name="Group 8"/>
          <p:cNvGrpSpPr/>
          <p:nvPr/>
        </p:nvGrpSpPr>
        <p:grpSpPr>
          <a:xfrm>
            <a:off x="5521301" y="971106"/>
            <a:ext cx="3393424" cy="4759599"/>
            <a:chOff x="5521301" y="971106"/>
            <a:chExt cx="3393424" cy="4759599"/>
          </a:xfrm>
        </p:grpSpPr>
        <p:sp>
          <p:nvSpPr>
            <p:cNvPr id="40" name="Rectangle 39"/>
            <p:cNvSpPr/>
            <p:nvPr/>
          </p:nvSpPr>
          <p:spPr>
            <a:xfrm>
              <a:off x="5521301" y="1269083"/>
              <a:ext cx="3393424" cy="4461622"/>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Chart 40"/>
            <p:cNvGraphicFramePr/>
            <p:nvPr/>
          </p:nvGraphicFramePr>
          <p:xfrm>
            <a:off x="5674864" y="1365501"/>
            <a:ext cx="3239861" cy="4255404"/>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p:cNvSpPr txBox="1"/>
            <p:nvPr/>
          </p:nvSpPr>
          <p:spPr>
            <a:xfrm>
              <a:off x="6416326" y="971106"/>
              <a:ext cx="1603373" cy="338554"/>
            </a:xfrm>
            <a:prstGeom prst="rect">
              <a:avLst/>
            </a:prstGeom>
            <a:noFill/>
            <a:effectLst/>
          </p:spPr>
          <p:txBody>
            <a:bodyPr wrap="square" rtlCol="0">
              <a:spAutoFit/>
            </a:bodyPr>
            <a:lstStyle/>
            <a:p>
              <a:pPr algn="ctr"/>
              <a:r>
                <a:rPr lang="en-US" sz="1600" b="1" dirty="0">
                  <a:solidFill>
                    <a:schemeClr val="accent1"/>
                  </a:solidFill>
                </a:rPr>
                <a:t>RATINGS</a:t>
              </a:r>
              <a:endParaRPr lang="en-US" sz="1600" dirty="0">
                <a:solidFill>
                  <a:schemeClr val="accent1"/>
                </a:solidFill>
              </a:endParaRPr>
            </a:p>
          </p:txBody>
        </p:sp>
        <p:sp>
          <p:nvSpPr>
            <p:cNvPr id="8" name="TextBox 7"/>
            <p:cNvSpPr txBox="1"/>
            <p:nvPr/>
          </p:nvSpPr>
          <p:spPr>
            <a:xfrm>
              <a:off x="5615533" y="3323637"/>
              <a:ext cx="1361130" cy="338554"/>
            </a:xfrm>
            <a:prstGeom prst="rect">
              <a:avLst/>
            </a:prstGeom>
            <a:solidFill>
              <a:schemeClr val="bg1"/>
            </a:solidFill>
          </p:spPr>
          <p:txBody>
            <a:bodyPr wrap="square" rtlCol="0">
              <a:spAutoFit/>
            </a:bodyPr>
            <a:lstStyle/>
            <a:p>
              <a:pPr algn="ctr"/>
              <a:r>
                <a:rPr lang="en-US" sz="1600" dirty="0">
                  <a:solidFill>
                    <a:schemeClr val="tx1">
                      <a:lumMod val="65000"/>
                      <a:lumOff val="35000"/>
                    </a:schemeClr>
                  </a:solidFill>
                </a:rPr>
                <a:t>Credible</a:t>
              </a:r>
            </a:p>
          </p:txBody>
        </p:sp>
        <p:sp>
          <p:nvSpPr>
            <p:cNvPr id="63" name="TextBox 62"/>
            <p:cNvSpPr txBox="1"/>
            <p:nvPr/>
          </p:nvSpPr>
          <p:spPr>
            <a:xfrm>
              <a:off x="5800758" y="5051816"/>
              <a:ext cx="990679" cy="261610"/>
            </a:xfrm>
            <a:prstGeom prst="rect">
              <a:avLst/>
            </a:prstGeom>
            <a:noFill/>
          </p:spPr>
          <p:txBody>
            <a:bodyPr wrap="square" rtlCol="0">
              <a:spAutoFit/>
            </a:bodyPr>
            <a:lstStyle/>
            <a:p>
              <a:pPr algn="ctr"/>
              <a:r>
                <a:rPr lang="en-US" sz="1050" u="sng" dirty="0">
                  <a:solidFill>
                    <a:schemeClr val="tx1">
                      <a:lumMod val="50000"/>
                      <a:lumOff val="50000"/>
                    </a:schemeClr>
                  </a:solidFill>
                </a:rPr>
                <a:t>(pick 1)</a:t>
              </a:r>
            </a:p>
          </p:txBody>
        </p:sp>
      </p:grpSp>
      <p:grpSp>
        <p:nvGrpSpPr>
          <p:cNvPr id="77" name="Group 76"/>
          <p:cNvGrpSpPr/>
          <p:nvPr/>
        </p:nvGrpSpPr>
        <p:grpSpPr>
          <a:xfrm>
            <a:off x="6265402" y="6499980"/>
            <a:ext cx="2058784" cy="307777"/>
            <a:chOff x="5963444" y="6460739"/>
            <a:chExt cx="2058784" cy="307777"/>
          </a:xfrm>
        </p:grpSpPr>
        <p:sp>
          <p:nvSpPr>
            <p:cNvPr id="78" name="TextBox 77"/>
            <p:cNvSpPr txBox="1"/>
            <p:nvPr/>
          </p:nvSpPr>
          <p:spPr>
            <a:xfrm>
              <a:off x="6060537" y="6460739"/>
              <a:ext cx="1961691" cy="307777"/>
            </a:xfrm>
            <a:prstGeom prst="rect">
              <a:avLst/>
            </a:prstGeom>
            <a:noFill/>
          </p:spPr>
          <p:txBody>
            <a:bodyPr wrap="none" rtlCol="0">
              <a:spAutoFit/>
            </a:bodyPr>
            <a:lstStyle/>
            <a:p>
              <a:r>
                <a:rPr lang="en-US" sz="1400" dirty="0">
                  <a:latin typeface="Calibri" panose="020F0502020204030204" pitchFamily="34" charset="0"/>
                </a:rPr>
                <a:t> = top choice in category</a:t>
              </a:r>
            </a:p>
          </p:txBody>
        </p:sp>
        <p:sp>
          <p:nvSpPr>
            <p:cNvPr id="79" name="5-Point Star 78"/>
            <p:cNvSpPr/>
            <p:nvPr/>
          </p:nvSpPr>
          <p:spPr>
            <a:xfrm>
              <a:off x="5963444" y="6521043"/>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80" name="Group 79"/>
          <p:cNvGrpSpPr/>
          <p:nvPr/>
        </p:nvGrpSpPr>
        <p:grpSpPr>
          <a:xfrm>
            <a:off x="6703843" y="5818087"/>
            <a:ext cx="1278994" cy="642870"/>
            <a:chOff x="7669161" y="5248385"/>
            <a:chExt cx="1278994" cy="642870"/>
          </a:xfrm>
        </p:grpSpPr>
        <p:sp>
          <p:nvSpPr>
            <p:cNvPr id="81" name="Oval 80"/>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82" name="Group 81"/>
            <p:cNvGrpSpPr/>
            <p:nvPr/>
          </p:nvGrpSpPr>
          <p:grpSpPr>
            <a:xfrm>
              <a:off x="7669161" y="5248385"/>
              <a:ext cx="1278994" cy="642870"/>
              <a:chOff x="7669161" y="5248385"/>
              <a:chExt cx="1278994" cy="642870"/>
            </a:xfrm>
          </p:grpSpPr>
          <p:grpSp>
            <p:nvGrpSpPr>
              <p:cNvPr id="83" name="Group 82"/>
              <p:cNvGrpSpPr/>
              <p:nvPr/>
            </p:nvGrpSpPr>
            <p:grpSpPr>
              <a:xfrm>
                <a:off x="7669161" y="5266540"/>
                <a:ext cx="187365" cy="187365"/>
                <a:chOff x="10979428" y="3900250"/>
                <a:chExt cx="584279" cy="581693"/>
              </a:xfrm>
            </p:grpSpPr>
            <p:sp>
              <p:nvSpPr>
                <p:cNvPr id="100" name="Oval 99"/>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1" name="Picture 100"/>
                <p:cNvPicPr>
                  <a:picLocks noChangeAspect="1"/>
                </p:cNvPicPr>
                <p:nvPr/>
              </p:nvPicPr>
              <p:blipFill rotWithShape="1">
                <a:blip r:embed="rId4"/>
                <a:srcRect l="2607" t="6649" r="2502" b="3428"/>
                <a:stretch/>
              </p:blipFill>
              <p:spPr>
                <a:xfrm>
                  <a:off x="11100495" y="3948112"/>
                  <a:ext cx="339555" cy="460089"/>
                </a:xfrm>
                <a:prstGeom prst="rect">
                  <a:avLst/>
                </a:prstGeom>
              </p:spPr>
            </p:pic>
            <p:sp>
              <p:nvSpPr>
                <p:cNvPr id="102" name="Oval 101"/>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84" name="Group 83"/>
              <p:cNvGrpSpPr/>
              <p:nvPr/>
            </p:nvGrpSpPr>
            <p:grpSpPr>
              <a:xfrm>
                <a:off x="7669161" y="5248385"/>
                <a:ext cx="1278994" cy="642870"/>
                <a:chOff x="7669161" y="5248385"/>
                <a:chExt cx="1278994" cy="642870"/>
              </a:xfrm>
            </p:grpSpPr>
            <p:sp>
              <p:nvSpPr>
                <p:cNvPr id="85" name="TextBox 84"/>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86" name="TextBox 85"/>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87" name="TextBox 86"/>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88" name="Group 87"/>
                <p:cNvGrpSpPr/>
                <p:nvPr/>
              </p:nvGrpSpPr>
              <p:grpSpPr>
                <a:xfrm>
                  <a:off x="7669161" y="5691416"/>
                  <a:ext cx="187365" cy="187365"/>
                  <a:chOff x="7151688" y="1101474"/>
                  <a:chExt cx="1246909" cy="1246909"/>
                </a:xfrm>
              </p:grpSpPr>
              <p:sp>
                <p:nvSpPr>
                  <p:cNvPr id="98" name="Oval 97"/>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99" name="Picture 98"/>
                  <p:cNvPicPr>
                    <a:picLocks noChangeAspect="1"/>
                  </p:cNvPicPr>
                  <p:nvPr/>
                </p:nvPicPr>
                <p:blipFill rotWithShape="1">
                  <a:blip r:embed="rId5"/>
                  <a:srcRect l="8220" t="6842" b="6868"/>
                  <a:stretch/>
                </p:blipFill>
                <p:spPr>
                  <a:xfrm>
                    <a:off x="7365840" y="1304459"/>
                    <a:ext cx="818604" cy="840938"/>
                  </a:xfrm>
                  <a:prstGeom prst="rect">
                    <a:avLst/>
                  </a:prstGeom>
                </p:spPr>
              </p:pic>
            </p:grpSp>
            <p:grpSp>
              <p:nvGrpSpPr>
                <p:cNvPr id="89" name="Group 88"/>
                <p:cNvGrpSpPr/>
                <p:nvPr/>
              </p:nvGrpSpPr>
              <p:grpSpPr>
                <a:xfrm>
                  <a:off x="7698396" y="5491715"/>
                  <a:ext cx="122280" cy="148679"/>
                  <a:chOff x="6259830" y="260894"/>
                  <a:chExt cx="1131570" cy="1375860"/>
                </a:xfrm>
              </p:grpSpPr>
              <p:grpSp>
                <p:nvGrpSpPr>
                  <p:cNvPr id="93" name="Group 92"/>
                  <p:cNvGrpSpPr/>
                  <p:nvPr/>
                </p:nvGrpSpPr>
                <p:grpSpPr>
                  <a:xfrm>
                    <a:off x="6357098" y="260894"/>
                    <a:ext cx="936267" cy="1079584"/>
                    <a:chOff x="6374985" y="241883"/>
                    <a:chExt cx="936267" cy="1123092"/>
                  </a:xfrm>
                </p:grpSpPr>
                <p:sp>
                  <p:nvSpPr>
                    <p:cNvPr id="95" name="Freeform 94"/>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 Diagonal Corner Rectangle 96"/>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91" name="TextBox 90"/>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92" name="TextBox 91"/>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spTree>
    <p:extLst>
      <p:ext uri="{BB962C8B-B14F-4D97-AF65-F5344CB8AC3E}">
        <p14:creationId xmlns:p14="http://schemas.microsoft.com/office/powerpoint/2010/main" val="30857450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Prevention Frame Feedback</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106</a:t>
            </a:fld>
            <a:endParaRPr lang="en-US" dirty="0"/>
          </a:p>
        </p:txBody>
      </p:sp>
      <p:sp>
        <p:nvSpPr>
          <p:cNvPr id="5" name="Rectangle 4"/>
          <p:cNvSpPr/>
          <p:nvPr/>
        </p:nvSpPr>
        <p:spPr>
          <a:xfrm>
            <a:off x="521440" y="1176058"/>
            <a:ext cx="8106053" cy="171739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a:spAutoFit/>
          </a:bodyPr>
          <a:lstStyle/>
          <a:p>
            <a:pPr>
              <a:lnSpc>
                <a:spcPct val="110000"/>
              </a:lnSpc>
            </a:pPr>
            <a:r>
              <a:rPr lang="en-US" b="1" dirty="0">
                <a:latin typeface="Calibri" panose="020F0502020204030204" pitchFamily="34" charset="0"/>
                <a:ea typeface="Calibri" panose="020F0502020204030204" pitchFamily="34" charset="0"/>
                <a:cs typeface="Times New Roman" panose="02020603050405020304" pitchFamily="18" charset="0"/>
              </a:rPr>
              <a:t>Not doing this will cost us later.  </a:t>
            </a:r>
          </a:p>
          <a:p>
            <a:pPr>
              <a:lnSpc>
                <a:spcPct val="110000"/>
              </a:lnSpc>
            </a:pPr>
            <a:endParaRPr lang="en-US" sz="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en-US" dirty="0">
                <a:latin typeface="Calibri" panose="020F0502020204030204" pitchFamily="34" charset="0"/>
                <a:ea typeface="Calibri" panose="020F0502020204030204" pitchFamily="34" charset="0"/>
                <a:cs typeface="Times New Roman" panose="02020603050405020304" pitchFamily="18" charset="0"/>
              </a:rPr>
              <a:t>Unless schools and afterschool programs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prioritize </a:t>
            </a:r>
            <a:r>
              <a:rPr lang="en-US" dirty="0">
                <a:latin typeface="Calibri" panose="020F0502020204030204" pitchFamily="34" charset="0"/>
                <a:ea typeface="Calibri" panose="020F0502020204030204" pitchFamily="34" charset="0"/>
                <a:cs typeface="Times New Roman" panose="02020603050405020304" pitchFamily="18" charset="0"/>
              </a:rPr>
              <a:t>social and emotional learning, disadvantaged children will continue to lag behind their wealthier peers in both academic achievement and life success.  If we do prioritize both social and emotional learning along with academics, we can help</a:t>
            </a:r>
            <a:r>
              <a:rPr lang="en-US"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level</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playing field.</a:t>
            </a:r>
            <a:endParaRPr lang="en-US" sz="16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p:cNvSpPr txBox="1"/>
          <p:nvPr/>
        </p:nvSpPr>
        <p:spPr>
          <a:xfrm>
            <a:off x="504826" y="942053"/>
            <a:ext cx="3766096" cy="276999"/>
          </a:xfrm>
          <a:prstGeom prst="rect">
            <a:avLst/>
          </a:prstGeom>
          <a:noFill/>
        </p:spPr>
        <p:txBody>
          <a:bodyPr wrap="square" rtlCol="0">
            <a:spAutoFit/>
          </a:bodyPr>
          <a:lstStyle/>
          <a:p>
            <a:r>
              <a:rPr lang="en-US" sz="1200" dirty="0">
                <a:latin typeface="Calibri" panose="020F0502020204030204" pitchFamily="34" charset="0"/>
              </a:rPr>
              <a:t>Highlighter Tool: </a:t>
            </a:r>
            <a:r>
              <a:rPr lang="en-US" sz="1200" dirty="0">
                <a:solidFill>
                  <a:srgbClr val="7030A0"/>
                </a:solidFill>
                <a:latin typeface="Calibri" panose="020F0502020204030204" pitchFamily="34" charset="0"/>
              </a:rPr>
              <a:t>30-39% liked  </a:t>
            </a:r>
            <a:r>
              <a:rPr lang="en-US" sz="1200" dirty="0">
                <a:solidFill>
                  <a:srgbClr val="00B050"/>
                </a:solidFill>
                <a:latin typeface="Calibri" panose="020F0502020204030204" pitchFamily="34" charset="0"/>
              </a:rPr>
              <a:t>40% or more liked</a:t>
            </a:r>
          </a:p>
        </p:txBody>
      </p:sp>
      <p:sp>
        <p:nvSpPr>
          <p:cNvPr id="25" name="Rounded Rectangular Callout 21"/>
          <p:cNvSpPr/>
          <p:nvPr/>
        </p:nvSpPr>
        <p:spPr>
          <a:xfrm>
            <a:off x="504826" y="3450924"/>
            <a:ext cx="4183288" cy="2826306"/>
          </a:xfrm>
          <a:prstGeom prst="wedgeRoundRectCallout">
            <a:avLst>
              <a:gd name="adj1" fmla="val -6150"/>
              <a:gd name="adj2" fmla="val 57057"/>
              <a:gd name="adj3" fmla="val 16667"/>
            </a:avLst>
          </a:prstGeom>
          <a:solidFill>
            <a:schemeClr val="accent3"/>
          </a:solidFill>
          <a:ln>
            <a:noFill/>
          </a:ln>
        </p:spPr>
        <p:txBody>
          <a:bodyPr wrap="square">
            <a:spAutoFit/>
          </a:bodyPr>
          <a:lstStyle/>
          <a:p>
            <a:r>
              <a:rPr lang="en-US" sz="1600" b="1" dirty="0">
                <a:solidFill>
                  <a:srgbClr val="000000"/>
                </a:solidFill>
              </a:rPr>
              <a:t>Respondent feedback:</a:t>
            </a:r>
          </a:p>
          <a:p>
            <a:endParaRPr lang="en-US" sz="1600" i="1" dirty="0">
              <a:solidFill>
                <a:srgbClr val="000000"/>
              </a:solidFill>
            </a:endParaRPr>
          </a:p>
          <a:p>
            <a:r>
              <a:rPr lang="en-US" sz="1600" i="1" dirty="0">
                <a:solidFill>
                  <a:srgbClr val="000000"/>
                </a:solidFill>
              </a:rPr>
              <a:t>“</a:t>
            </a:r>
            <a:r>
              <a:rPr lang="en-US" sz="1600" i="1" dirty="0"/>
              <a:t>Vague, dispiriting and doesn't tell me how prioritizing social and emotional learning will benefit me.” Afterschool</a:t>
            </a:r>
          </a:p>
          <a:p>
            <a:endParaRPr lang="en-US" sz="1600" i="1" dirty="0"/>
          </a:p>
          <a:p>
            <a:r>
              <a:rPr lang="en-US" sz="1600" i="1" dirty="0"/>
              <a:t>“</a:t>
            </a:r>
            <a:r>
              <a:rPr lang="en-US" sz="1600" i="1" dirty="0">
                <a:solidFill>
                  <a:srgbClr val="000000"/>
                </a:solidFill>
              </a:rPr>
              <a:t>I think people have become numb to the use of terms ‘disadvantaged’ and ‘level the playing field.’ Or at least, they do not know what they truly mean.” K-12</a:t>
            </a:r>
            <a:endParaRPr lang="en-US" sz="1600" i="1" dirty="0"/>
          </a:p>
        </p:txBody>
      </p:sp>
      <p:sp>
        <p:nvSpPr>
          <p:cNvPr id="26" name="TextBox 25"/>
          <p:cNvSpPr txBox="1"/>
          <p:nvPr/>
        </p:nvSpPr>
        <p:spPr>
          <a:xfrm>
            <a:off x="4765563" y="3584191"/>
            <a:ext cx="3776870" cy="2785378"/>
          </a:xfrm>
          <a:prstGeom prst="rect">
            <a:avLst/>
          </a:prstGeom>
          <a:solidFill>
            <a:schemeClr val="bg1"/>
          </a:solidFill>
          <a:ln>
            <a:solidFill>
              <a:srgbClr val="C00000"/>
            </a:solidFill>
          </a:ln>
        </p:spPr>
        <p:txBody>
          <a:bodyPr wrap="square" rtlCol="0" anchor="ctr">
            <a:spAutoFit/>
          </a:bodyPr>
          <a:lstStyle/>
          <a:p>
            <a:pPr>
              <a:spcBef>
                <a:spcPts val="600"/>
              </a:spcBef>
              <a:buClr>
                <a:srgbClr val="C00000"/>
              </a:buClr>
            </a:pPr>
            <a:r>
              <a:rPr lang="en-US" sz="1600" b="1" dirty="0"/>
              <a:t>Pitfalls to avoid:</a:t>
            </a:r>
          </a:p>
          <a:p>
            <a:pPr marL="285750" indent="-285750">
              <a:spcBef>
                <a:spcPts val="600"/>
              </a:spcBef>
              <a:buClr>
                <a:srgbClr val="C00000"/>
              </a:buClr>
              <a:buFont typeface="Arial" panose="020B0604020202020204" pitchFamily="34" charset="0"/>
              <a:buChar char="•"/>
            </a:pPr>
            <a:r>
              <a:rPr lang="en-US" sz="1600" dirty="0"/>
              <a:t>This frame takes away from the message – it begs for a solution to poverty before SEL can be effective. </a:t>
            </a:r>
          </a:p>
          <a:p>
            <a:pPr marL="285750" indent="-285750">
              <a:spcBef>
                <a:spcPts val="600"/>
              </a:spcBef>
              <a:buClr>
                <a:srgbClr val="C00000"/>
              </a:buClr>
              <a:buFont typeface="Arial" panose="020B0604020202020204" pitchFamily="34" charset="0"/>
              <a:buChar char="•"/>
            </a:pPr>
            <a:r>
              <a:rPr lang="en-US" sz="1600" dirty="0"/>
              <a:t>The tone and “calling out” subgroups generated a considerable amount of negative feedback.</a:t>
            </a:r>
          </a:p>
          <a:p>
            <a:pPr marL="285750" indent="-285750">
              <a:spcBef>
                <a:spcPts val="600"/>
              </a:spcBef>
              <a:buClr>
                <a:srgbClr val="C00000"/>
              </a:buClr>
              <a:buFont typeface="Arial" panose="020B0604020202020204" pitchFamily="34" charset="0"/>
              <a:buChar char="•"/>
            </a:pPr>
            <a:r>
              <a:rPr lang="en-US" sz="1600" dirty="0"/>
              <a:t>Some found the tone threatening and out of alignment with the good work underway.</a:t>
            </a:r>
          </a:p>
        </p:txBody>
      </p:sp>
    </p:spTree>
    <p:extLst>
      <p:ext uri="{BB962C8B-B14F-4D97-AF65-F5344CB8AC3E}">
        <p14:creationId xmlns:p14="http://schemas.microsoft.com/office/powerpoint/2010/main" val="23149841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Frame Feedback</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107</a:t>
            </a:fld>
            <a:endParaRPr lang="en-US" dirty="0"/>
          </a:p>
        </p:txBody>
      </p:sp>
      <p:graphicFrame>
        <p:nvGraphicFramePr>
          <p:cNvPr id="4" name="Table 3"/>
          <p:cNvGraphicFramePr>
            <a:graphicFrameLocks noGrp="1"/>
          </p:cNvGraphicFramePr>
          <p:nvPr/>
        </p:nvGraphicFramePr>
        <p:xfrm>
          <a:off x="237786" y="1138474"/>
          <a:ext cx="8445861" cy="4670324"/>
        </p:xfrm>
        <a:graphic>
          <a:graphicData uri="http://schemas.openxmlformats.org/drawingml/2006/table">
            <a:tbl>
              <a:tblPr>
                <a:tableStyleId>{5C22544A-7EE6-4342-B048-85BDC9FD1C3A}</a:tableStyleId>
              </a:tblPr>
              <a:tblGrid>
                <a:gridCol w="1097280">
                  <a:extLst>
                    <a:ext uri="{9D8B030D-6E8A-4147-A177-3AD203B41FA5}">
                      <a16:colId xmlns:a16="http://schemas.microsoft.com/office/drawing/2014/main" val="20000"/>
                    </a:ext>
                  </a:extLst>
                </a:gridCol>
                <a:gridCol w="816509">
                  <a:extLst>
                    <a:ext uri="{9D8B030D-6E8A-4147-A177-3AD203B41FA5}">
                      <a16:colId xmlns:a16="http://schemas.microsoft.com/office/drawing/2014/main" val="20001"/>
                    </a:ext>
                  </a:extLst>
                </a:gridCol>
                <a:gridCol w="816509">
                  <a:extLst>
                    <a:ext uri="{9D8B030D-6E8A-4147-A177-3AD203B41FA5}">
                      <a16:colId xmlns:a16="http://schemas.microsoft.com/office/drawing/2014/main" val="20002"/>
                    </a:ext>
                  </a:extLst>
                </a:gridCol>
                <a:gridCol w="816509">
                  <a:extLst>
                    <a:ext uri="{9D8B030D-6E8A-4147-A177-3AD203B41FA5}">
                      <a16:colId xmlns:a16="http://schemas.microsoft.com/office/drawing/2014/main" val="20003"/>
                    </a:ext>
                  </a:extLst>
                </a:gridCol>
                <a:gridCol w="816509">
                  <a:extLst>
                    <a:ext uri="{9D8B030D-6E8A-4147-A177-3AD203B41FA5}">
                      <a16:colId xmlns:a16="http://schemas.microsoft.com/office/drawing/2014/main" val="20004"/>
                    </a:ext>
                  </a:extLst>
                </a:gridCol>
                <a:gridCol w="816509">
                  <a:extLst>
                    <a:ext uri="{9D8B030D-6E8A-4147-A177-3AD203B41FA5}">
                      <a16:colId xmlns:a16="http://schemas.microsoft.com/office/drawing/2014/main" val="20005"/>
                    </a:ext>
                  </a:extLst>
                </a:gridCol>
                <a:gridCol w="816509">
                  <a:extLst>
                    <a:ext uri="{9D8B030D-6E8A-4147-A177-3AD203B41FA5}">
                      <a16:colId xmlns:a16="http://schemas.microsoft.com/office/drawing/2014/main" val="20006"/>
                    </a:ext>
                  </a:extLst>
                </a:gridCol>
                <a:gridCol w="816509">
                  <a:extLst>
                    <a:ext uri="{9D8B030D-6E8A-4147-A177-3AD203B41FA5}">
                      <a16:colId xmlns:a16="http://schemas.microsoft.com/office/drawing/2014/main" val="20007"/>
                    </a:ext>
                  </a:extLst>
                </a:gridCol>
                <a:gridCol w="816509">
                  <a:extLst>
                    <a:ext uri="{9D8B030D-6E8A-4147-A177-3AD203B41FA5}">
                      <a16:colId xmlns:a16="http://schemas.microsoft.com/office/drawing/2014/main" val="20008"/>
                    </a:ext>
                  </a:extLst>
                </a:gridCol>
                <a:gridCol w="816509">
                  <a:extLst>
                    <a:ext uri="{9D8B030D-6E8A-4147-A177-3AD203B41FA5}">
                      <a16:colId xmlns:a16="http://schemas.microsoft.com/office/drawing/2014/main" val="20009"/>
                    </a:ext>
                  </a:extLst>
                </a:gridCol>
              </a:tblGrid>
              <a:tr h="446034">
                <a:tc>
                  <a:txBody>
                    <a:bodyPr/>
                    <a:lstStyle/>
                    <a:p>
                      <a:pPr algn="l" fontAlgn="b"/>
                      <a:endParaRPr lang="en-US" sz="1000" b="0" i="0" u="none" strike="noStrike" dirty="0">
                        <a:solidFill>
                          <a:schemeClr val="tx1"/>
                        </a:solidFill>
                        <a:effectLst/>
                        <a:latin typeface="Calibri" panose="020F0502020204030204" pitchFamily="34" charset="0"/>
                      </a:endParaRPr>
                    </a:p>
                  </a:txBody>
                  <a:tcPr marL="8622" marR="8622" marT="8622" marB="0" anchor="b">
                    <a:noFill/>
                  </a:tcPr>
                </a:tc>
                <a:tc gridSpan="3">
                  <a:txBody>
                    <a:bodyPr/>
                    <a:lstStyle/>
                    <a:p>
                      <a:pPr algn="ctr" fontAlgn="b"/>
                      <a:r>
                        <a:rPr lang="en-US" sz="1200" b="1" u="sng" strike="noStrike" dirty="0">
                          <a:solidFill>
                            <a:schemeClr val="tx1">
                              <a:lumMod val="75000"/>
                              <a:lumOff val="25000"/>
                            </a:schemeClr>
                          </a:solidFill>
                          <a:effectLst/>
                        </a:rPr>
                        <a:t>Motivating (top 2 box)</a:t>
                      </a:r>
                      <a:endParaRPr lang="en-US" sz="1200" b="1" i="0" u="sng" strike="noStrike" dirty="0">
                        <a:solidFill>
                          <a:schemeClr val="tx1">
                            <a:lumMod val="75000"/>
                            <a:lumOff val="25000"/>
                          </a:schemeClr>
                        </a:solidFill>
                        <a:effectLst/>
                        <a:latin typeface="Calibri" panose="020F0502020204030204" pitchFamily="34" charset="0"/>
                      </a:endParaRPr>
                    </a:p>
                  </a:txBody>
                  <a:tcPr marL="8622" marR="8622" marT="8622" marB="0" anchor="ctr">
                    <a:noFill/>
                  </a:tcPr>
                </a:tc>
                <a:tc hMerge="1">
                  <a:txBody>
                    <a:bodyPr/>
                    <a:lstStyle/>
                    <a:p>
                      <a:endParaRPr lang="en-US"/>
                    </a:p>
                  </a:txBody>
                  <a:tcPr/>
                </a:tc>
                <a:tc hMerge="1">
                  <a:txBody>
                    <a:bodyPr/>
                    <a:lstStyle/>
                    <a:p>
                      <a:endParaRPr lang="en-US"/>
                    </a:p>
                  </a:txBody>
                  <a:tcPr/>
                </a:tc>
                <a:tc gridSpan="3">
                  <a:txBody>
                    <a:bodyPr/>
                    <a:lstStyle/>
                    <a:p>
                      <a:pPr algn="ctr" fontAlgn="b"/>
                      <a:r>
                        <a:rPr lang="en-US" sz="1200" b="1" u="sng" strike="noStrike" dirty="0">
                          <a:solidFill>
                            <a:schemeClr val="tx1">
                              <a:lumMod val="75000"/>
                              <a:lumOff val="25000"/>
                            </a:schemeClr>
                          </a:solidFill>
                          <a:effectLst/>
                        </a:rPr>
                        <a:t>Credible (top 2 box)</a:t>
                      </a:r>
                      <a:endParaRPr lang="en-US" sz="1200" b="1" i="0" u="sng" strike="noStrike" dirty="0">
                        <a:solidFill>
                          <a:schemeClr val="tx1">
                            <a:lumMod val="75000"/>
                            <a:lumOff val="25000"/>
                          </a:schemeClr>
                        </a:solidFill>
                        <a:effectLst/>
                        <a:latin typeface="Calibri" panose="020F0502020204030204" pitchFamily="34" charset="0"/>
                      </a:endParaRPr>
                    </a:p>
                  </a:txBody>
                  <a:tcPr marL="8622" marR="8622" marT="8622" marB="0" anchor="ctr">
                    <a:noFill/>
                  </a:tcPr>
                </a:tc>
                <a:tc hMerge="1">
                  <a:txBody>
                    <a:bodyPr/>
                    <a:lstStyle/>
                    <a:p>
                      <a:endParaRPr lang="en-US"/>
                    </a:p>
                  </a:txBody>
                  <a:tcPr/>
                </a:tc>
                <a:tc hMerge="1">
                  <a:txBody>
                    <a:bodyPr/>
                    <a:lstStyle/>
                    <a:p>
                      <a:endParaRPr lang="en-US"/>
                    </a:p>
                  </a:txBody>
                  <a:tcPr/>
                </a:tc>
                <a:tc gridSpan="3">
                  <a:txBody>
                    <a:bodyPr/>
                    <a:lstStyle/>
                    <a:p>
                      <a:pPr algn="ctr" fontAlgn="b"/>
                      <a:r>
                        <a:rPr lang="en-US" sz="1200" b="1" u="sng" strike="noStrike" dirty="0">
                          <a:solidFill>
                            <a:schemeClr val="tx1">
                              <a:lumMod val="75000"/>
                              <a:lumOff val="25000"/>
                            </a:schemeClr>
                          </a:solidFill>
                          <a:effectLst/>
                        </a:rPr>
                        <a:t>Top Choice (pick 1)</a:t>
                      </a:r>
                      <a:endParaRPr lang="en-US" sz="1200" b="1" i="0" u="sng" strike="noStrike" dirty="0">
                        <a:solidFill>
                          <a:schemeClr val="tx1">
                            <a:lumMod val="75000"/>
                            <a:lumOff val="25000"/>
                          </a:schemeClr>
                        </a:solidFill>
                        <a:effectLst/>
                        <a:latin typeface="Calibri" panose="020F0502020204030204" pitchFamily="34" charset="0"/>
                      </a:endParaRPr>
                    </a:p>
                  </a:txBody>
                  <a:tcPr marL="8622" marR="8622" marT="8622" marB="0" anchor="c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6034">
                <a:tc>
                  <a:txBody>
                    <a:bodyPr/>
                    <a:lstStyle/>
                    <a:p>
                      <a:pPr algn="l" fontAlgn="b"/>
                      <a:endParaRPr lang="en-US" sz="1000" b="0" i="0" u="none" strike="noStrike" dirty="0">
                        <a:solidFill>
                          <a:schemeClr val="tx1"/>
                        </a:solidFill>
                        <a:effectLst/>
                        <a:latin typeface="Calibri" panose="020F0502020204030204" pitchFamily="34" charset="0"/>
                      </a:endParaRPr>
                    </a:p>
                  </a:txBody>
                  <a:tcPr marL="8622" marR="8622" marT="8622" marB="0" anchor="b">
                    <a:noFill/>
                  </a:tcPr>
                </a:tc>
                <a:tc>
                  <a:txBody>
                    <a:bodyPr/>
                    <a:lstStyle/>
                    <a:p>
                      <a:pPr algn="ctr" fontAlgn="b"/>
                      <a:r>
                        <a:rPr lang="en-US" sz="1000" b="1" u="none" strike="noStrike" dirty="0">
                          <a:solidFill>
                            <a:schemeClr val="tx1"/>
                          </a:solidFill>
                          <a:effectLst/>
                        </a:rPr>
                        <a:t>Policy</a:t>
                      </a:r>
                      <a:endParaRPr lang="en-US" sz="1000" b="1" i="0" u="none" strike="noStrike" dirty="0">
                        <a:solidFill>
                          <a:schemeClr val="tx1"/>
                        </a:solidFill>
                        <a:effectLst/>
                        <a:latin typeface="Calibri" panose="020F0502020204030204" pitchFamily="34" charset="0"/>
                      </a:endParaRPr>
                    </a:p>
                  </a:txBody>
                  <a:tcPr marL="8622" marR="8622" marT="8622" marB="0" anchor="b">
                    <a:solidFill>
                      <a:schemeClr val="tx2">
                        <a:lumMod val="20000"/>
                        <a:lumOff val="80000"/>
                      </a:schemeClr>
                    </a:solidFill>
                  </a:tcPr>
                </a:tc>
                <a:tc>
                  <a:txBody>
                    <a:bodyPr/>
                    <a:lstStyle/>
                    <a:p>
                      <a:pPr algn="ctr" fontAlgn="b"/>
                      <a:r>
                        <a:rPr lang="en-US" sz="1000" b="1" u="none" strike="noStrike" dirty="0">
                          <a:solidFill>
                            <a:schemeClr val="tx1"/>
                          </a:solidFill>
                          <a:effectLst/>
                        </a:rPr>
                        <a:t>K-12</a:t>
                      </a:r>
                      <a:endParaRPr lang="en-US" sz="1000" b="1" i="0" u="none" strike="noStrike" dirty="0">
                        <a:solidFill>
                          <a:schemeClr val="tx1"/>
                        </a:solidFill>
                        <a:effectLst/>
                        <a:latin typeface="Calibri" panose="020F0502020204030204" pitchFamily="34" charset="0"/>
                      </a:endParaRPr>
                    </a:p>
                  </a:txBody>
                  <a:tcPr marL="8622" marR="8622" marT="8622" marB="0" anchor="b">
                    <a:solidFill>
                      <a:schemeClr val="accent6">
                        <a:lumMod val="40000"/>
                        <a:lumOff val="60000"/>
                      </a:schemeClr>
                    </a:solidFill>
                  </a:tcPr>
                </a:tc>
                <a:tc>
                  <a:txBody>
                    <a:bodyPr/>
                    <a:lstStyle/>
                    <a:p>
                      <a:pPr algn="ctr" fontAlgn="b"/>
                      <a:r>
                        <a:rPr lang="en-US" sz="1000" b="1" u="none" strike="noStrike" dirty="0">
                          <a:solidFill>
                            <a:schemeClr val="tx1"/>
                          </a:solidFill>
                          <a:effectLst/>
                        </a:rPr>
                        <a:t>Afterschool</a:t>
                      </a:r>
                      <a:endParaRPr lang="en-US" sz="1000" b="1" i="0" u="none" strike="noStrike" dirty="0">
                        <a:solidFill>
                          <a:schemeClr val="tx1"/>
                        </a:solidFill>
                        <a:effectLst/>
                        <a:latin typeface="Calibri" panose="020F0502020204030204" pitchFamily="34" charset="0"/>
                      </a:endParaRPr>
                    </a:p>
                  </a:txBody>
                  <a:tcPr marL="8622" marR="8622" marT="8622" marB="0" anchor="b">
                    <a:solidFill>
                      <a:schemeClr val="accent5">
                        <a:lumMod val="40000"/>
                        <a:lumOff val="60000"/>
                      </a:schemeClr>
                    </a:solidFill>
                  </a:tcPr>
                </a:tc>
                <a:tc>
                  <a:txBody>
                    <a:bodyPr/>
                    <a:lstStyle/>
                    <a:p>
                      <a:pPr algn="ctr" fontAlgn="b"/>
                      <a:r>
                        <a:rPr lang="en-US" sz="1000" b="1" u="none" strike="noStrike" dirty="0">
                          <a:solidFill>
                            <a:schemeClr val="tx1"/>
                          </a:solidFill>
                          <a:effectLst/>
                        </a:rPr>
                        <a:t>Policy</a:t>
                      </a:r>
                      <a:endParaRPr lang="en-US" sz="1000" b="1" i="0" u="none" strike="noStrike" dirty="0">
                        <a:solidFill>
                          <a:schemeClr val="tx1"/>
                        </a:solidFill>
                        <a:effectLst/>
                        <a:latin typeface="Calibri" panose="020F0502020204030204" pitchFamily="34" charset="0"/>
                      </a:endParaRPr>
                    </a:p>
                  </a:txBody>
                  <a:tcPr marL="8622" marR="8622" marT="8622" marB="0" anchor="b">
                    <a:solidFill>
                      <a:schemeClr val="tx2">
                        <a:lumMod val="20000"/>
                        <a:lumOff val="80000"/>
                      </a:schemeClr>
                    </a:solidFill>
                  </a:tcPr>
                </a:tc>
                <a:tc>
                  <a:txBody>
                    <a:bodyPr/>
                    <a:lstStyle/>
                    <a:p>
                      <a:pPr algn="ctr" fontAlgn="b"/>
                      <a:r>
                        <a:rPr lang="en-US" sz="1000" b="1" u="none" strike="noStrike" dirty="0">
                          <a:solidFill>
                            <a:schemeClr val="tx1"/>
                          </a:solidFill>
                          <a:effectLst/>
                        </a:rPr>
                        <a:t>K-12</a:t>
                      </a:r>
                      <a:endParaRPr lang="en-US" sz="1000" b="1" i="0" u="none" strike="noStrike" dirty="0">
                        <a:solidFill>
                          <a:schemeClr val="tx1"/>
                        </a:solidFill>
                        <a:effectLst/>
                        <a:latin typeface="Calibri" panose="020F0502020204030204" pitchFamily="34" charset="0"/>
                      </a:endParaRPr>
                    </a:p>
                  </a:txBody>
                  <a:tcPr marL="8622" marR="8622" marT="8622" marB="0" anchor="b">
                    <a:solidFill>
                      <a:schemeClr val="accent6">
                        <a:lumMod val="40000"/>
                        <a:lumOff val="60000"/>
                      </a:schemeClr>
                    </a:solidFill>
                  </a:tcPr>
                </a:tc>
                <a:tc>
                  <a:txBody>
                    <a:bodyPr/>
                    <a:lstStyle/>
                    <a:p>
                      <a:pPr algn="ctr" fontAlgn="b"/>
                      <a:r>
                        <a:rPr lang="en-US" sz="1000" b="1" u="none" strike="noStrike" dirty="0">
                          <a:solidFill>
                            <a:schemeClr val="tx1"/>
                          </a:solidFill>
                          <a:effectLst/>
                        </a:rPr>
                        <a:t>Afterschool</a:t>
                      </a:r>
                      <a:endParaRPr lang="en-US" sz="1000" b="1" i="0" u="none" strike="noStrike" dirty="0">
                        <a:solidFill>
                          <a:schemeClr val="tx1"/>
                        </a:solidFill>
                        <a:effectLst/>
                        <a:latin typeface="Calibri" panose="020F0502020204030204" pitchFamily="34" charset="0"/>
                      </a:endParaRPr>
                    </a:p>
                  </a:txBody>
                  <a:tcPr marL="8622" marR="8622" marT="8622" marB="0" anchor="b">
                    <a:solidFill>
                      <a:schemeClr val="accent5">
                        <a:lumMod val="40000"/>
                        <a:lumOff val="60000"/>
                      </a:schemeClr>
                    </a:solidFill>
                  </a:tcPr>
                </a:tc>
                <a:tc>
                  <a:txBody>
                    <a:bodyPr/>
                    <a:lstStyle/>
                    <a:p>
                      <a:pPr algn="ctr" fontAlgn="b"/>
                      <a:r>
                        <a:rPr lang="en-US" sz="1000" b="1" u="none" strike="noStrike" dirty="0">
                          <a:solidFill>
                            <a:schemeClr val="tx1"/>
                          </a:solidFill>
                          <a:effectLst/>
                        </a:rPr>
                        <a:t>Policy</a:t>
                      </a:r>
                      <a:endParaRPr lang="en-US" sz="1000" b="1" i="0" u="none" strike="noStrike" dirty="0">
                        <a:solidFill>
                          <a:schemeClr val="tx1"/>
                        </a:solidFill>
                        <a:effectLst/>
                        <a:latin typeface="Calibri" panose="020F0502020204030204" pitchFamily="34" charset="0"/>
                      </a:endParaRPr>
                    </a:p>
                  </a:txBody>
                  <a:tcPr marL="8622" marR="8622" marT="8622" marB="0" anchor="b">
                    <a:solidFill>
                      <a:schemeClr val="tx2">
                        <a:lumMod val="20000"/>
                        <a:lumOff val="80000"/>
                      </a:schemeClr>
                    </a:solidFill>
                  </a:tcPr>
                </a:tc>
                <a:tc>
                  <a:txBody>
                    <a:bodyPr/>
                    <a:lstStyle/>
                    <a:p>
                      <a:pPr algn="ctr" fontAlgn="b"/>
                      <a:r>
                        <a:rPr lang="en-US" sz="1000" b="1" u="none" strike="noStrike" dirty="0">
                          <a:solidFill>
                            <a:schemeClr val="tx1"/>
                          </a:solidFill>
                          <a:effectLst/>
                        </a:rPr>
                        <a:t>K-12</a:t>
                      </a:r>
                      <a:endParaRPr lang="en-US" sz="1000" b="1" i="0" u="none" strike="noStrike" dirty="0">
                        <a:solidFill>
                          <a:schemeClr val="tx1"/>
                        </a:solidFill>
                        <a:effectLst/>
                        <a:latin typeface="Calibri" panose="020F0502020204030204" pitchFamily="34" charset="0"/>
                      </a:endParaRPr>
                    </a:p>
                  </a:txBody>
                  <a:tcPr marL="8622" marR="8622" marT="8622" marB="0" anchor="b">
                    <a:solidFill>
                      <a:schemeClr val="accent6">
                        <a:lumMod val="40000"/>
                        <a:lumOff val="60000"/>
                      </a:schemeClr>
                    </a:solidFill>
                  </a:tcPr>
                </a:tc>
                <a:tc>
                  <a:txBody>
                    <a:bodyPr/>
                    <a:lstStyle/>
                    <a:p>
                      <a:pPr algn="ctr" fontAlgn="b"/>
                      <a:r>
                        <a:rPr lang="en-US" sz="1000" b="1" u="none" strike="noStrike" dirty="0">
                          <a:solidFill>
                            <a:schemeClr val="tx1"/>
                          </a:solidFill>
                          <a:effectLst/>
                        </a:rPr>
                        <a:t>Afterschool</a:t>
                      </a:r>
                      <a:endParaRPr lang="en-US" sz="1000" b="1" i="0" u="none" strike="noStrike" dirty="0">
                        <a:solidFill>
                          <a:schemeClr val="tx1"/>
                        </a:solidFill>
                        <a:effectLst/>
                        <a:latin typeface="Calibri" panose="020F0502020204030204" pitchFamily="34" charset="0"/>
                      </a:endParaRPr>
                    </a:p>
                  </a:txBody>
                  <a:tcPr marL="8622" marR="8622" marT="8622" marB="0" anchor="b">
                    <a:solidFill>
                      <a:schemeClr val="accent5">
                        <a:lumMod val="40000"/>
                        <a:lumOff val="60000"/>
                      </a:schemeClr>
                    </a:solidFill>
                  </a:tcPr>
                </a:tc>
                <a:extLst>
                  <a:ext uri="{0D108BD9-81ED-4DB2-BD59-A6C34878D82A}">
                    <a16:rowId xmlns:a16="http://schemas.microsoft.com/office/drawing/2014/main" val="10001"/>
                  </a:ext>
                </a:extLst>
              </a:tr>
              <a:tr h="741901">
                <a:tc>
                  <a:txBody>
                    <a:bodyPr/>
                    <a:lstStyle/>
                    <a:p>
                      <a:pPr algn="ctr" fontAlgn="b"/>
                      <a:r>
                        <a:rPr lang="en-US" sz="1000" b="1" u="none" strike="noStrike" dirty="0">
                          <a:solidFill>
                            <a:schemeClr val="tx1"/>
                          </a:solidFill>
                          <a:effectLst/>
                        </a:rPr>
                        <a:t>GAIN</a:t>
                      </a:r>
                      <a:endParaRPr lang="en-US" sz="1000" b="1" i="0" u="none" strike="noStrike" dirty="0">
                        <a:solidFill>
                          <a:schemeClr val="tx1"/>
                        </a:solidFill>
                        <a:effectLst/>
                        <a:latin typeface="Calibri" panose="020F0502020204030204" pitchFamily="34" charset="0"/>
                      </a:endParaRPr>
                    </a:p>
                  </a:txBody>
                  <a:tcPr marL="8622" marR="8622" marT="8622" marB="0" anchor="ctr">
                    <a:noFill/>
                  </a:tcPr>
                </a:tc>
                <a:tc>
                  <a:txBody>
                    <a:bodyPr/>
                    <a:lstStyle/>
                    <a:p>
                      <a:pPr algn="ctr" fontAlgn="b"/>
                      <a:r>
                        <a:rPr lang="en-US" sz="1400" u="none" strike="noStrike" dirty="0">
                          <a:solidFill>
                            <a:schemeClr val="tx1"/>
                          </a:solidFill>
                          <a:effectLst/>
                        </a:rPr>
                        <a:t>64%</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70%</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80%</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tc>
                  <a:txBody>
                    <a:bodyPr/>
                    <a:lstStyle/>
                    <a:p>
                      <a:pPr algn="ctr" fontAlgn="b"/>
                      <a:r>
                        <a:rPr lang="en-US" sz="1400" u="none" strike="noStrike" dirty="0">
                          <a:solidFill>
                            <a:schemeClr val="tx1"/>
                          </a:solidFill>
                          <a:effectLst/>
                        </a:rPr>
                        <a:t>66%</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67%</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70%</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tc>
                  <a:txBody>
                    <a:bodyPr/>
                    <a:lstStyle/>
                    <a:p>
                      <a:pPr algn="ctr" fontAlgn="b"/>
                      <a:r>
                        <a:rPr lang="en-US" sz="1400" u="none" strike="noStrike" dirty="0">
                          <a:solidFill>
                            <a:schemeClr val="tx1"/>
                          </a:solidFill>
                          <a:effectLst/>
                        </a:rPr>
                        <a:t>29%</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b="1" u="none" strike="noStrike" dirty="0">
                          <a:solidFill>
                            <a:schemeClr val="tx1"/>
                          </a:solidFill>
                          <a:effectLst/>
                        </a:rPr>
                        <a:t>35%</a:t>
                      </a:r>
                      <a:endParaRPr lang="en-US" sz="1400" b="1"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b="1" u="none" strike="noStrike" dirty="0">
                          <a:solidFill>
                            <a:schemeClr val="tx1"/>
                          </a:solidFill>
                          <a:effectLst/>
                        </a:rPr>
                        <a:t>34%</a:t>
                      </a:r>
                      <a:endParaRPr lang="en-US" sz="1400" b="1"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extLst>
                  <a:ext uri="{0D108BD9-81ED-4DB2-BD59-A6C34878D82A}">
                    <a16:rowId xmlns:a16="http://schemas.microsoft.com/office/drawing/2014/main" val="10002"/>
                  </a:ext>
                </a:extLst>
              </a:tr>
              <a:tr h="810652">
                <a:tc>
                  <a:txBody>
                    <a:bodyPr/>
                    <a:lstStyle/>
                    <a:p>
                      <a:pPr algn="ctr" fontAlgn="b"/>
                      <a:r>
                        <a:rPr lang="en-US" sz="1000" b="1" u="none" strike="noStrike" dirty="0">
                          <a:solidFill>
                            <a:schemeClr val="tx1"/>
                          </a:solidFill>
                          <a:effectLst/>
                        </a:rPr>
                        <a:t>EMPOWERMENT</a:t>
                      </a:r>
                      <a:endParaRPr lang="en-US" sz="1000" b="1" i="0" u="none" strike="noStrike" dirty="0">
                        <a:solidFill>
                          <a:schemeClr val="tx1"/>
                        </a:solidFill>
                        <a:effectLst/>
                        <a:latin typeface="Calibri" panose="020F0502020204030204" pitchFamily="34" charset="0"/>
                      </a:endParaRPr>
                    </a:p>
                  </a:txBody>
                  <a:tcPr marL="8622" marR="8622" marT="8622" marB="0" anchor="ctr">
                    <a:noFill/>
                  </a:tcPr>
                </a:tc>
                <a:tc>
                  <a:txBody>
                    <a:bodyPr/>
                    <a:lstStyle/>
                    <a:p>
                      <a:pPr algn="ctr" fontAlgn="b"/>
                      <a:r>
                        <a:rPr lang="en-US" sz="1400" u="none" strike="noStrike" dirty="0">
                          <a:solidFill>
                            <a:schemeClr val="tx1"/>
                          </a:solidFill>
                          <a:effectLst/>
                        </a:rPr>
                        <a:t>60%</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74%</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79%</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tc>
                  <a:txBody>
                    <a:bodyPr/>
                    <a:lstStyle/>
                    <a:p>
                      <a:pPr algn="ctr" fontAlgn="b"/>
                      <a:r>
                        <a:rPr lang="en-US" sz="1400" u="none" strike="noStrike" dirty="0">
                          <a:solidFill>
                            <a:schemeClr val="tx1"/>
                          </a:solidFill>
                          <a:effectLst/>
                        </a:rPr>
                        <a:t>60%</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69%</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71%</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tc>
                  <a:txBody>
                    <a:bodyPr/>
                    <a:lstStyle/>
                    <a:p>
                      <a:pPr algn="ctr" fontAlgn="b"/>
                      <a:r>
                        <a:rPr lang="en-US" sz="1400" u="none" strike="noStrike" dirty="0">
                          <a:solidFill>
                            <a:schemeClr val="tx1"/>
                          </a:solidFill>
                          <a:effectLst/>
                        </a:rPr>
                        <a:t>16%</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21%</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25%</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extLst>
                  <a:ext uri="{0D108BD9-81ED-4DB2-BD59-A6C34878D82A}">
                    <a16:rowId xmlns:a16="http://schemas.microsoft.com/office/drawing/2014/main" val="10003"/>
                  </a:ext>
                </a:extLst>
              </a:tr>
              <a:tr h="741901">
                <a:tc>
                  <a:txBody>
                    <a:bodyPr/>
                    <a:lstStyle/>
                    <a:p>
                      <a:pPr algn="ctr" fontAlgn="b"/>
                      <a:r>
                        <a:rPr lang="en-US" sz="1000" b="1" u="none" strike="noStrike" dirty="0">
                          <a:solidFill>
                            <a:schemeClr val="tx1"/>
                          </a:solidFill>
                          <a:effectLst/>
                        </a:rPr>
                        <a:t>SOLUTIONS</a:t>
                      </a:r>
                      <a:endParaRPr lang="en-US" sz="1000" b="1" i="0" u="none" strike="noStrike" dirty="0">
                        <a:solidFill>
                          <a:schemeClr val="tx1"/>
                        </a:solidFill>
                        <a:effectLst/>
                        <a:latin typeface="Calibri" panose="020F0502020204030204" pitchFamily="34" charset="0"/>
                      </a:endParaRPr>
                    </a:p>
                  </a:txBody>
                  <a:tcPr marL="8622" marR="8622" marT="8622" marB="0" anchor="ctr">
                    <a:noFill/>
                  </a:tcPr>
                </a:tc>
                <a:tc>
                  <a:txBody>
                    <a:bodyPr/>
                    <a:lstStyle/>
                    <a:p>
                      <a:pPr algn="ctr" fontAlgn="b"/>
                      <a:r>
                        <a:rPr lang="en-US" sz="1400" u="none" strike="noStrike" dirty="0">
                          <a:solidFill>
                            <a:schemeClr val="tx1"/>
                          </a:solidFill>
                          <a:effectLst/>
                        </a:rPr>
                        <a:t>60%</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60%</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67%</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tc>
                  <a:txBody>
                    <a:bodyPr/>
                    <a:lstStyle/>
                    <a:p>
                      <a:pPr algn="ctr" fontAlgn="b"/>
                      <a:r>
                        <a:rPr lang="en-US" sz="1400" u="none" strike="noStrike" dirty="0">
                          <a:solidFill>
                            <a:schemeClr val="tx1"/>
                          </a:solidFill>
                          <a:effectLst/>
                        </a:rPr>
                        <a:t>61%</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57%</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62%</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tc>
                  <a:txBody>
                    <a:bodyPr/>
                    <a:lstStyle/>
                    <a:p>
                      <a:pPr algn="ctr" fontAlgn="b"/>
                      <a:r>
                        <a:rPr lang="en-US" sz="1400" u="none" strike="noStrike" dirty="0">
                          <a:solidFill>
                            <a:schemeClr val="tx1"/>
                          </a:solidFill>
                          <a:effectLst/>
                        </a:rPr>
                        <a:t>20%</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16%</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14%</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extLst>
                  <a:ext uri="{0D108BD9-81ED-4DB2-BD59-A6C34878D82A}">
                    <a16:rowId xmlns:a16="http://schemas.microsoft.com/office/drawing/2014/main" val="10004"/>
                  </a:ext>
                </a:extLst>
              </a:tr>
              <a:tr h="741901">
                <a:tc>
                  <a:txBody>
                    <a:bodyPr/>
                    <a:lstStyle/>
                    <a:p>
                      <a:pPr algn="ctr" fontAlgn="b"/>
                      <a:r>
                        <a:rPr lang="en-US" sz="1000" b="1" u="none" strike="noStrike" dirty="0">
                          <a:solidFill>
                            <a:schemeClr val="tx1"/>
                          </a:solidFill>
                          <a:effectLst/>
                        </a:rPr>
                        <a:t>EQUITY</a:t>
                      </a:r>
                      <a:endParaRPr lang="en-US" sz="1000" b="1" i="0" u="none" strike="noStrike" dirty="0">
                        <a:solidFill>
                          <a:schemeClr val="tx1"/>
                        </a:solidFill>
                        <a:effectLst/>
                        <a:latin typeface="Calibri" panose="020F0502020204030204" pitchFamily="34" charset="0"/>
                      </a:endParaRPr>
                    </a:p>
                  </a:txBody>
                  <a:tcPr marL="8622" marR="8622" marT="8622" marB="0" anchor="ctr">
                    <a:noFill/>
                  </a:tcPr>
                </a:tc>
                <a:tc>
                  <a:txBody>
                    <a:bodyPr/>
                    <a:lstStyle/>
                    <a:p>
                      <a:pPr algn="ctr" fontAlgn="b"/>
                      <a:r>
                        <a:rPr lang="en-US" sz="1400" u="none" strike="noStrike" dirty="0">
                          <a:solidFill>
                            <a:schemeClr val="tx1"/>
                          </a:solidFill>
                          <a:effectLst/>
                        </a:rPr>
                        <a:t>62%</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63%</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73%</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tc>
                  <a:txBody>
                    <a:bodyPr/>
                    <a:lstStyle/>
                    <a:p>
                      <a:pPr algn="ctr" fontAlgn="b"/>
                      <a:r>
                        <a:rPr lang="en-US" sz="1400" u="none" strike="noStrike" dirty="0">
                          <a:solidFill>
                            <a:schemeClr val="tx1"/>
                          </a:solidFill>
                          <a:effectLst/>
                        </a:rPr>
                        <a:t>67%</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63%</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70%</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tc>
                  <a:txBody>
                    <a:bodyPr/>
                    <a:lstStyle/>
                    <a:p>
                      <a:pPr algn="ctr" fontAlgn="b"/>
                      <a:r>
                        <a:rPr lang="en-US" sz="1400" u="none" strike="noStrike" dirty="0">
                          <a:solidFill>
                            <a:schemeClr val="tx1"/>
                          </a:solidFill>
                          <a:effectLst/>
                        </a:rPr>
                        <a:t>22%</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11%</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13%</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extLst>
                  <a:ext uri="{0D108BD9-81ED-4DB2-BD59-A6C34878D82A}">
                    <a16:rowId xmlns:a16="http://schemas.microsoft.com/office/drawing/2014/main" val="10005"/>
                  </a:ext>
                </a:extLst>
              </a:tr>
              <a:tr h="741901">
                <a:tc>
                  <a:txBody>
                    <a:bodyPr/>
                    <a:lstStyle/>
                    <a:p>
                      <a:pPr algn="ctr" fontAlgn="b"/>
                      <a:r>
                        <a:rPr lang="en-US" sz="1000" b="1" u="none" strike="noStrike" dirty="0">
                          <a:solidFill>
                            <a:schemeClr val="tx1"/>
                          </a:solidFill>
                          <a:effectLst/>
                        </a:rPr>
                        <a:t>PREVENTION</a:t>
                      </a:r>
                      <a:endParaRPr lang="en-US" sz="1000" b="1" i="0" u="none" strike="noStrike" dirty="0">
                        <a:solidFill>
                          <a:schemeClr val="tx1"/>
                        </a:solidFill>
                        <a:effectLst/>
                        <a:latin typeface="Calibri" panose="020F0502020204030204" pitchFamily="34" charset="0"/>
                      </a:endParaRPr>
                    </a:p>
                  </a:txBody>
                  <a:tcPr marL="8622" marR="8622" marT="8622" marB="0" anchor="ctr">
                    <a:noFill/>
                  </a:tcPr>
                </a:tc>
                <a:tc>
                  <a:txBody>
                    <a:bodyPr/>
                    <a:lstStyle/>
                    <a:p>
                      <a:pPr algn="ctr" fontAlgn="b"/>
                      <a:r>
                        <a:rPr lang="en-US" sz="1400" u="none" strike="noStrike" dirty="0">
                          <a:solidFill>
                            <a:schemeClr val="tx1"/>
                          </a:solidFill>
                          <a:effectLst/>
                        </a:rPr>
                        <a:t>44%</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51%</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60%</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tc>
                  <a:txBody>
                    <a:bodyPr/>
                    <a:lstStyle/>
                    <a:p>
                      <a:pPr algn="ctr" fontAlgn="b"/>
                      <a:r>
                        <a:rPr lang="en-US" sz="1400" u="none" strike="noStrike" dirty="0">
                          <a:solidFill>
                            <a:schemeClr val="tx1"/>
                          </a:solidFill>
                          <a:effectLst/>
                        </a:rPr>
                        <a:t>51%</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49%</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54%</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tc>
                  <a:txBody>
                    <a:bodyPr/>
                    <a:lstStyle/>
                    <a:p>
                      <a:pPr algn="ctr" fontAlgn="b"/>
                      <a:r>
                        <a:rPr lang="en-US" sz="1400" u="none" strike="noStrike" dirty="0">
                          <a:solidFill>
                            <a:schemeClr val="tx1"/>
                          </a:solidFill>
                          <a:effectLst/>
                        </a:rPr>
                        <a:t>6%</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tx2">
                        <a:lumMod val="20000"/>
                        <a:lumOff val="80000"/>
                      </a:schemeClr>
                    </a:solidFill>
                  </a:tcPr>
                </a:tc>
                <a:tc>
                  <a:txBody>
                    <a:bodyPr/>
                    <a:lstStyle/>
                    <a:p>
                      <a:pPr algn="ctr" fontAlgn="b"/>
                      <a:r>
                        <a:rPr lang="en-US" sz="1400" u="none" strike="noStrike" dirty="0">
                          <a:solidFill>
                            <a:schemeClr val="tx1"/>
                          </a:solidFill>
                          <a:effectLst/>
                        </a:rPr>
                        <a:t>11%</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6">
                        <a:lumMod val="40000"/>
                        <a:lumOff val="60000"/>
                      </a:schemeClr>
                    </a:solidFill>
                  </a:tcPr>
                </a:tc>
                <a:tc>
                  <a:txBody>
                    <a:bodyPr/>
                    <a:lstStyle/>
                    <a:p>
                      <a:pPr algn="ctr" fontAlgn="b"/>
                      <a:r>
                        <a:rPr lang="en-US" sz="1400" u="none" strike="noStrike" dirty="0">
                          <a:solidFill>
                            <a:schemeClr val="tx1"/>
                          </a:solidFill>
                          <a:effectLst/>
                        </a:rPr>
                        <a:t>9%</a:t>
                      </a:r>
                      <a:endParaRPr lang="en-US" sz="1400" b="0" i="0" u="none" strike="noStrike" dirty="0">
                        <a:solidFill>
                          <a:schemeClr val="tx1"/>
                        </a:solidFill>
                        <a:effectLst/>
                        <a:latin typeface="Calibri" panose="020F0502020204030204" pitchFamily="34" charset="0"/>
                      </a:endParaRPr>
                    </a:p>
                  </a:txBody>
                  <a:tcPr marL="8622" marR="8622" marT="8622" marB="0" anchor="ctr">
                    <a:solidFill>
                      <a:schemeClr val="accent5">
                        <a:lumMod val="40000"/>
                        <a:lumOff val="60000"/>
                      </a:schemeClr>
                    </a:solidFill>
                  </a:tcPr>
                </a:tc>
                <a:extLst>
                  <a:ext uri="{0D108BD9-81ED-4DB2-BD59-A6C34878D82A}">
                    <a16:rowId xmlns:a16="http://schemas.microsoft.com/office/drawing/2014/main" val="10006"/>
                  </a:ext>
                </a:extLst>
              </a:tr>
            </a:tbl>
          </a:graphicData>
        </a:graphic>
      </p:graphicFrame>
      <p:grpSp>
        <p:nvGrpSpPr>
          <p:cNvPr id="5" name="Group 4"/>
          <p:cNvGrpSpPr/>
          <p:nvPr/>
        </p:nvGrpSpPr>
        <p:grpSpPr>
          <a:xfrm>
            <a:off x="2475898" y="1578827"/>
            <a:ext cx="179100" cy="278357"/>
            <a:chOff x="4866851" y="5845935"/>
            <a:chExt cx="349015" cy="542439"/>
          </a:xfrm>
        </p:grpSpPr>
        <p:grpSp>
          <p:nvGrpSpPr>
            <p:cNvPr id="6" name="Group 5"/>
            <p:cNvGrpSpPr/>
            <p:nvPr/>
          </p:nvGrpSpPr>
          <p:grpSpPr>
            <a:xfrm>
              <a:off x="4866851" y="5845935"/>
              <a:ext cx="349015" cy="426575"/>
              <a:chOff x="1053670" y="6222424"/>
              <a:chExt cx="296151" cy="394863"/>
            </a:xfrm>
            <a:solidFill>
              <a:srgbClr val="C00000"/>
            </a:solidFill>
          </p:grpSpPr>
          <p:sp>
            <p:nvSpPr>
              <p:cNvPr id="15" name="Oval 14"/>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Delay 15"/>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p:cNvGrpSpPr/>
            <p:nvPr/>
          </p:nvGrpSpPr>
          <p:grpSpPr>
            <a:xfrm>
              <a:off x="4938800" y="6183259"/>
              <a:ext cx="205115" cy="205115"/>
              <a:chOff x="4009722" y="1148360"/>
              <a:chExt cx="1246909" cy="1246909"/>
            </a:xfrm>
          </p:grpSpPr>
          <p:sp>
            <p:nvSpPr>
              <p:cNvPr id="8" name="Oval 7"/>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9" name="Group 8"/>
              <p:cNvGrpSpPr/>
              <p:nvPr/>
            </p:nvGrpSpPr>
            <p:grpSpPr>
              <a:xfrm>
                <a:off x="4204277" y="1233118"/>
                <a:ext cx="813773" cy="989455"/>
                <a:chOff x="6259830" y="260894"/>
                <a:chExt cx="1131570" cy="1375860"/>
              </a:xfrm>
            </p:grpSpPr>
            <p:grpSp>
              <p:nvGrpSpPr>
                <p:cNvPr id="10" name="Group 9"/>
                <p:cNvGrpSpPr/>
                <p:nvPr/>
              </p:nvGrpSpPr>
              <p:grpSpPr>
                <a:xfrm>
                  <a:off x="6357098" y="260894"/>
                  <a:ext cx="936267" cy="1079584"/>
                  <a:chOff x="6374985" y="241883"/>
                  <a:chExt cx="936267" cy="1123092"/>
                </a:xfrm>
              </p:grpSpPr>
              <p:sp>
                <p:nvSpPr>
                  <p:cNvPr id="12" name="Freeform 11"/>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a:off x="6835635" y="241883"/>
                    <a:ext cx="239602" cy="180888"/>
                  </a:xfrm>
                  <a:prstGeom prst="round2DiagRect">
                    <a:avLst>
                      <a:gd name="adj1" fmla="val 50000"/>
                      <a:gd name="adj2" fmla="val 0"/>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 name="Group 16"/>
          <p:cNvGrpSpPr/>
          <p:nvPr/>
        </p:nvGrpSpPr>
        <p:grpSpPr>
          <a:xfrm>
            <a:off x="1642940" y="1578827"/>
            <a:ext cx="179100" cy="276166"/>
            <a:chOff x="1777468" y="5845935"/>
            <a:chExt cx="349015" cy="538169"/>
          </a:xfrm>
        </p:grpSpPr>
        <p:grpSp>
          <p:nvGrpSpPr>
            <p:cNvPr id="18" name="Group 17"/>
            <p:cNvGrpSpPr/>
            <p:nvPr/>
          </p:nvGrpSpPr>
          <p:grpSpPr>
            <a:xfrm>
              <a:off x="1777468" y="5845935"/>
              <a:ext cx="349015" cy="426575"/>
              <a:chOff x="1053670" y="6222424"/>
              <a:chExt cx="296151" cy="394863"/>
            </a:xfrm>
            <a:solidFill>
              <a:schemeClr val="accent1"/>
            </a:solidFill>
          </p:grpSpPr>
          <p:sp>
            <p:nvSpPr>
              <p:cNvPr id="23" name="Oval 22"/>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Delay 23"/>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1855280" y="6180224"/>
              <a:ext cx="204786" cy="203880"/>
              <a:chOff x="1661129" y="6159660"/>
              <a:chExt cx="584279" cy="581693"/>
            </a:xfrm>
          </p:grpSpPr>
          <p:sp>
            <p:nvSpPr>
              <p:cNvPr id="20" name="Oval 19"/>
              <p:cNvSpPr>
                <a:spLocks noChangeAspect="1"/>
              </p:cNvSpPr>
              <p:nvPr/>
            </p:nvSpPr>
            <p:spPr>
              <a:xfrm>
                <a:off x="1661129" y="615966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rotWithShape="1">
              <a:blip r:embed="rId3"/>
              <a:srcRect l="2607" t="6649" r="2502" b="3428"/>
              <a:stretch/>
            </p:blipFill>
            <p:spPr>
              <a:xfrm>
                <a:off x="1765218" y="6161657"/>
                <a:ext cx="373510" cy="506098"/>
              </a:xfrm>
              <a:prstGeom prst="rect">
                <a:avLst/>
              </a:prstGeom>
            </p:spPr>
          </p:pic>
          <p:sp>
            <p:nvSpPr>
              <p:cNvPr id="22" name="Oval 21"/>
              <p:cNvSpPr>
                <a:spLocks noChangeAspect="1"/>
              </p:cNvSpPr>
              <p:nvPr/>
            </p:nvSpPr>
            <p:spPr>
              <a:xfrm>
                <a:off x="1663715" y="615966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3316660" y="1578827"/>
            <a:ext cx="179100" cy="281106"/>
            <a:chOff x="7790007" y="6042645"/>
            <a:chExt cx="349015" cy="547798"/>
          </a:xfrm>
        </p:grpSpPr>
        <p:sp>
          <p:nvSpPr>
            <p:cNvPr id="26" name="Flowchart: Delay 25"/>
            <p:cNvSpPr/>
            <p:nvPr/>
          </p:nvSpPr>
          <p:spPr>
            <a:xfrm rot="16200000">
              <a:off x="7855384" y="6181884"/>
              <a:ext cx="218262" cy="34901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7834303" y="6042645"/>
              <a:ext cx="232768" cy="547798"/>
              <a:chOff x="7834303" y="6042645"/>
              <a:chExt cx="232768" cy="547798"/>
            </a:xfrm>
          </p:grpSpPr>
          <p:sp>
            <p:nvSpPr>
              <p:cNvPr id="28" name="Oval 27"/>
              <p:cNvSpPr/>
              <p:nvPr/>
            </p:nvSpPr>
            <p:spPr>
              <a:xfrm>
                <a:off x="7834303" y="6042645"/>
                <a:ext cx="232768" cy="217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7861956" y="6385328"/>
                <a:ext cx="205115" cy="205115"/>
                <a:chOff x="7151688" y="1101474"/>
                <a:chExt cx="1246909" cy="1246909"/>
              </a:xfrm>
            </p:grpSpPr>
            <p:sp>
              <p:nvSpPr>
                <p:cNvPr id="30" name="Oval 29"/>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31" name="Picture 30"/>
                <p:cNvPicPr>
                  <a:picLocks noChangeAspect="1"/>
                </p:cNvPicPr>
                <p:nvPr/>
              </p:nvPicPr>
              <p:blipFill rotWithShape="1">
                <a:blip r:embed="rId4"/>
                <a:srcRect l="8220" t="6842" b="6868"/>
                <a:stretch/>
              </p:blipFill>
              <p:spPr>
                <a:xfrm>
                  <a:off x="7365840" y="1304459"/>
                  <a:ext cx="818604" cy="840938"/>
                </a:xfrm>
                <a:prstGeom prst="rect">
                  <a:avLst/>
                </a:prstGeom>
              </p:spPr>
            </p:pic>
          </p:grpSp>
        </p:grpSp>
      </p:grpSp>
      <p:grpSp>
        <p:nvGrpSpPr>
          <p:cNvPr id="32" name="Group 31"/>
          <p:cNvGrpSpPr/>
          <p:nvPr/>
        </p:nvGrpSpPr>
        <p:grpSpPr>
          <a:xfrm>
            <a:off x="4902065" y="1578827"/>
            <a:ext cx="179100" cy="278357"/>
            <a:chOff x="4866851" y="5845935"/>
            <a:chExt cx="349015" cy="542439"/>
          </a:xfrm>
        </p:grpSpPr>
        <p:grpSp>
          <p:nvGrpSpPr>
            <p:cNvPr id="33" name="Group 32"/>
            <p:cNvGrpSpPr/>
            <p:nvPr/>
          </p:nvGrpSpPr>
          <p:grpSpPr>
            <a:xfrm>
              <a:off x="4866851" y="5845935"/>
              <a:ext cx="349015" cy="426575"/>
              <a:chOff x="1053670" y="6222424"/>
              <a:chExt cx="296151" cy="394863"/>
            </a:xfrm>
            <a:solidFill>
              <a:srgbClr val="C00000"/>
            </a:solidFill>
          </p:grpSpPr>
          <p:sp>
            <p:nvSpPr>
              <p:cNvPr id="42" name="Oval 41"/>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lowchart: Delay 42"/>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4938800" y="6183259"/>
              <a:ext cx="205115" cy="205115"/>
              <a:chOff x="4009722" y="1148360"/>
              <a:chExt cx="1246909" cy="1246909"/>
            </a:xfrm>
          </p:grpSpPr>
          <p:sp>
            <p:nvSpPr>
              <p:cNvPr id="35" name="Oval 34"/>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36" name="Group 35"/>
              <p:cNvGrpSpPr/>
              <p:nvPr/>
            </p:nvGrpSpPr>
            <p:grpSpPr>
              <a:xfrm>
                <a:off x="4204277" y="1233118"/>
                <a:ext cx="813773" cy="989455"/>
                <a:chOff x="6259830" y="260894"/>
                <a:chExt cx="1131570" cy="1375860"/>
              </a:xfrm>
            </p:grpSpPr>
            <p:grpSp>
              <p:nvGrpSpPr>
                <p:cNvPr id="37" name="Group 36"/>
                <p:cNvGrpSpPr/>
                <p:nvPr/>
              </p:nvGrpSpPr>
              <p:grpSpPr>
                <a:xfrm>
                  <a:off x="6357098" y="260894"/>
                  <a:ext cx="936267" cy="1079584"/>
                  <a:chOff x="6374985" y="241883"/>
                  <a:chExt cx="936267" cy="1123092"/>
                </a:xfrm>
              </p:grpSpPr>
              <p:sp>
                <p:nvSpPr>
                  <p:cNvPr id="39" name="Freeform 38"/>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a:off x="6835635" y="241883"/>
                    <a:ext cx="239602" cy="180888"/>
                  </a:xfrm>
                  <a:prstGeom prst="round2DiagRect">
                    <a:avLst>
                      <a:gd name="adj1" fmla="val 50000"/>
                      <a:gd name="adj2" fmla="val 0"/>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4" name="Group 43"/>
          <p:cNvGrpSpPr/>
          <p:nvPr/>
        </p:nvGrpSpPr>
        <p:grpSpPr>
          <a:xfrm>
            <a:off x="4069107" y="1578827"/>
            <a:ext cx="179100" cy="276166"/>
            <a:chOff x="1777468" y="5845935"/>
            <a:chExt cx="349015" cy="538169"/>
          </a:xfrm>
        </p:grpSpPr>
        <p:grpSp>
          <p:nvGrpSpPr>
            <p:cNvPr id="45" name="Group 44"/>
            <p:cNvGrpSpPr/>
            <p:nvPr/>
          </p:nvGrpSpPr>
          <p:grpSpPr>
            <a:xfrm>
              <a:off x="1777468" y="5845935"/>
              <a:ext cx="349015" cy="426575"/>
              <a:chOff x="1053670" y="6222424"/>
              <a:chExt cx="296151" cy="394863"/>
            </a:xfrm>
            <a:solidFill>
              <a:schemeClr val="accent1"/>
            </a:solidFill>
          </p:grpSpPr>
          <p:sp>
            <p:nvSpPr>
              <p:cNvPr id="50" name="Oval 49"/>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lowchart: Delay 50"/>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1855280" y="6180224"/>
              <a:ext cx="204786" cy="203880"/>
              <a:chOff x="1661129" y="6159660"/>
              <a:chExt cx="584279" cy="581693"/>
            </a:xfrm>
          </p:grpSpPr>
          <p:sp>
            <p:nvSpPr>
              <p:cNvPr id="47" name="Oval 46"/>
              <p:cNvSpPr>
                <a:spLocks noChangeAspect="1"/>
              </p:cNvSpPr>
              <p:nvPr/>
            </p:nvSpPr>
            <p:spPr>
              <a:xfrm>
                <a:off x="1661129" y="615966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48" name="Picture 47"/>
              <p:cNvPicPr>
                <a:picLocks noChangeAspect="1"/>
              </p:cNvPicPr>
              <p:nvPr/>
            </p:nvPicPr>
            <p:blipFill rotWithShape="1">
              <a:blip r:embed="rId3"/>
              <a:srcRect l="2607" t="6649" r="2502" b="3428"/>
              <a:stretch/>
            </p:blipFill>
            <p:spPr>
              <a:xfrm>
                <a:off x="1765218" y="6161657"/>
                <a:ext cx="373510" cy="506098"/>
              </a:xfrm>
              <a:prstGeom prst="rect">
                <a:avLst/>
              </a:prstGeom>
            </p:spPr>
          </p:pic>
          <p:sp>
            <p:nvSpPr>
              <p:cNvPr id="49" name="Oval 48"/>
              <p:cNvSpPr>
                <a:spLocks noChangeAspect="1"/>
              </p:cNvSpPr>
              <p:nvPr/>
            </p:nvSpPr>
            <p:spPr>
              <a:xfrm>
                <a:off x="1663715" y="615966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grpSp>
        <p:nvGrpSpPr>
          <p:cNvPr id="52" name="Group 51"/>
          <p:cNvGrpSpPr/>
          <p:nvPr/>
        </p:nvGrpSpPr>
        <p:grpSpPr>
          <a:xfrm>
            <a:off x="5742827" y="1578827"/>
            <a:ext cx="179100" cy="281106"/>
            <a:chOff x="7790007" y="6042645"/>
            <a:chExt cx="349015" cy="547798"/>
          </a:xfrm>
        </p:grpSpPr>
        <p:sp>
          <p:nvSpPr>
            <p:cNvPr id="53" name="Flowchart: Delay 52"/>
            <p:cNvSpPr/>
            <p:nvPr/>
          </p:nvSpPr>
          <p:spPr>
            <a:xfrm rot="16200000">
              <a:off x="7855384" y="6181884"/>
              <a:ext cx="218262" cy="34901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p:cNvGrpSpPr/>
            <p:nvPr/>
          </p:nvGrpSpPr>
          <p:grpSpPr>
            <a:xfrm>
              <a:off x="7834303" y="6042645"/>
              <a:ext cx="232768" cy="547798"/>
              <a:chOff x="7834303" y="6042645"/>
              <a:chExt cx="232768" cy="547798"/>
            </a:xfrm>
          </p:grpSpPr>
          <p:sp>
            <p:nvSpPr>
              <p:cNvPr id="55" name="Oval 54"/>
              <p:cNvSpPr/>
              <p:nvPr/>
            </p:nvSpPr>
            <p:spPr>
              <a:xfrm>
                <a:off x="7834303" y="6042645"/>
                <a:ext cx="232768" cy="217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p:cNvGrpSpPr/>
              <p:nvPr/>
            </p:nvGrpSpPr>
            <p:grpSpPr>
              <a:xfrm>
                <a:off x="7861956" y="6385328"/>
                <a:ext cx="205115" cy="205115"/>
                <a:chOff x="7151688" y="1101474"/>
                <a:chExt cx="1246909" cy="1246909"/>
              </a:xfrm>
            </p:grpSpPr>
            <p:sp>
              <p:nvSpPr>
                <p:cNvPr id="57" name="Oval 56"/>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8" name="Picture 57"/>
                <p:cNvPicPr>
                  <a:picLocks noChangeAspect="1"/>
                </p:cNvPicPr>
                <p:nvPr/>
              </p:nvPicPr>
              <p:blipFill rotWithShape="1">
                <a:blip r:embed="rId4"/>
                <a:srcRect l="8220" t="6842" b="6868"/>
                <a:stretch/>
              </p:blipFill>
              <p:spPr>
                <a:xfrm>
                  <a:off x="7365840" y="1304459"/>
                  <a:ext cx="818604" cy="840938"/>
                </a:xfrm>
                <a:prstGeom prst="rect">
                  <a:avLst/>
                </a:prstGeom>
              </p:spPr>
            </p:pic>
          </p:grpSp>
        </p:grpSp>
      </p:grpSp>
      <p:grpSp>
        <p:nvGrpSpPr>
          <p:cNvPr id="59" name="Group 58"/>
          <p:cNvGrpSpPr/>
          <p:nvPr/>
        </p:nvGrpSpPr>
        <p:grpSpPr>
          <a:xfrm>
            <a:off x="7335253" y="1578827"/>
            <a:ext cx="179100" cy="278357"/>
            <a:chOff x="4866851" y="5845935"/>
            <a:chExt cx="349015" cy="542439"/>
          </a:xfrm>
        </p:grpSpPr>
        <p:grpSp>
          <p:nvGrpSpPr>
            <p:cNvPr id="60" name="Group 59"/>
            <p:cNvGrpSpPr/>
            <p:nvPr/>
          </p:nvGrpSpPr>
          <p:grpSpPr>
            <a:xfrm>
              <a:off x="4866851" y="5845935"/>
              <a:ext cx="349015" cy="426575"/>
              <a:chOff x="1053670" y="6222424"/>
              <a:chExt cx="296151" cy="394863"/>
            </a:xfrm>
            <a:solidFill>
              <a:srgbClr val="C00000"/>
            </a:solidFill>
          </p:grpSpPr>
          <p:sp>
            <p:nvSpPr>
              <p:cNvPr id="69" name="Oval 68"/>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lowchart: Delay 69"/>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1" name="Group 60"/>
            <p:cNvGrpSpPr/>
            <p:nvPr/>
          </p:nvGrpSpPr>
          <p:grpSpPr>
            <a:xfrm>
              <a:off x="4938800" y="6183259"/>
              <a:ext cx="205115" cy="205115"/>
              <a:chOff x="4009722" y="1148360"/>
              <a:chExt cx="1246909" cy="1246909"/>
            </a:xfrm>
          </p:grpSpPr>
          <p:sp>
            <p:nvSpPr>
              <p:cNvPr id="62" name="Oval 61"/>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63" name="Group 62"/>
              <p:cNvGrpSpPr/>
              <p:nvPr/>
            </p:nvGrpSpPr>
            <p:grpSpPr>
              <a:xfrm>
                <a:off x="4204277" y="1233118"/>
                <a:ext cx="813773" cy="989455"/>
                <a:chOff x="6259830" y="260894"/>
                <a:chExt cx="1131570" cy="1375860"/>
              </a:xfrm>
            </p:grpSpPr>
            <p:grpSp>
              <p:nvGrpSpPr>
                <p:cNvPr id="64" name="Group 63"/>
                <p:cNvGrpSpPr/>
                <p:nvPr/>
              </p:nvGrpSpPr>
              <p:grpSpPr>
                <a:xfrm>
                  <a:off x="6357098" y="260894"/>
                  <a:ext cx="936267" cy="1079584"/>
                  <a:chOff x="6374985" y="241883"/>
                  <a:chExt cx="936267" cy="1123092"/>
                </a:xfrm>
              </p:grpSpPr>
              <p:sp>
                <p:nvSpPr>
                  <p:cNvPr id="66" name="Freeform 65"/>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a:off x="6835635" y="241883"/>
                    <a:ext cx="239602" cy="180888"/>
                  </a:xfrm>
                  <a:prstGeom prst="round2DiagRect">
                    <a:avLst>
                      <a:gd name="adj1" fmla="val 50000"/>
                      <a:gd name="adj2" fmla="val 0"/>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 name="Group 70"/>
          <p:cNvGrpSpPr/>
          <p:nvPr/>
        </p:nvGrpSpPr>
        <p:grpSpPr>
          <a:xfrm>
            <a:off x="6502295" y="1578827"/>
            <a:ext cx="179100" cy="276166"/>
            <a:chOff x="1777468" y="5845935"/>
            <a:chExt cx="349015" cy="538169"/>
          </a:xfrm>
        </p:grpSpPr>
        <p:grpSp>
          <p:nvGrpSpPr>
            <p:cNvPr id="72" name="Group 71"/>
            <p:cNvGrpSpPr/>
            <p:nvPr/>
          </p:nvGrpSpPr>
          <p:grpSpPr>
            <a:xfrm>
              <a:off x="1777468" y="5845935"/>
              <a:ext cx="349015" cy="426575"/>
              <a:chOff x="1053670" y="6222424"/>
              <a:chExt cx="296151" cy="394863"/>
            </a:xfrm>
            <a:solidFill>
              <a:schemeClr val="accent1"/>
            </a:solidFill>
          </p:grpSpPr>
          <p:sp>
            <p:nvSpPr>
              <p:cNvPr id="77" name="Oval 76"/>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lowchart: Delay 77"/>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p:cNvGrpSpPr/>
            <p:nvPr/>
          </p:nvGrpSpPr>
          <p:grpSpPr>
            <a:xfrm>
              <a:off x="1855280" y="6180224"/>
              <a:ext cx="204786" cy="203880"/>
              <a:chOff x="1661129" y="6159660"/>
              <a:chExt cx="584279" cy="581693"/>
            </a:xfrm>
          </p:grpSpPr>
          <p:sp>
            <p:nvSpPr>
              <p:cNvPr id="74" name="Oval 73"/>
              <p:cNvSpPr>
                <a:spLocks noChangeAspect="1"/>
              </p:cNvSpPr>
              <p:nvPr/>
            </p:nvSpPr>
            <p:spPr>
              <a:xfrm>
                <a:off x="1661129" y="615966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rotWithShape="1">
              <a:blip r:embed="rId3"/>
              <a:srcRect l="2607" t="6649" r="2502" b="3428"/>
              <a:stretch/>
            </p:blipFill>
            <p:spPr>
              <a:xfrm>
                <a:off x="1765218" y="6161657"/>
                <a:ext cx="373510" cy="506098"/>
              </a:xfrm>
              <a:prstGeom prst="rect">
                <a:avLst/>
              </a:prstGeom>
            </p:spPr>
          </p:pic>
          <p:sp>
            <p:nvSpPr>
              <p:cNvPr id="76" name="Oval 75"/>
              <p:cNvSpPr>
                <a:spLocks noChangeAspect="1"/>
              </p:cNvSpPr>
              <p:nvPr/>
            </p:nvSpPr>
            <p:spPr>
              <a:xfrm>
                <a:off x="1663715" y="615966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grpSp>
        <p:nvGrpSpPr>
          <p:cNvPr id="79" name="Group 78"/>
          <p:cNvGrpSpPr/>
          <p:nvPr/>
        </p:nvGrpSpPr>
        <p:grpSpPr>
          <a:xfrm>
            <a:off x="8176015" y="1578827"/>
            <a:ext cx="179100" cy="281106"/>
            <a:chOff x="7790007" y="6042645"/>
            <a:chExt cx="349015" cy="547798"/>
          </a:xfrm>
        </p:grpSpPr>
        <p:sp>
          <p:nvSpPr>
            <p:cNvPr id="80" name="Flowchart: Delay 79"/>
            <p:cNvSpPr/>
            <p:nvPr/>
          </p:nvSpPr>
          <p:spPr>
            <a:xfrm rot="16200000">
              <a:off x="7855384" y="6181884"/>
              <a:ext cx="218262" cy="34901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1" name="Group 80"/>
            <p:cNvGrpSpPr/>
            <p:nvPr/>
          </p:nvGrpSpPr>
          <p:grpSpPr>
            <a:xfrm>
              <a:off x="7834303" y="6042645"/>
              <a:ext cx="232768" cy="547798"/>
              <a:chOff x="7834303" y="6042645"/>
              <a:chExt cx="232768" cy="547798"/>
            </a:xfrm>
          </p:grpSpPr>
          <p:sp>
            <p:nvSpPr>
              <p:cNvPr id="82" name="Oval 81"/>
              <p:cNvSpPr/>
              <p:nvPr/>
            </p:nvSpPr>
            <p:spPr>
              <a:xfrm>
                <a:off x="7834303" y="6042645"/>
                <a:ext cx="232768" cy="217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3" name="Group 82"/>
              <p:cNvGrpSpPr/>
              <p:nvPr/>
            </p:nvGrpSpPr>
            <p:grpSpPr>
              <a:xfrm>
                <a:off x="7861956" y="6385328"/>
                <a:ext cx="205115" cy="205115"/>
                <a:chOff x="7151688" y="1101474"/>
                <a:chExt cx="1246909" cy="1246909"/>
              </a:xfrm>
            </p:grpSpPr>
            <p:sp>
              <p:nvSpPr>
                <p:cNvPr id="84" name="Oval 83"/>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85" name="Picture 84"/>
                <p:cNvPicPr>
                  <a:picLocks noChangeAspect="1"/>
                </p:cNvPicPr>
                <p:nvPr/>
              </p:nvPicPr>
              <p:blipFill rotWithShape="1">
                <a:blip r:embed="rId4"/>
                <a:srcRect l="8220" t="6842" b="6868"/>
                <a:stretch/>
              </p:blipFill>
              <p:spPr>
                <a:xfrm>
                  <a:off x="7365840" y="1304459"/>
                  <a:ext cx="818604" cy="840938"/>
                </a:xfrm>
                <a:prstGeom prst="rect">
                  <a:avLst/>
                </a:prstGeom>
              </p:spPr>
            </p:pic>
          </p:grpSp>
        </p:grpSp>
      </p:grpSp>
      <p:sp>
        <p:nvSpPr>
          <p:cNvPr id="86" name="TextBox 85"/>
          <p:cNvSpPr txBox="1"/>
          <p:nvPr/>
        </p:nvSpPr>
        <p:spPr>
          <a:xfrm>
            <a:off x="5862768" y="6080250"/>
            <a:ext cx="2422843" cy="523220"/>
          </a:xfrm>
          <a:prstGeom prst="rect">
            <a:avLst/>
          </a:prstGeom>
          <a:noFill/>
        </p:spPr>
        <p:txBody>
          <a:bodyPr wrap="none" rtlCol="0">
            <a:spAutoFit/>
          </a:bodyPr>
          <a:lstStyle/>
          <a:p>
            <a:r>
              <a:rPr lang="en-US" sz="1400" b="1" dirty="0">
                <a:latin typeface="Calibri" panose="020F0502020204030204" pitchFamily="34" charset="0"/>
              </a:rPr>
              <a:t>## bold</a:t>
            </a:r>
            <a:r>
              <a:rPr lang="en-US" sz="1400" dirty="0">
                <a:latin typeface="Calibri" panose="020F0502020204030204" pitchFamily="34" charset="0"/>
              </a:rPr>
              <a:t>=statistically significant</a:t>
            </a:r>
          </a:p>
          <a:p>
            <a:r>
              <a:rPr lang="en-US" sz="1400" dirty="0">
                <a:latin typeface="Calibri" panose="020F0502020204030204" pitchFamily="34" charset="0"/>
              </a:rPr>
              <a:t>* = top choice in category</a:t>
            </a:r>
          </a:p>
        </p:txBody>
      </p:sp>
      <p:sp>
        <p:nvSpPr>
          <p:cNvPr id="87" name="5-Point Star 86"/>
          <p:cNvSpPr/>
          <p:nvPr/>
        </p:nvSpPr>
        <p:spPr>
          <a:xfrm>
            <a:off x="5899436" y="6338163"/>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88" name="Group 87"/>
          <p:cNvGrpSpPr/>
          <p:nvPr/>
        </p:nvGrpSpPr>
        <p:grpSpPr>
          <a:xfrm>
            <a:off x="363946" y="5961414"/>
            <a:ext cx="1278994" cy="642870"/>
            <a:chOff x="7669161" y="5248385"/>
            <a:chExt cx="1278994" cy="642870"/>
          </a:xfrm>
        </p:grpSpPr>
        <p:sp>
          <p:nvSpPr>
            <p:cNvPr id="89" name="Oval 88"/>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90" name="Group 89"/>
            <p:cNvGrpSpPr/>
            <p:nvPr/>
          </p:nvGrpSpPr>
          <p:grpSpPr>
            <a:xfrm>
              <a:off x="7669161" y="5248385"/>
              <a:ext cx="1278994" cy="642870"/>
              <a:chOff x="7669161" y="5248385"/>
              <a:chExt cx="1278994" cy="642870"/>
            </a:xfrm>
          </p:grpSpPr>
          <p:grpSp>
            <p:nvGrpSpPr>
              <p:cNvPr id="91" name="Group 90"/>
              <p:cNvGrpSpPr/>
              <p:nvPr/>
            </p:nvGrpSpPr>
            <p:grpSpPr>
              <a:xfrm>
                <a:off x="7669161" y="5266540"/>
                <a:ext cx="187365" cy="187365"/>
                <a:chOff x="10979428" y="3900250"/>
                <a:chExt cx="584279" cy="581693"/>
              </a:xfrm>
            </p:grpSpPr>
            <p:sp>
              <p:nvSpPr>
                <p:cNvPr id="108" name="Oval 107"/>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9" name="Picture 108"/>
                <p:cNvPicPr>
                  <a:picLocks noChangeAspect="1"/>
                </p:cNvPicPr>
                <p:nvPr/>
              </p:nvPicPr>
              <p:blipFill rotWithShape="1">
                <a:blip r:embed="rId3"/>
                <a:srcRect l="2607" t="6649" r="2502" b="3428"/>
                <a:stretch/>
              </p:blipFill>
              <p:spPr>
                <a:xfrm>
                  <a:off x="11100495" y="3948112"/>
                  <a:ext cx="339555" cy="460089"/>
                </a:xfrm>
                <a:prstGeom prst="rect">
                  <a:avLst/>
                </a:prstGeom>
              </p:spPr>
            </p:pic>
            <p:sp>
              <p:nvSpPr>
                <p:cNvPr id="110" name="Oval 109"/>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7669161" y="5248385"/>
                <a:ext cx="1278994" cy="642870"/>
                <a:chOff x="7669161" y="5248385"/>
                <a:chExt cx="1278994" cy="642870"/>
              </a:xfrm>
            </p:grpSpPr>
            <p:sp>
              <p:nvSpPr>
                <p:cNvPr id="93" name="TextBox 92"/>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94" name="TextBox 93"/>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95" name="TextBox 94"/>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96" name="Group 95"/>
                <p:cNvGrpSpPr/>
                <p:nvPr/>
              </p:nvGrpSpPr>
              <p:grpSpPr>
                <a:xfrm>
                  <a:off x="7669161" y="5691416"/>
                  <a:ext cx="187365" cy="187365"/>
                  <a:chOff x="7151688" y="1101474"/>
                  <a:chExt cx="1246909" cy="1246909"/>
                </a:xfrm>
              </p:grpSpPr>
              <p:sp>
                <p:nvSpPr>
                  <p:cNvPr id="106" name="Oval 105"/>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7" name="Picture 106"/>
                  <p:cNvPicPr>
                    <a:picLocks noChangeAspect="1"/>
                  </p:cNvPicPr>
                  <p:nvPr/>
                </p:nvPicPr>
                <p:blipFill rotWithShape="1">
                  <a:blip r:embed="rId4"/>
                  <a:srcRect l="8220" t="6842" b="6868"/>
                  <a:stretch/>
                </p:blipFill>
                <p:spPr>
                  <a:xfrm>
                    <a:off x="7365840" y="1304459"/>
                    <a:ext cx="818604" cy="840938"/>
                  </a:xfrm>
                  <a:prstGeom prst="rect">
                    <a:avLst/>
                  </a:prstGeom>
                </p:spPr>
              </p:pic>
            </p:grpSp>
            <p:grpSp>
              <p:nvGrpSpPr>
                <p:cNvPr id="97" name="Group 96"/>
                <p:cNvGrpSpPr/>
                <p:nvPr/>
              </p:nvGrpSpPr>
              <p:grpSpPr>
                <a:xfrm>
                  <a:off x="7698396" y="5491715"/>
                  <a:ext cx="122280" cy="148679"/>
                  <a:chOff x="6259830" y="260894"/>
                  <a:chExt cx="1131570" cy="1375860"/>
                </a:xfrm>
              </p:grpSpPr>
              <p:grpSp>
                <p:nvGrpSpPr>
                  <p:cNvPr id="101" name="Group 100"/>
                  <p:cNvGrpSpPr/>
                  <p:nvPr/>
                </p:nvGrpSpPr>
                <p:grpSpPr>
                  <a:xfrm>
                    <a:off x="6357098" y="260894"/>
                    <a:ext cx="936267" cy="1079584"/>
                    <a:chOff x="6374985" y="241883"/>
                    <a:chExt cx="936267" cy="1123092"/>
                  </a:xfrm>
                </p:grpSpPr>
                <p:sp>
                  <p:nvSpPr>
                    <p:cNvPr id="103" name="Freeform 102"/>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 Diagonal Corner Rectangle 104"/>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TextBox 97"/>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99" name="TextBox 98"/>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100" name="TextBox 99"/>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sp>
        <p:nvSpPr>
          <p:cNvPr id="111" name="5-Point Star 110"/>
          <p:cNvSpPr/>
          <p:nvPr/>
        </p:nvSpPr>
        <p:spPr>
          <a:xfrm>
            <a:off x="1822040" y="2116377"/>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2" name="5-Point Star 111"/>
          <p:cNvSpPr/>
          <p:nvPr/>
        </p:nvSpPr>
        <p:spPr>
          <a:xfrm>
            <a:off x="2654998" y="2872281"/>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3" name="5-Point Star 112"/>
          <p:cNvSpPr/>
          <p:nvPr/>
        </p:nvSpPr>
        <p:spPr>
          <a:xfrm>
            <a:off x="3560160" y="2116377"/>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4" name="5-Point Star 113"/>
          <p:cNvSpPr/>
          <p:nvPr/>
        </p:nvSpPr>
        <p:spPr>
          <a:xfrm>
            <a:off x="4363623" y="4399329"/>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5" name="5-Point Star 114"/>
          <p:cNvSpPr/>
          <p:nvPr/>
        </p:nvSpPr>
        <p:spPr>
          <a:xfrm>
            <a:off x="5081165" y="2872281"/>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6" name="5-Point Star 115"/>
          <p:cNvSpPr/>
          <p:nvPr/>
        </p:nvSpPr>
        <p:spPr>
          <a:xfrm>
            <a:off x="5921928" y="2858178"/>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7" name="5-Point Star 116"/>
          <p:cNvSpPr/>
          <p:nvPr/>
        </p:nvSpPr>
        <p:spPr>
          <a:xfrm>
            <a:off x="6681395" y="2116377"/>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8" name="5-Point Star 117"/>
          <p:cNvSpPr/>
          <p:nvPr/>
        </p:nvSpPr>
        <p:spPr>
          <a:xfrm>
            <a:off x="7514353" y="2112433"/>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19" name="5-Point Star 118"/>
          <p:cNvSpPr/>
          <p:nvPr/>
        </p:nvSpPr>
        <p:spPr>
          <a:xfrm>
            <a:off x="8355116" y="2112433"/>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7841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Survey Takeaways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108</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258530133"/>
              </p:ext>
            </p:extLst>
          </p:nvPr>
        </p:nvGraphicFramePr>
        <p:xfrm>
          <a:off x="353962" y="1090290"/>
          <a:ext cx="8287118" cy="5090160"/>
        </p:xfrm>
        <a:graphic>
          <a:graphicData uri="http://schemas.openxmlformats.org/drawingml/2006/table">
            <a:tbl>
              <a:tblPr firstRow="1" bandRow="1">
                <a:tableStyleId>{2D5ABB26-0587-4C30-8999-92F81FD0307C}</a:tableStyleId>
              </a:tblPr>
              <a:tblGrid>
                <a:gridCol w="876157">
                  <a:extLst>
                    <a:ext uri="{9D8B030D-6E8A-4147-A177-3AD203B41FA5}">
                      <a16:colId xmlns:a16="http://schemas.microsoft.com/office/drawing/2014/main" val="1840994717"/>
                    </a:ext>
                  </a:extLst>
                </a:gridCol>
                <a:gridCol w="7410961">
                  <a:extLst>
                    <a:ext uri="{9D8B030D-6E8A-4147-A177-3AD203B41FA5}">
                      <a16:colId xmlns:a16="http://schemas.microsoft.com/office/drawing/2014/main" val="2338391518"/>
                    </a:ext>
                  </a:extLst>
                </a:gridCol>
              </a:tblGrid>
              <a:tr h="1005840">
                <a:tc>
                  <a:txBody>
                    <a:bodyPr/>
                    <a:lstStyle/>
                    <a:p>
                      <a:endParaRPr lang="en-US" dirty="0"/>
                    </a:p>
                  </a:txBody>
                  <a:tcPr/>
                </a:tc>
                <a:tc>
                  <a:txBody>
                    <a:bodyPr/>
                    <a:lstStyle/>
                    <a:p>
                      <a:r>
                        <a:rPr lang="en-US" sz="1600" dirty="0"/>
                        <a:t>There is no “silver bullet” term, but across the research phases,</a:t>
                      </a:r>
                      <a:r>
                        <a:rPr lang="en-US" sz="1600" baseline="0" dirty="0"/>
                        <a:t> “social and emotional learning” emerges as one that is familiar and clear for all 3 target audiences.  A call to action about prioritizing can help build the urgency it lacks.</a:t>
                      </a:r>
                      <a:endParaRPr lang="en-US" sz="1600" dirty="0"/>
                    </a:p>
                  </a:txBody>
                  <a:tcPr anchor="ctr"/>
                </a:tc>
                <a:extLst>
                  <a:ext uri="{0D108BD9-81ED-4DB2-BD59-A6C34878D82A}">
                    <a16:rowId xmlns:a16="http://schemas.microsoft.com/office/drawing/2014/main" val="1377655957"/>
                  </a:ext>
                </a:extLst>
              </a:tr>
              <a:tr h="1005840">
                <a:tc>
                  <a:txBody>
                    <a:bodyPr/>
                    <a:lstStyle/>
                    <a:p>
                      <a:endParaRPr lang="en-US" dirty="0"/>
                    </a:p>
                  </a:txBody>
                  <a:tcPr/>
                </a:tc>
                <a:tc>
                  <a:txBody>
                    <a:bodyPr/>
                    <a:lstStyle/>
                    <a:p>
                      <a:r>
                        <a:rPr lang="en-US" sz="1600" dirty="0"/>
                        <a:t>In framing this issue,</a:t>
                      </a:r>
                      <a:r>
                        <a:rPr lang="en-US" sz="1600" baseline="0" dirty="0"/>
                        <a:t> </a:t>
                      </a:r>
                      <a:r>
                        <a:rPr lang="en-US" sz="1600" dirty="0"/>
                        <a:t>the “Gain” concept</a:t>
                      </a:r>
                      <a:r>
                        <a:rPr lang="en-US" sz="1600" baseline="0" dirty="0"/>
                        <a:t> has real traction.  Specifics about SEL skills (i.e. building positive relationships, navigating social environments), plus positively asserting all children benefit, make this a winner.</a:t>
                      </a:r>
                    </a:p>
                  </a:txBody>
                  <a:tcPr anchor="ctr"/>
                </a:tc>
                <a:extLst>
                  <a:ext uri="{0D108BD9-81ED-4DB2-BD59-A6C34878D82A}">
                    <a16:rowId xmlns:a16="http://schemas.microsoft.com/office/drawing/2014/main" val="3038702843"/>
                  </a:ext>
                </a:extLst>
              </a:tr>
              <a:tr h="1005840">
                <a:tc>
                  <a:txBody>
                    <a:bodyPr/>
                    <a:lstStyle/>
                    <a:p>
                      <a:endParaRPr lang="en-US" dirty="0"/>
                    </a:p>
                  </a:txBody>
                  <a:tcPr/>
                </a:tc>
                <a:tc>
                  <a:txBody>
                    <a:bodyPr/>
                    <a:lstStyle/>
                    <a:p>
                      <a:r>
                        <a:rPr lang="en-US" sz="1600" baseline="0" dirty="0"/>
                        <a:t>Other frames include language that resonates. Consider the right time to weave in these themes: adults have a role; the learning equation; future citizens; the opportunity gap.</a:t>
                      </a:r>
                      <a:endParaRPr lang="en-US" sz="1600" dirty="0"/>
                    </a:p>
                  </a:txBody>
                  <a:tcPr anchor="ctr"/>
                </a:tc>
                <a:extLst>
                  <a:ext uri="{0D108BD9-81ED-4DB2-BD59-A6C34878D82A}">
                    <a16:rowId xmlns:a16="http://schemas.microsoft.com/office/drawing/2014/main" val="3575500651"/>
                  </a:ext>
                </a:extLst>
              </a:tr>
              <a:tr h="1005840">
                <a:tc>
                  <a:txBody>
                    <a:bodyPr/>
                    <a:lstStyle/>
                    <a:p>
                      <a:endParaRPr lang="en-US" dirty="0"/>
                    </a:p>
                  </a:txBody>
                  <a:tcPr/>
                </a:tc>
                <a:tc>
                  <a:txBody>
                    <a:bodyPr/>
                    <a:lstStyle/>
                    <a:p>
                      <a:r>
                        <a:rPr lang="en-US" sz="1600" dirty="0"/>
                        <a:t>A Prevention frame was the one audiences rejected.  They felt the headline and negative tone did not align with the topic.  Respondents</a:t>
                      </a:r>
                      <a:r>
                        <a:rPr lang="en-US" sz="1600" baseline="0" dirty="0"/>
                        <a:t> </a:t>
                      </a:r>
                      <a:r>
                        <a:rPr lang="en-US" sz="1600" dirty="0"/>
                        <a:t>were also quick to point out that</a:t>
                      </a:r>
                      <a:r>
                        <a:rPr lang="en-US" sz="1600" baseline="0" dirty="0"/>
                        <a:t> SEL is important for all children.</a:t>
                      </a:r>
                      <a:endParaRPr lang="en-US" sz="1600" dirty="0"/>
                    </a:p>
                  </a:txBody>
                  <a:tcPr anchor="ctr"/>
                </a:tc>
                <a:extLst>
                  <a:ext uri="{0D108BD9-81ED-4DB2-BD59-A6C34878D82A}">
                    <a16:rowId xmlns:a16="http://schemas.microsoft.com/office/drawing/2014/main" val="2591151500"/>
                  </a:ext>
                </a:extLst>
              </a:tr>
              <a:tr h="1066800">
                <a:tc>
                  <a:txBody>
                    <a:bodyPr/>
                    <a:lstStyle/>
                    <a:p>
                      <a:endParaRPr lang="en-US" dirty="0"/>
                    </a:p>
                  </a:txBody>
                  <a:tcPr/>
                </a:tc>
                <a:tc>
                  <a:txBody>
                    <a:bodyPr/>
                    <a:lstStyle/>
                    <a:p>
                      <a:r>
                        <a:rPr lang="en-US" sz="1600" dirty="0"/>
                        <a:t>Stakeholders are engaged on the issue. They are</a:t>
                      </a:r>
                      <a:r>
                        <a:rPr lang="en-US" sz="1600" baseline="0" dirty="0"/>
                        <a:t> building up efforts and confidence. Overall, activities tend to be more programmatic than systematic.  They welcome more prescriptive information and resources from organizations like The Wallace Foundation.</a:t>
                      </a:r>
                      <a:endParaRPr lang="en-US" sz="1600" dirty="0"/>
                    </a:p>
                  </a:txBody>
                  <a:tcPr anchor="ctr"/>
                </a:tc>
                <a:extLst>
                  <a:ext uri="{0D108BD9-81ED-4DB2-BD59-A6C34878D82A}">
                    <a16:rowId xmlns:a16="http://schemas.microsoft.com/office/drawing/2014/main" val="2879678035"/>
                  </a:ext>
                </a:extLst>
              </a:tr>
            </a:tbl>
          </a:graphicData>
        </a:graphic>
      </p:graphicFrame>
      <p:sp>
        <p:nvSpPr>
          <p:cNvPr id="7" name="TextBox 6"/>
          <p:cNvSpPr txBox="1"/>
          <p:nvPr/>
        </p:nvSpPr>
        <p:spPr>
          <a:xfrm>
            <a:off x="579906" y="1232240"/>
            <a:ext cx="548640" cy="54864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en-US" sz="3000" dirty="0"/>
              <a:t>1</a:t>
            </a:r>
          </a:p>
        </p:txBody>
      </p:sp>
      <p:sp>
        <p:nvSpPr>
          <p:cNvPr id="8" name="TextBox 7"/>
          <p:cNvSpPr txBox="1"/>
          <p:nvPr/>
        </p:nvSpPr>
        <p:spPr>
          <a:xfrm>
            <a:off x="579906" y="2264748"/>
            <a:ext cx="548640" cy="548640"/>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en-US" sz="3000" dirty="0"/>
              <a:t>2</a:t>
            </a:r>
          </a:p>
        </p:txBody>
      </p:sp>
      <p:sp>
        <p:nvSpPr>
          <p:cNvPr id="9" name="TextBox 8"/>
          <p:cNvSpPr txBox="1"/>
          <p:nvPr/>
        </p:nvSpPr>
        <p:spPr>
          <a:xfrm>
            <a:off x="579906" y="3297256"/>
            <a:ext cx="548640" cy="548640"/>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en-US" sz="3000" dirty="0"/>
              <a:t>3</a:t>
            </a:r>
          </a:p>
        </p:txBody>
      </p:sp>
      <p:sp>
        <p:nvSpPr>
          <p:cNvPr id="10" name="TextBox 9"/>
          <p:cNvSpPr txBox="1"/>
          <p:nvPr/>
        </p:nvSpPr>
        <p:spPr>
          <a:xfrm>
            <a:off x="579906" y="4329764"/>
            <a:ext cx="548640" cy="548640"/>
          </a:xfrm>
          <a:prstGeom prst="rect">
            <a:avLst/>
          </a:prstGeom>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ctr"/>
            <a:r>
              <a:rPr lang="en-US" sz="3000" dirty="0"/>
              <a:t>4</a:t>
            </a:r>
          </a:p>
        </p:txBody>
      </p:sp>
      <p:sp>
        <p:nvSpPr>
          <p:cNvPr id="11" name="TextBox 10"/>
          <p:cNvSpPr txBox="1"/>
          <p:nvPr/>
        </p:nvSpPr>
        <p:spPr>
          <a:xfrm>
            <a:off x="579906" y="5362271"/>
            <a:ext cx="548640" cy="548640"/>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en-US" sz="3000" dirty="0"/>
              <a:t>5</a:t>
            </a:r>
          </a:p>
        </p:txBody>
      </p:sp>
    </p:spTree>
    <p:extLst>
      <p:ext uri="{BB962C8B-B14F-4D97-AF65-F5344CB8AC3E}">
        <p14:creationId xmlns:p14="http://schemas.microsoft.com/office/powerpoint/2010/main" val="422836338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Survey Respondent Profiles</a:t>
            </a:r>
            <a:endParaRPr lang="en-US" dirty="0"/>
          </a:p>
        </p:txBody>
      </p:sp>
    </p:spTree>
    <p:extLst>
      <p:ext uri="{BB962C8B-B14F-4D97-AF65-F5344CB8AC3E}">
        <p14:creationId xmlns:p14="http://schemas.microsoft.com/office/powerpoint/2010/main" val="1173475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Whole Child Development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11</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1930951"/>
            <a:ext cx="2717763" cy="3354765"/>
          </a:xfrm>
          <a:prstGeom prst="rect">
            <a:avLst/>
          </a:prstGeom>
          <a:noFill/>
        </p:spPr>
        <p:txBody>
          <a:bodyPr wrap="square" numCol="1" rtlCol="0">
            <a:spAutoFit/>
          </a:bodyPr>
          <a:lstStyle/>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Accounts for all aspects of a child’s growth: academic, physical, social and emotional</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“Holistic” approach to learning</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May or may not include basic needs: food, shelter </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Sources say this concept is much bigger than SEL (social and emotional learning would be a component under it)</a:t>
            </a:r>
          </a:p>
        </p:txBody>
      </p:sp>
      <p:grpSp>
        <p:nvGrpSpPr>
          <p:cNvPr id="7" name="Group 6"/>
          <p:cNvGrpSpPr/>
          <p:nvPr/>
        </p:nvGrpSpPr>
        <p:grpSpPr>
          <a:xfrm>
            <a:off x="324927" y="5649964"/>
            <a:ext cx="8534879" cy="744529"/>
            <a:chOff x="324927" y="5778934"/>
            <a:chExt cx="8534879" cy="744529"/>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grpSp>
      <p:sp>
        <p:nvSpPr>
          <p:cNvPr id="63" name="TextBox 62"/>
          <p:cNvSpPr txBox="1"/>
          <p:nvPr/>
        </p:nvSpPr>
        <p:spPr>
          <a:xfrm>
            <a:off x="3237128" y="1930951"/>
            <a:ext cx="2676306" cy="3406061"/>
          </a:xfrm>
          <a:prstGeom prst="rect">
            <a:avLst/>
          </a:prstGeom>
          <a:noFill/>
        </p:spPr>
        <p:txBody>
          <a:bodyPr wrap="square" numCol="1" rtlCol="0">
            <a:spAutoFit/>
          </a:bodyPr>
          <a:lstStyle/>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The conventional meaning helps tie SEL to academics</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“Child” implies young students (K-8)</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Many in interviews say it is a “progressive” concept, linked to “liberal” ideology</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Some respondents raise a red-flag saying critics will argue this is beyond the role of schools</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More than one source criticizes this term as jargon</a:t>
            </a:r>
          </a:p>
        </p:txBody>
      </p:sp>
      <p:sp>
        <p:nvSpPr>
          <p:cNvPr id="66" name="TextBox 65"/>
          <p:cNvSpPr txBox="1"/>
          <p:nvPr/>
        </p:nvSpPr>
        <p:spPr>
          <a:xfrm>
            <a:off x="6239205" y="1930951"/>
            <a:ext cx="2620602" cy="3077766"/>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“Old” term but robust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Many favorable toward it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Preconceived notions (people attach their own meanings – positive and negative)</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Overuse is a concern (a reason to tune out)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Expansiveness is a concern (taking us away from the practice of SEL)</a:t>
            </a:r>
          </a:p>
        </p:txBody>
      </p:sp>
      <p:sp>
        <p:nvSpPr>
          <p:cNvPr id="67" name="TextBox 66"/>
          <p:cNvSpPr txBox="1"/>
          <p:nvPr/>
        </p:nvSpPr>
        <p:spPr>
          <a:xfrm>
            <a:off x="1235749" y="5874787"/>
            <a:ext cx="6679064" cy="523220"/>
          </a:xfrm>
          <a:prstGeom prst="rect">
            <a:avLst/>
          </a:prstGeom>
          <a:noFill/>
        </p:spPr>
        <p:txBody>
          <a:bodyPr wrap="square" rtlCol="0">
            <a:spAutoFit/>
          </a:bodyPr>
          <a:lstStyle/>
          <a:p>
            <a:pPr algn="ctr"/>
            <a:r>
              <a:rPr lang="en-US" sz="1400" dirty="0"/>
              <a:t>Provides an opening to talk about SEL, but much broader.  Of the four finalist terms, this is probably the most ideological and divisive. </a:t>
            </a:r>
          </a:p>
        </p:txBody>
      </p:sp>
    </p:spTree>
    <p:extLst>
      <p:ext uri="{BB962C8B-B14F-4D97-AF65-F5344CB8AC3E}">
        <p14:creationId xmlns:p14="http://schemas.microsoft.com/office/powerpoint/2010/main" val="22994373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362409" y="3638787"/>
            <a:ext cx="2463994" cy="21676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30795" y="-17362"/>
            <a:ext cx="6789173" cy="966019"/>
          </a:xfrm>
        </p:spPr>
        <p:txBody>
          <a:bodyPr>
            <a:normAutofit/>
          </a:bodyPr>
          <a:lstStyle/>
          <a:p>
            <a:r>
              <a:rPr lang="en-US" dirty="0"/>
              <a:t>Policymakers</a:t>
            </a:r>
            <a:br>
              <a:rPr lang="en-US" dirty="0"/>
            </a:br>
            <a:r>
              <a:rPr lang="en-US" sz="2000" dirty="0"/>
              <a:t>(n=192)</a:t>
            </a:r>
          </a:p>
        </p:txBody>
      </p:sp>
      <p:sp>
        <p:nvSpPr>
          <p:cNvPr id="3" name="Slide Number Placeholder 2"/>
          <p:cNvSpPr>
            <a:spLocks noGrp="1"/>
          </p:cNvSpPr>
          <p:nvPr>
            <p:ph type="sldNum" sz="quarter" idx="4"/>
          </p:nvPr>
        </p:nvSpPr>
        <p:spPr/>
        <p:txBody>
          <a:bodyPr/>
          <a:lstStyle/>
          <a:p>
            <a:fld id="{62DFECC4-1679-4D45-9635-E86BD1EE09E9}" type="slidenum">
              <a:rPr lang="en-US" smtClean="0"/>
              <a:pPr/>
              <a:t>110</a:t>
            </a:fld>
            <a:endParaRPr lang="en-US" dirty="0"/>
          </a:p>
        </p:txBody>
      </p:sp>
      <p:grpSp>
        <p:nvGrpSpPr>
          <p:cNvPr id="47" name="Group 46"/>
          <p:cNvGrpSpPr/>
          <p:nvPr/>
        </p:nvGrpSpPr>
        <p:grpSpPr>
          <a:xfrm>
            <a:off x="735296" y="1285705"/>
            <a:ext cx="3405981" cy="2140479"/>
            <a:chOff x="3598777" y="1950180"/>
            <a:chExt cx="3096346" cy="1945890"/>
          </a:xfrm>
        </p:grpSpPr>
        <p:pic>
          <p:nvPicPr>
            <p:cNvPr id="42" name="Picture 41"/>
            <p:cNvPicPr>
              <a:picLocks noChangeAspect="1"/>
            </p:cNvPicPr>
            <p:nvPr/>
          </p:nvPicPr>
          <p:blipFill>
            <a:blip r:embed="rId3"/>
            <a:stretch>
              <a:fillRect/>
            </a:stretch>
          </p:blipFill>
          <p:spPr>
            <a:xfrm>
              <a:off x="3598777" y="1950180"/>
              <a:ext cx="2829737" cy="1945890"/>
            </a:xfrm>
            <a:prstGeom prst="rect">
              <a:avLst/>
            </a:prstGeom>
          </p:spPr>
        </p:pic>
        <p:sp>
          <p:nvSpPr>
            <p:cNvPr id="43" name="TextBox 42"/>
            <p:cNvSpPr txBox="1"/>
            <p:nvPr/>
          </p:nvSpPr>
          <p:spPr>
            <a:xfrm>
              <a:off x="5805025" y="2213006"/>
              <a:ext cx="890098" cy="475655"/>
            </a:xfrm>
            <a:prstGeom prst="rect">
              <a:avLst/>
            </a:prstGeom>
            <a:noFill/>
          </p:spPr>
          <p:txBody>
            <a:bodyPr wrap="square" rtlCol="0">
              <a:spAutoFit/>
            </a:bodyPr>
            <a:lstStyle/>
            <a:p>
              <a:pPr algn="ctr"/>
              <a:r>
                <a:rPr lang="en-US" sz="1400" dirty="0"/>
                <a:t>20% Northeast</a:t>
              </a:r>
            </a:p>
          </p:txBody>
        </p:sp>
        <p:sp>
          <p:nvSpPr>
            <p:cNvPr id="44" name="TextBox 43"/>
            <p:cNvSpPr txBox="1"/>
            <p:nvPr/>
          </p:nvSpPr>
          <p:spPr>
            <a:xfrm>
              <a:off x="4668534" y="2375242"/>
              <a:ext cx="1136491" cy="475655"/>
            </a:xfrm>
            <a:prstGeom prst="rect">
              <a:avLst/>
            </a:prstGeom>
            <a:noFill/>
          </p:spPr>
          <p:txBody>
            <a:bodyPr wrap="square" rtlCol="0">
              <a:spAutoFit/>
            </a:bodyPr>
            <a:lstStyle/>
            <a:p>
              <a:pPr algn="ctr"/>
              <a:r>
                <a:rPr lang="en-US" sz="1400" dirty="0"/>
                <a:t>22%</a:t>
              </a:r>
              <a:br>
                <a:rPr lang="en-US" sz="1400" dirty="0"/>
              </a:br>
              <a:r>
                <a:rPr lang="en-US" sz="1400" dirty="0"/>
                <a:t>Midwest</a:t>
              </a:r>
            </a:p>
          </p:txBody>
        </p:sp>
        <p:sp>
          <p:nvSpPr>
            <p:cNvPr id="45" name="TextBox 44"/>
            <p:cNvSpPr txBox="1"/>
            <p:nvPr/>
          </p:nvSpPr>
          <p:spPr>
            <a:xfrm>
              <a:off x="4654952" y="3145232"/>
              <a:ext cx="1102906" cy="475655"/>
            </a:xfrm>
            <a:prstGeom prst="rect">
              <a:avLst/>
            </a:prstGeom>
            <a:noFill/>
          </p:spPr>
          <p:txBody>
            <a:bodyPr wrap="square" rtlCol="0">
              <a:spAutoFit/>
            </a:bodyPr>
            <a:lstStyle/>
            <a:p>
              <a:pPr algn="ctr"/>
              <a:r>
                <a:rPr lang="en-US" sz="1400" dirty="0"/>
                <a:t>41%</a:t>
              </a:r>
              <a:br>
                <a:rPr lang="en-US" sz="1400" dirty="0"/>
              </a:br>
              <a:r>
                <a:rPr lang="en-US" sz="1400" dirty="0"/>
                <a:t>South</a:t>
              </a:r>
            </a:p>
          </p:txBody>
        </p:sp>
        <p:sp>
          <p:nvSpPr>
            <p:cNvPr id="46" name="TextBox 45"/>
            <p:cNvSpPr txBox="1"/>
            <p:nvPr/>
          </p:nvSpPr>
          <p:spPr>
            <a:xfrm>
              <a:off x="3674921" y="2306991"/>
              <a:ext cx="1015819" cy="475655"/>
            </a:xfrm>
            <a:prstGeom prst="rect">
              <a:avLst/>
            </a:prstGeom>
            <a:noFill/>
          </p:spPr>
          <p:txBody>
            <a:bodyPr wrap="square" rtlCol="0">
              <a:spAutoFit/>
            </a:bodyPr>
            <a:lstStyle/>
            <a:p>
              <a:pPr algn="ctr"/>
              <a:r>
                <a:rPr lang="en-US" sz="1400" dirty="0"/>
                <a:t>17%</a:t>
              </a:r>
              <a:br>
                <a:rPr lang="en-US" sz="1400" dirty="0"/>
              </a:br>
              <a:r>
                <a:rPr lang="en-US" sz="1400" dirty="0"/>
                <a:t>West</a:t>
              </a:r>
            </a:p>
          </p:txBody>
        </p:sp>
      </p:grpSp>
      <p:graphicFrame>
        <p:nvGraphicFramePr>
          <p:cNvPr id="49" name="Table 48"/>
          <p:cNvGraphicFramePr>
            <a:graphicFrameLocks noGrp="1"/>
          </p:cNvGraphicFramePr>
          <p:nvPr/>
        </p:nvGraphicFramePr>
        <p:xfrm>
          <a:off x="206422" y="3722512"/>
          <a:ext cx="3124137" cy="2148840"/>
        </p:xfrm>
        <a:graphic>
          <a:graphicData uri="http://schemas.openxmlformats.org/drawingml/2006/table">
            <a:tbl>
              <a:tblPr bandRow="1">
                <a:tableStyleId>{5DA37D80-6434-44D0-A028-1B22A696006F}</a:tableStyleId>
              </a:tblPr>
              <a:tblGrid>
                <a:gridCol w="605446">
                  <a:extLst>
                    <a:ext uri="{9D8B030D-6E8A-4147-A177-3AD203B41FA5}">
                      <a16:colId xmlns:a16="http://schemas.microsoft.com/office/drawing/2014/main" val="20000"/>
                    </a:ext>
                  </a:extLst>
                </a:gridCol>
                <a:gridCol w="2518691">
                  <a:extLst>
                    <a:ext uri="{9D8B030D-6E8A-4147-A177-3AD203B41FA5}">
                      <a16:colId xmlns:a16="http://schemas.microsoft.com/office/drawing/2014/main" val="20001"/>
                    </a:ext>
                  </a:extLst>
                </a:gridCol>
              </a:tblGrid>
              <a:tr h="259080">
                <a:tc>
                  <a:txBody>
                    <a:bodyPr/>
                    <a:lstStyle/>
                    <a:p>
                      <a:pPr algn="ctr" fontAlgn="b"/>
                      <a:r>
                        <a:rPr lang="en-US" sz="1100" u="none" strike="noStrike" dirty="0">
                          <a:effectLst/>
                        </a:rPr>
                        <a:t>14%</a:t>
                      </a:r>
                      <a:endParaRPr lang="en-US" sz="1100" b="0" i="0" u="none" strike="noStrike" dirty="0">
                        <a:solidFill>
                          <a:srgbClr val="000000"/>
                        </a:solidFill>
                        <a:effectLst/>
                        <a:latin typeface="+mn-lt"/>
                      </a:endParaRPr>
                    </a:p>
                  </a:txBody>
                  <a:tcPr marL="45720" marR="45720" anchor="ctr"/>
                </a:tc>
                <a:tc>
                  <a:txBody>
                    <a:bodyPr/>
                    <a:lstStyle/>
                    <a:p>
                      <a:pPr algn="l" fontAlgn="ctr"/>
                      <a:r>
                        <a:rPr lang="en-US" sz="1100" u="none" strike="noStrike" dirty="0">
                          <a:effectLst/>
                        </a:rPr>
                        <a:t>State education department</a:t>
                      </a:r>
                      <a:endParaRPr lang="en-US" sz="11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0000"/>
                  </a:ext>
                </a:extLst>
              </a:tr>
              <a:tr h="259080">
                <a:tc>
                  <a:txBody>
                    <a:bodyPr/>
                    <a:lstStyle/>
                    <a:p>
                      <a:pPr algn="ctr" fontAlgn="b"/>
                      <a:r>
                        <a:rPr lang="en-US" sz="1100" u="none" strike="noStrike" dirty="0">
                          <a:effectLst/>
                        </a:rPr>
                        <a:t>13%</a:t>
                      </a:r>
                      <a:endParaRPr lang="en-US" sz="1100" b="0" i="0" u="none" strike="noStrike" dirty="0">
                        <a:solidFill>
                          <a:srgbClr val="000000"/>
                        </a:solidFill>
                        <a:effectLst/>
                        <a:latin typeface="+mn-lt"/>
                      </a:endParaRPr>
                    </a:p>
                  </a:txBody>
                  <a:tcPr marL="45720" marR="45720" anchor="ctr"/>
                </a:tc>
                <a:tc>
                  <a:txBody>
                    <a:bodyPr/>
                    <a:lstStyle/>
                    <a:p>
                      <a:pPr algn="l" fontAlgn="ctr"/>
                      <a:r>
                        <a:rPr lang="en-US" sz="1100" u="none" strike="noStrike" dirty="0">
                          <a:effectLst/>
                        </a:rPr>
                        <a:t>Program Director</a:t>
                      </a:r>
                      <a:endParaRPr lang="en-US" sz="11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0001"/>
                  </a:ext>
                </a:extLst>
              </a:tr>
              <a:tr h="259080">
                <a:tc>
                  <a:txBody>
                    <a:bodyPr/>
                    <a:lstStyle/>
                    <a:p>
                      <a:pPr algn="ctr" fontAlgn="b"/>
                      <a:r>
                        <a:rPr lang="en-US" sz="1100" u="none" strike="noStrike" dirty="0">
                          <a:effectLst/>
                        </a:rPr>
                        <a:t>9%</a:t>
                      </a:r>
                      <a:endParaRPr lang="en-US" sz="1100" b="0" i="0" u="none" strike="noStrike" dirty="0">
                        <a:solidFill>
                          <a:srgbClr val="000000"/>
                        </a:solidFill>
                        <a:effectLst/>
                        <a:latin typeface="+mn-lt"/>
                      </a:endParaRPr>
                    </a:p>
                  </a:txBody>
                  <a:tcPr marL="45720" marR="45720" anchor="ctr"/>
                </a:tc>
                <a:tc>
                  <a:txBody>
                    <a:bodyPr/>
                    <a:lstStyle/>
                    <a:p>
                      <a:pPr algn="l" fontAlgn="ctr"/>
                      <a:r>
                        <a:rPr lang="en-US" sz="1100" u="none" strike="noStrike" dirty="0">
                          <a:effectLst/>
                        </a:rPr>
                        <a:t>Executive Director</a:t>
                      </a:r>
                      <a:endParaRPr lang="en-US" sz="11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0002"/>
                  </a:ext>
                </a:extLst>
              </a:tr>
              <a:tr h="259080">
                <a:tc>
                  <a:txBody>
                    <a:bodyPr/>
                    <a:lstStyle/>
                    <a:p>
                      <a:pPr algn="ctr" fontAlgn="b"/>
                      <a:r>
                        <a:rPr lang="en-US" sz="1100" u="none" strike="noStrike" dirty="0">
                          <a:effectLst/>
                        </a:rPr>
                        <a:t>8%</a:t>
                      </a:r>
                      <a:endParaRPr lang="en-US" sz="1100" b="0" i="0" u="none" strike="noStrike" dirty="0">
                        <a:solidFill>
                          <a:srgbClr val="000000"/>
                        </a:solidFill>
                        <a:effectLst/>
                        <a:latin typeface="+mn-lt"/>
                      </a:endParaRPr>
                    </a:p>
                  </a:txBody>
                  <a:tcPr marL="45720" marR="45720" anchor="ctr"/>
                </a:tc>
                <a:tc>
                  <a:txBody>
                    <a:bodyPr/>
                    <a:lstStyle/>
                    <a:p>
                      <a:pPr algn="l" fontAlgn="ctr"/>
                      <a:r>
                        <a:rPr lang="en-US" sz="1100" u="none" strike="noStrike" dirty="0">
                          <a:effectLst/>
                        </a:rPr>
                        <a:t>Out-of-school time intermediary</a:t>
                      </a:r>
                      <a:endParaRPr lang="en-US" sz="11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0003"/>
                  </a:ext>
                </a:extLst>
              </a:tr>
              <a:tr h="259080">
                <a:tc>
                  <a:txBody>
                    <a:bodyPr/>
                    <a:lstStyle/>
                    <a:p>
                      <a:pPr algn="ctr" fontAlgn="b"/>
                      <a:r>
                        <a:rPr lang="en-US" sz="1100" u="none" strike="noStrike" dirty="0">
                          <a:effectLst/>
                        </a:rPr>
                        <a:t>5%</a:t>
                      </a:r>
                      <a:endParaRPr lang="en-US" sz="1100" b="0" i="0" u="none" strike="noStrike" dirty="0">
                        <a:solidFill>
                          <a:srgbClr val="000000"/>
                        </a:solidFill>
                        <a:effectLst/>
                        <a:latin typeface="+mn-lt"/>
                      </a:endParaRPr>
                    </a:p>
                  </a:txBody>
                  <a:tcPr marL="45720" marR="45720" anchor="ctr"/>
                </a:tc>
                <a:tc>
                  <a:txBody>
                    <a:bodyPr/>
                    <a:lstStyle/>
                    <a:p>
                      <a:pPr algn="l" fontAlgn="ctr"/>
                      <a:r>
                        <a:rPr lang="en-US" sz="1100" u="none" strike="noStrike" dirty="0">
                          <a:effectLst/>
                        </a:rPr>
                        <a:t>Support staff</a:t>
                      </a:r>
                      <a:endParaRPr lang="en-US" sz="11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0004"/>
                  </a:ext>
                </a:extLst>
              </a:tr>
              <a:tr h="259080">
                <a:tc>
                  <a:txBody>
                    <a:bodyPr/>
                    <a:lstStyle/>
                    <a:p>
                      <a:pPr algn="ctr" fontAlgn="b"/>
                      <a:r>
                        <a:rPr lang="en-US" sz="1100" u="none" strike="noStrike" dirty="0">
                          <a:effectLst/>
                        </a:rPr>
                        <a:t>4%</a:t>
                      </a:r>
                      <a:endParaRPr lang="en-US" sz="1100" b="0" i="0" u="none" strike="noStrike" dirty="0">
                        <a:solidFill>
                          <a:srgbClr val="000000"/>
                        </a:solidFill>
                        <a:effectLst/>
                        <a:latin typeface="+mn-lt"/>
                      </a:endParaRPr>
                    </a:p>
                  </a:txBody>
                  <a:tcPr marL="45720" marR="45720" anchor="ctr"/>
                </a:tc>
                <a:tc>
                  <a:txBody>
                    <a:bodyPr/>
                    <a:lstStyle/>
                    <a:p>
                      <a:pPr algn="l" fontAlgn="ctr"/>
                      <a:r>
                        <a:rPr lang="en-US" sz="1100" u="none" strike="noStrike" dirty="0">
                          <a:effectLst/>
                        </a:rPr>
                        <a:t>Mayor’s office</a:t>
                      </a:r>
                      <a:endParaRPr lang="en-US" sz="11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0005"/>
                  </a:ext>
                </a:extLst>
              </a:tr>
              <a:tr h="594360">
                <a:tc>
                  <a:txBody>
                    <a:bodyPr/>
                    <a:lstStyle/>
                    <a:p>
                      <a:pPr algn="ctr" fontAlgn="b"/>
                      <a:r>
                        <a:rPr lang="en-US" sz="1100" u="none" strike="noStrike" dirty="0">
                          <a:effectLst/>
                        </a:rPr>
                        <a:t>40%</a:t>
                      </a:r>
                      <a:endParaRPr lang="en-US" sz="1100" b="0" i="0" u="none" strike="noStrike" dirty="0">
                        <a:solidFill>
                          <a:srgbClr val="000000"/>
                        </a:solidFill>
                        <a:effectLst/>
                        <a:latin typeface="+mn-lt"/>
                      </a:endParaRPr>
                    </a:p>
                  </a:txBody>
                  <a:tcPr marL="45720" marR="4572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effectLst/>
                        </a:rPr>
                        <a:t>Other: Consultants,</a:t>
                      </a:r>
                      <a:r>
                        <a:rPr lang="en-US" sz="1100" u="none" strike="noStrike" baseline="0" dirty="0">
                          <a:effectLst/>
                        </a:rPr>
                        <a:t> advocates, </a:t>
                      </a:r>
                      <a:br>
                        <a:rPr lang="en-US" sz="1100" u="none" strike="noStrike" baseline="0" dirty="0">
                          <a:effectLst/>
                        </a:rPr>
                      </a:br>
                      <a:r>
                        <a:rPr lang="en-US" sz="1100" u="none" strike="noStrike" baseline="0" dirty="0">
                          <a:effectLst/>
                        </a:rPr>
                        <a:t>other govt., policy researchers, board or council members, funding orgs</a:t>
                      </a:r>
                      <a:endParaRPr lang="en-US" sz="1100" b="0" i="0" u="none" strike="noStrike" dirty="0">
                        <a:solidFill>
                          <a:srgbClr val="000000"/>
                        </a:solidFill>
                        <a:effectLst/>
                        <a:latin typeface="+mn-lt"/>
                      </a:endParaRPr>
                    </a:p>
                  </a:txBody>
                  <a:tcPr marL="45720" marR="45720" anchor="ctr"/>
                </a:tc>
                <a:extLst>
                  <a:ext uri="{0D108BD9-81ED-4DB2-BD59-A6C34878D82A}">
                    <a16:rowId xmlns:a16="http://schemas.microsoft.com/office/drawing/2014/main" val="10006"/>
                  </a:ext>
                </a:extLst>
              </a:tr>
            </a:tbl>
          </a:graphicData>
        </a:graphic>
      </p:graphicFrame>
      <p:graphicFrame>
        <p:nvGraphicFramePr>
          <p:cNvPr id="51" name="Table 50"/>
          <p:cNvGraphicFramePr>
            <a:graphicFrameLocks noGrp="1"/>
          </p:cNvGraphicFramePr>
          <p:nvPr/>
        </p:nvGraphicFramePr>
        <p:xfrm>
          <a:off x="6813503" y="3985924"/>
          <a:ext cx="1508925" cy="1222040"/>
        </p:xfrm>
        <a:graphic>
          <a:graphicData uri="http://schemas.openxmlformats.org/drawingml/2006/table">
            <a:tbl>
              <a:tblPr>
                <a:tableStyleId>{21E4AEA4-8DFA-4A89-87EB-49C32662AFE0}</a:tableStyleId>
              </a:tblPr>
              <a:tblGrid>
                <a:gridCol w="796950">
                  <a:extLst>
                    <a:ext uri="{9D8B030D-6E8A-4147-A177-3AD203B41FA5}">
                      <a16:colId xmlns:a16="http://schemas.microsoft.com/office/drawing/2014/main" val="20000"/>
                    </a:ext>
                  </a:extLst>
                </a:gridCol>
                <a:gridCol w="711975">
                  <a:extLst>
                    <a:ext uri="{9D8B030D-6E8A-4147-A177-3AD203B41FA5}">
                      <a16:colId xmlns:a16="http://schemas.microsoft.com/office/drawing/2014/main" val="20001"/>
                    </a:ext>
                  </a:extLst>
                </a:gridCol>
              </a:tblGrid>
              <a:tr h="244408">
                <a:tc>
                  <a:txBody>
                    <a:bodyPr/>
                    <a:lstStyle/>
                    <a:p>
                      <a:pPr algn="l" fontAlgn="ctr"/>
                      <a:r>
                        <a:rPr lang="en-US" sz="1100" u="none" strike="noStrike" dirty="0">
                          <a:effectLst/>
                        </a:rPr>
                        <a:t>&lt;5 years</a:t>
                      </a:r>
                      <a:endParaRPr lang="en-US"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tcPr>
                </a:tc>
                <a:tc>
                  <a:txBody>
                    <a:bodyPr/>
                    <a:lstStyle/>
                    <a:p>
                      <a:pPr algn="ctr" fontAlgn="b"/>
                      <a:r>
                        <a:rPr lang="en-US" sz="1100" u="none" strike="noStrike" dirty="0">
                          <a:effectLst/>
                        </a:rPr>
                        <a:t>9%</a:t>
                      </a:r>
                      <a:endParaRPr lang="en-US" sz="1100" b="0" i="0" u="none" strike="noStrike" dirty="0">
                        <a:solidFill>
                          <a:srgbClr val="000000"/>
                        </a:solidFill>
                        <a:effectLst/>
                        <a:latin typeface="Arial" panose="020B0604020202020204" pitchFamily="34" charset="0"/>
                      </a:endParaRPr>
                    </a:p>
                  </a:txBody>
                  <a:tcPr marL="9525" marR="9525" marT="9525" marB="0" anchor="b">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0000"/>
                  </a:ext>
                </a:extLst>
              </a:tr>
              <a:tr h="244408">
                <a:tc>
                  <a:txBody>
                    <a:bodyPr/>
                    <a:lstStyle/>
                    <a:p>
                      <a:pPr algn="l" fontAlgn="ctr"/>
                      <a:r>
                        <a:rPr lang="en-US" sz="1100" u="none" strike="noStrike" dirty="0">
                          <a:effectLst/>
                        </a:rPr>
                        <a:t>5-9 years</a:t>
                      </a:r>
                      <a:endParaRPr lang="en-US"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tcPr>
                </a:tc>
                <a:tc>
                  <a:txBody>
                    <a:bodyPr/>
                    <a:lstStyle/>
                    <a:p>
                      <a:pPr algn="ctr" fontAlgn="b"/>
                      <a:r>
                        <a:rPr lang="en-US" sz="1100" u="none" strike="noStrike">
                          <a:effectLst/>
                        </a:rPr>
                        <a:t>10%</a:t>
                      </a:r>
                      <a:endParaRPr lang="en-US" sz="1100" b="0" i="0" u="none" strike="noStrike">
                        <a:solidFill>
                          <a:srgbClr val="000000"/>
                        </a:solidFill>
                        <a:effectLst/>
                        <a:latin typeface="Arial" panose="020B0604020202020204" pitchFamily="34" charset="0"/>
                      </a:endParaRPr>
                    </a:p>
                  </a:txBody>
                  <a:tcPr marL="9525" marR="9525" marT="9525" marB="0" anchor="b">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1"/>
                  </a:ext>
                </a:extLst>
              </a:tr>
              <a:tr h="244408">
                <a:tc>
                  <a:txBody>
                    <a:bodyPr/>
                    <a:lstStyle/>
                    <a:p>
                      <a:pPr algn="l" fontAlgn="ctr"/>
                      <a:r>
                        <a:rPr lang="en-US" sz="1100" u="none" strike="noStrike">
                          <a:effectLst/>
                        </a:rPr>
                        <a:t>10-14 years</a:t>
                      </a:r>
                      <a:endParaRPr lang="en-US" sz="11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tcPr>
                </a:tc>
                <a:tc>
                  <a:txBody>
                    <a:bodyPr/>
                    <a:lstStyle/>
                    <a:p>
                      <a:pPr algn="ctr" fontAlgn="b"/>
                      <a:r>
                        <a:rPr lang="en-US" sz="1100" u="none" strike="noStrike">
                          <a:effectLst/>
                        </a:rPr>
                        <a:t>16%</a:t>
                      </a:r>
                      <a:endParaRPr lang="en-US" sz="1100" b="0" i="0" u="none" strike="noStrike">
                        <a:solidFill>
                          <a:srgbClr val="000000"/>
                        </a:solidFill>
                        <a:effectLst/>
                        <a:latin typeface="Arial" panose="020B0604020202020204" pitchFamily="34" charset="0"/>
                      </a:endParaRPr>
                    </a:p>
                  </a:txBody>
                  <a:tcPr marL="9525" marR="9525" marT="9525" marB="0" anchor="b">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2"/>
                  </a:ext>
                </a:extLst>
              </a:tr>
              <a:tr h="244408">
                <a:tc>
                  <a:txBody>
                    <a:bodyPr/>
                    <a:lstStyle/>
                    <a:p>
                      <a:pPr algn="l" fontAlgn="ctr"/>
                      <a:r>
                        <a:rPr lang="en-US" sz="1100" u="none" strike="noStrike" dirty="0">
                          <a:effectLst/>
                        </a:rPr>
                        <a:t>15-19 years</a:t>
                      </a:r>
                      <a:endParaRPr lang="en-US" sz="11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tcPr>
                </a:tc>
                <a:tc>
                  <a:txBody>
                    <a:bodyPr/>
                    <a:lstStyle/>
                    <a:p>
                      <a:pPr algn="ctr" fontAlgn="b"/>
                      <a:r>
                        <a:rPr lang="en-US" sz="1100" u="none" strike="noStrike">
                          <a:effectLst/>
                        </a:rPr>
                        <a:t>15%</a:t>
                      </a:r>
                      <a:endParaRPr lang="en-US" sz="1100" b="0" i="0" u="none" strike="noStrike">
                        <a:solidFill>
                          <a:srgbClr val="000000"/>
                        </a:solidFill>
                        <a:effectLst/>
                        <a:latin typeface="Arial" panose="020B0604020202020204" pitchFamily="34" charset="0"/>
                      </a:endParaRPr>
                    </a:p>
                  </a:txBody>
                  <a:tcPr marL="9525" marR="9525" marT="9525" marB="0" anchor="b">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003"/>
                  </a:ext>
                </a:extLst>
              </a:tr>
              <a:tr h="244408">
                <a:tc>
                  <a:txBody>
                    <a:bodyPr/>
                    <a:lstStyle/>
                    <a:p>
                      <a:pPr algn="l" fontAlgn="ctr"/>
                      <a:r>
                        <a:rPr lang="en-US" sz="1100" u="none" strike="noStrike">
                          <a:effectLst/>
                        </a:rPr>
                        <a:t>20+ years</a:t>
                      </a:r>
                      <a:endParaRPr lang="en-US" sz="11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accent2"/>
                      </a:solidFill>
                      <a:prstDash val="solid"/>
                      <a:round/>
                      <a:headEnd type="none" w="med" len="med"/>
                      <a:tailEnd type="none" w="med" len="med"/>
                    </a:lnL>
                    <a:lnB w="12700" cap="flat" cmpd="sng" algn="ctr">
                      <a:solidFill>
                        <a:schemeClr val="accent2"/>
                      </a:solidFill>
                      <a:prstDash val="solid"/>
                      <a:round/>
                      <a:headEnd type="none" w="med" len="med"/>
                      <a:tailEnd type="none" w="med" len="med"/>
                    </a:lnB>
                  </a:tcPr>
                </a:tc>
                <a:tc>
                  <a:txBody>
                    <a:bodyPr/>
                    <a:lstStyle/>
                    <a:p>
                      <a:pPr algn="ctr" fontAlgn="b"/>
                      <a:r>
                        <a:rPr lang="en-US" sz="1100" u="none" strike="noStrike" dirty="0">
                          <a:effectLst/>
                        </a:rPr>
                        <a:t>49%</a:t>
                      </a:r>
                      <a:endParaRPr lang="en-US" sz="1100" b="0" i="0" u="none" strike="noStrike" dirty="0">
                        <a:solidFill>
                          <a:srgbClr val="000000"/>
                        </a:solidFill>
                        <a:effectLst/>
                        <a:latin typeface="Arial" panose="020B0604020202020204" pitchFamily="34" charset="0"/>
                      </a:endParaRPr>
                    </a:p>
                  </a:txBody>
                  <a:tcPr marL="9525" marR="9525" marT="9525" marB="0" anchor="b">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6" name="TextBox 55"/>
          <p:cNvSpPr txBox="1"/>
          <p:nvPr/>
        </p:nvSpPr>
        <p:spPr>
          <a:xfrm>
            <a:off x="888537" y="3438086"/>
            <a:ext cx="1759907" cy="307777"/>
          </a:xfrm>
          <a:prstGeom prst="rect">
            <a:avLst/>
          </a:prstGeom>
          <a:noFill/>
        </p:spPr>
        <p:txBody>
          <a:bodyPr wrap="square" rtlCol="0">
            <a:spAutoFit/>
          </a:bodyPr>
          <a:lstStyle/>
          <a:p>
            <a:pPr algn="ctr"/>
            <a:r>
              <a:rPr lang="en-US" sz="1400" u="sng" dirty="0"/>
              <a:t>Job Description</a:t>
            </a:r>
          </a:p>
        </p:txBody>
      </p:sp>
      <p:grpSp>
        <p:nvGrpSpPr>
          <p:cNvPr id="72" name="Group 71"/>
          <p:cNvGrpSpPr/>
          <p:nvPr/>
        </p:nvGrpSpPr>
        <p:grpSpPr>
          <a:xfrm>
            <a:off x="6284314" y="1224091"/>
            <a:ext cx="2106316" cy="2106316"/>
            <a:chOff x="377049" y="4638990"/>
            <a:chExt cx="2106316" cy="2106316"/>
          </a:xfrm>
        </p:grpSpPr>
        <p:grpSp>
          <p:nvGrpSpPr>
            <p:cNvPr id="65" name="Group 64"/>
            <p:cNvGrpSpPr/>
            <p:nvPr/>
          </p:nvGrpSpPr>
          <p:grpSpPr>
            <a:xfrm>
              <a:off x="377049" y="4638990"/>
              <a:ext cx="2106316" cy="2106316"/>
              <a:chOff x="542016" y="4580969"/>
              <a:chExt cx="2106316" cy="2106316"/>
            </a:xfrm>
          </p:grpSpPr>
          <p:sp>
            <p:nvSpPr>
              <p:cNvPr id="61" name="Oval 60"/>
              <p:cNvSpPr/>
              <p:nvPr/>
            </p:nvSpPr>
            <p:spPr>
              <a:xfrm>
                <a:off x="542016" y="4580969"/>
                <a:ext cx="2106316" cy="210631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10643" y="4918222"/>
                <a:ext cx="1769063" cy="176906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50222" y="5197380"/>
                <a:ext cx="1489905" cy="148990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89922" y="5476780"/>
                <a:ext cx="1210505" cy="121050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06951" y="5967867"/>
                <a:ext cx="790154" cy="7194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955404" y="6119135"/>
              <a:ext cx="1002289" cy="523220"/>
            </a:xfrm>
            <a:prstGeom prst="rect">
              <a:avLst/>
            </a:prstGeom>
            <a:noFill/>
          </p:spPr>
          <p:txBody>
            <a:bodyPr wrap="square" rtlCol="0">
              <a:spAutoFit/>
            </a:bodyPr>
            <a:lstStyle/>
            <a:p>
              <a:pPr algn="ctr"/>
              <a:r>
                <a:rPr lang="en-US" sz="1400" dirty="0">
                  <a:solidFill>
                    <a:schemeClr val="bg1"/>
                  </a:solidFill>
                </a:rPr>
                <a:t>City</a:t>
              </a:r>
            </a:p>
            <a:p>
              <a:pPr algn="ctr"/>
              <a:r>
                <a:rPr lang="en-US" sz="1400" dirty="0">
                  <a:solidFill>
                    <a:schemeClr val="bg1"/>
                  </a:solidFill>
                </a:rPr>
                <a:t>36%</a:t>
              </a:r>
            </a:p>
          </p:txBody>
        </p:sp>
        <p:sp>
          <p:nvSpPr>
            <p:cNvPr id="67" name="TextBox 66"/>
            <p:cNvSpPr txBox="1"/>
            <p:nvPr/>
          </p:nvSpPr>
          <p:spPr>
            <a:xfrm>
              <a:off x="624698" y="5718111"/>
              <a:ext cx="1663700" cy="307777"/>
            </a:xfrm>
            <a:prstGeom prst="rect">
              <a:avLst/>
            </a:prstGeom>
            <a:noFill/>
          </p:spPr>
          <p:txBody>
            <a:bodyPr wrap="square" rtlCol="0">
              <a:spAutoFit/>
            </a:bodyPr>
            <a:lstStyle/>
            <a:p>
              <a:pPr algn="ctr"/>
              <a:r>
                <a:rPr lang="en-US" sz="1400" dirty="0"/>
                <a:t>County 23%</a:t>
              </a:r>
            </a:p>
          </p:txBody>
        </p:sp>
        <p:sp>
          <p:nvSpPr>
            <p:cNvPr id="68" name="TextBox 67"/>
            <p:cNvSpPr txBox="1"/>
            <p:nvPr/>
          </p:nvSpPr>
          <p:spPr>
            <a:xfrm>
              <a:off x="852828" y="5278022"/>
              <a:ext cx="1207440" cy="307777"/>
            </a:xfrm>
            <a:prstGeom prst="rect">
              <a:avLst/>
            </a:prstGeom>
            <a:noFill/>
          </p:spPr>
          <p:txBody>
            <a:bodyPr wrap="square" rtlCol="0">
              <a:spAutoFit/>
            </a:bodyPr>
            <a:lstStyle/>
            <a:p>
              <a:pPr algn="ctr"/>
              <a:r>
                <a:rPr lang="en-US" sz="1400" dirty="0"/>
                <a:t>District 18%</a:t>
              </a:r>
            </a:p>
          </p:txBody>
        </p:sp>
        <p:sp>
          <p:nvSpPr>
            <p:cNvPr id="69" name="TextBox 68"/>
            <p:cNvSpPr txBox="1"/>
            <p:nvPr/>
          </p:nvSpPr>
          <p:spPr>
            <a:xfrm>
              <a:off x="931896" y="4989003"/>
              <a:ext cx="1049305" cy="307777"/>
            </a:xfrm>
            <a:prstGeom prst="rect">
              <a:avLst/>
            </a:prstGeom>
            <a:noFill/>
          </p:spPr>
          <p:txBody>
            <a:bodyPr wrap="square" rtlCol="0">
              <a:spAutoFit/>
            </a:bodyPr>
            <a:lstStyle/>
            <a:p>
              <a:pPr algn="ctr"/>
              <a:r>
                <a:rPr lang="en-US" sz="1400" dirty="0"/>
                <a:t>State 47%</a:t>
              </a:r>
            </a:p>
          </p:txBody>
        </p:sp>
        <p:sp>
          <p:nvSpPr>
            <p:cNvPr id="70" name="TextBox 69"/>
            <p:cNvSpPr txBox="1"/>
            <p:nvPr/>
          </p:nvSpPr>
          <p:spPr>
            <a:xfrm>
              <a:off x="841166" y="4704079"/>
              <a:ext cx="1300126" cy="307777"/>
            </a:xfrm>
            <a:prstGeom prst="rect">
              <a:avLst/>
            </a:prstGeom>
            <a:noFill/>
          </p:spPr>
          <p:txBody>
            <a:bodyPr wrap="square" rtlCol="0">
              <a:spAutoFit/>
            </a:bodyPr>
            <a:lstStyle/>
            <a:p>
              <a:pPr algn="ctr"/>
              <a:r>
                <a:rPr lang="en-US" sz="1400" dirty="0"/>
                <a:t>National 26%</a:t>
              </a:r>
            </a:p>
          </p:txBody>
        </p:sp>
      </p:grpSp>
      <p:sp>
        <p:nvSpPr>
          <p:cNvPr id="71" name="TextBox 70"/>
          <p:cNvSpPr txBox="1"/>
          <p:nvPr/>
        </p:nvSpPr>
        <p:spPr>
          <a:xfrm>
            <a:off x="6483859" y="920320"/>
            <a:ext cx="1759907" cy="307777"/>
          </a:xfrm>
          <a:prstGeom prst="rect">
            <a:avLst/>
          </a:prstGeom>
          <a:noFill/>
        </p:spPr>
        <p:txBody>
          <a:bodyPr wrap="square" rtlCol="0">
            <a:spAutoFit/>
          </a:bodyPr>
          <a:lstStyle/>
          <a:p>
            <a:pPr algn="ctr"/>
            <a:r>
              <a:rPr lang="en-US" sz="1400" u="sng" dirty="0"/>
              <a:t>Level of Focus</a:t>
            </a:r>
          </a:p>
        </p:txBody>
      </p:sp>
      <p:sp>
        <p:nvSpPr>
          <p:cNvPr id="74" name="TextBox 73"/>
          <p:cNvSpPr txBox="1"/>
          <p:nvPr/>
        </p:nvSpPr>
        <p:spPr>
          <a:xfrm>
            <a:off x="3747444" y="2568216"/>
            <a:ext cx="1941607" cy="830997"/>
          </a:xfrm>
          <a:prstGeom prst="rect">
            <a:avLst/>
          </a:prstGeom>
          <a:noFill/>
        </p:spPr>
        <p:txBody>
          <a:bodyPr wrap="square" rtlCol="0">
            <a:spAutoFit/>
          </a:bodyPr>
          <a:lstStyle/>
          <a:p>
            <a:pPr algn="ctr"/>
            <a:r>
              <a:rPr lang="en-US" sz="1600" b="1" dirty="0">
                <a:solidFill>
                  <a:schemeClr val="accent2"/>
                </a:solidFill>
              </a:rPr>
              <a:t>70% </a:t>
            </a:r>
            <a:r>
              <a:rPr lang="en-US" sz="1600" dirty="0"/>
              <a:t>Urban</a:t>
            </a:r>
          </a:p>
          <a:p>
            <a:pPr algn="ctr"/>
            <a:r>
              <a:rPr lang="en-US" sz="1600" b="1" dirty="0">
                <a:solidFill>
                  <a:schemeClr val="accent2"/>
                </a:solidFill>
              </a:rPr>
              <a:t>31% </a:t>
            </a:r>
            <a:r>
              <a:rPr lang="en-US" sz="1600" dirty="0"/>
              <a:t>Suburban</a:t>
            </a:r>
          </a:p>
          <a:p>
            <a:pPr algn="ctr"/>
            <a:r>
              <a:rPr lang="en-US" sz="1600" b="1" dirty="0">
                <a:solidFill>
                  <a:schemeClr val="accent2"/>
                </a:solidFill>
              </a:rPr>
              <a:t>21% </a:t>
            </a:r>
            <a:r>
              <a:rPr lang="en-US" sz="1600" dirty="0"/>
              <a:t>Rural</a:t>
            </a:r>
          </a:p>
        </p:txBody>
      </p:sp>
      <p:sp>
        <p:nvSpPr>
          <p:cNvPr id="98" name="TextBox 97"/>
          <p:cNvSpPr txBox="1"/>
          <p:nvPr/>
        </p:nvSpPr>
        <p:spPr>
          <a:xfrm>
            <a:off x="6688012" y="3678147"/>
            <a:ext cx="1759907" cy="307777"/>
          </a:xfrm>
          <a:prstGeom prst="rect">
            <a:avLst/>
          </a:prstGeom>
          <a:noFill/>
        </p:spPr>
        <p:txBody>
          <a:bodyPr wrap="square" rtlCol="0">
            <a:spAutoFit/>
          </a:bodyPr>
          <a:lstStyle/>
          <a:p>
            <a:pPr algn="ctr"/>
            <a:r>
              <a:rPr lang="en-US" sz="1400" u="sng" dirty="0"/>
              <a:t>Tenure</a:t>
            </a:r>
          </a:p>
        </p:txBody>
      </p:sp>
      <p:sp>
        <p:nvSpPr>
          <p:cNvPr id="78" name="TextBox 77"/>
          <p:cNvSpPr txBox="1"/>
          <p:nvPr/>
        </p:nvSpPr>
        <p:spPr>
          <a:xfrm>
            <a:off x="6452941" y="5311947"/>
            <a:ext cx="2230048" cy="461665"/>
          </a:xfrm>
          <a:prstGeom prst="rect">
            <a:avLst/>
          </a:prstGeom>
          <a:noFill/>
        </p:spPr>
        <p:txBody>
          <a:bodyPr wrap="square" rtlCol="0">
            <a:spAutoFit/>
          </a:bodyPr>
          <a:lstStyle/>
          <a:p>
            <a:pPr algn="ctr"/>
            <a:r>
              <a:rPr lang="en-US" sz="1200" b="1" dirty="0">
                <a:solidFill>
                  <a:schemeClr val="accent2"/>
                </a:solidFill>
              </a:rPr>
              <a:t>33% </a:t>
            </a:r>
            <a:r>
              <a:rPr lang="en-US" sz="1200" dirty="0"/>
              <a:t>&lt;45 yrs old</a:t>
            </a:r>
          </a:p>
          <a:p>
            <a:pPr algn="ctr"/>
            <a:r>
              <a:rPr lang="en-US" sz="1200" b="1" dirty="0">
                <a:solidFill>
                  <a:schemeClr val="accent2"/>
                </a:solidFill>
              </a:rPr>
              <a:t>67% </a:t>
            </a:r>
            <a:r>
              <a:rPr lang="en-US" sz="1200" dirty="0"/>
              <a:t>45+</a:t>
            </a:r>
          </a:p>
        </p:txBody>
      </p:sp>
      <p:grpSp>
        <p:nvGrpSpPr>
          <p:cNvPr id="48" name="Group 47"/>
          <p:cNvGrpSpPr/>
          <p:nvPr/>
        </p:nvGrpSpPr>
        <p:grpSpPr>
          <a:xfrm>
            <a:off x="69187" y="60939"/>
            <a:ext cx="849385" cy="849385"/>
            <a:chOff x="5979174" y="140957"/>
            <a:chExt cx="1736904" cy="1736904"/>
          </a:xfrm>
        </p:grpSpPr>
        <p:sp>
          <p:nvSpPr>
            <p:cNvPr id="50" name="Oval 49"/>
            <p:cNvSpPr>
              <a:spLocks noChangeAspect="1"/>
            </p:cNvSpPr>
            <p:nvPr/>
          </p:nvSpPr>
          <p:spPr>
            <a:xfrm>
              <a:off x="5979174" y="140957"/>
              <a:ext cx="1736904" cy="1736904"/>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52" name="Group 51"/>
            <p:cNvGrpSpPr/>
            <p:nvPr/>
          </p:nvGrpSpPr>
          <p:grpSpPr>
            <a:xfrm>
              <a:off x="6332027" y="267496"/>
              <a:ext cx="1031198" cy="1378063"/>
              <a:chOff x="739862" y="1319347"/>
              <a:chExt cx="975779" cy="1304003"/>
            </a:xfrm>
          </p:grpSpPr>
          <p:sp>
            <p:nvSpPr>
              <p:cNvPr id="53" name="Flowchart: Stored Data 52"/>
              <p:cNvSpPr/>
              <p:nvPr/>
            </p:nvSpPr>
            <p:spPr>
              <a:xfrm rot="5400000">
                <a:off x="1080533" y="1770121"/>
                <a:ext cx="294438" cy="692985"/>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Moon 53"/>
              <p:cNvSpPr/>
              <p:nvPr/>
            </p:nvSpPr>
            <p:spPr>
              <a:xfrm rot="5400000">
                <a:off x="1066719" y="1485810"/>
                <a:ext cx="322066" cy="622654"/>
              </a:xfrm>
              <a:prstGeom prst="moon">
                <a:avLst>
                  <a:gd name="adj" fmla="val 87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5400000">
                <a:off x="1169824" y="1455598"/>
                <a:ext cx="115857" cy="192701"/>
              </a:xfrm>
              <a:prstGeom prst="moon">
                <a:avLst>
                  <a:gd name="adj" fmla="val 87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Terminator 58"/>
              <p:cNvSpPr/>
              <p:nvPr/>
            </p:nvSpPr>
            <p:spPr>
              <a:xfrm rot="5400000">
                <a:off x="1111451" y="1396690"/>
                <a:ext cx="232602" cy="77915"/>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Terminator 59"/>
              <p:cNvSpPr/>
              <p:nvPr/>
            </p:nvSpPr>
            <p:spPr>
              <a:xfrm rot="5400000">
                <a:off x="861560" y="2121947"/>
                <a:ext cx="225919"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lowchart: Terminator 72"/>
              <p:cNvSpPr/>
              <p:nvPr/>
            </p:nvSpPr>
            <p:spPr>
              <a:xfrm rot="5400000">
                <a:off x="1029239" y="2107765"/>
                <a:ext cx="225919"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Terminator 78"/>
              <p:cNvSpPr/>
              <p:nvPr/>
            </p:nvSpPr>
            <p:spPr>
              <a:xfrm rot="5400000">
                <a:off x="1204576" y="2106461"/>
                <a:ext cx="225919"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79"/>
              <p:cNvSpPr/>
              <p:nvPr/>
            </p:nvSpPr>
            <p:spPr>
              <a:xfrm rot="5400000">
                <a:off x="1378289" y="2116934"/>
                <a:ext cx="225918"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Stored Data 80"/>
              <p:cNvSpPr/>
              <p:nvPr/>
            </p:nvSpPr>
            <p:spPr>
              <a:xfrm rot="5400000">
                <a:off x="1027125" y="1934833"/>
                <a:ext cx="401254" cy="975779"/>
              </a:xfrm>
              <a:prstGeom prst="flowChartOnlineStorag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lowchart: Terminator 81"/>
              <p:cNvSpPr/>
              <p:nvPr/>
            </p:nvSpPr>
            <p:spPr>
              <a:xfrm rot="5400000">
                <a:off x="767303" y="2380448"/>
                <a:ext cx="227912"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lowchart: Terminator 82"/>
              <p:cNvSpPr/>
              <p:nvPr/>
            </p:nvSpPr>
            <p:spPr>
              <a:xfrm rot="5400000">
                <a:off x="937210" y="2373496"/>
                <a:ext cx="227912"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lowchart: Terminator 83"/>
              <p:cNvSpPr/>
              <p:nvPr/>
            </p:nvSpPr>
            <p:spPr>
              <a:xfrm rot="5400000">
                <a:off x="1114868" y="2367111"/>
                <a:ext cx="227912"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lowchart: Terminator 84"/>
              <p:cNvSpPr/>
              <p:nvPr/>
            </p:nvSpPr>
            <p:spPr>
              <a:xfrm rot="5400000">
                <a:off x="1293913" y="2367111"/>
                <a:ext cx="227912"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lowchart: Terminator 85"/>
              <p:cNvSpPr/>
              <p:nvPr/>
            </p:nvSpPr>
            <p:spPr>
              <a:xfrm rot="5400000">
                <a:off x="1465188" y="2373496"/>
                <a:ext cx="227912"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 name="Rectangle 3"/>
          <p:cNvSpPr/>
          <p:nvPr/>
        </p:nvSpPr>
        <p:spPr>
          <a:xfrm>
            <a:off x="3657600" y="4140981"/>
            <a:ext cx="2353340" cy="16326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u="sng" dirty="0">
                <a:solidFill>
                  <a:schemeClr val="tx1"/>
                </a:solidFill>
              </a:rPr>
              <a:t>Professional role</a:t>
            </a:r>
          </a:p>
          <a:p>
            <a:pPr fontAlgn="ctr">
              <a:spcBef>
                <a:spcPts val="600"/>
              </a:spcBef>
            </a:pPr>
            <a:r>
              <a:rPr lang="en-US" sz="1400" b="1" dirty="0">
                <a:solidFill>
                  <a:schemeClr val="tx1"/>
                </a:solidFill>
              </a:rPr>
              <a:t>36%</a:t>
            </a:r>
            <a:r>
              <a:rPr lang="en-US" sz="1400" dirty="0">
                <a:solidFill>
                  <a:schemeClr val="tx1"/>
                </a:solidFill>
              </a:rPr>
              <a:t> Policy/Advocacy Org</a:t>
            </a:r>
          </a:p>
          <a:p>
            <a:pPr fontAlgn="ctr">
              <a:spcBef>
                <a:spcPts val="600"/>
              </a:spcBef>
            </a:pPr>
            <a:r>
              <a:rPr lang="en-US" sz="1400" b="1" dirty="0">
                <a:solidFill>
                  <a:schemeClr val="tx1"/>
                </a:solidFill>
              </a:rPr>
              <a:t>32% </a:t>
            </a:r>
            <a:r>
              <a:rPr lang="en-US" sz="1400" dirty="0" err="1">
                <a:solidFill>
                  <a:schemeClr val="tx1"/>
                </a:solidFill>
              </a:rPr>
              <a:t>Gov</a:t>
            </a:r>
            <a:r>
              <a:rPr lang="en-US" sz="1400" dirty="0">
                <a:solidFill>
                  <a:schemeClr val="tx1"/>
                </a:solidFill>
              </a:rPr>
              <a:t>, Local</a:t>
            </a:r>
          </a:p>
          <a:p>
            <a:pPr fontAlgn="ctr">
              <a:spcBef>
                <a:spcPts val="600"/>
              </a:spcBef>
            </a:pPr>
            <a:r>
              <a:rPr lang="en-US" sz="1400" b="1" dirty="0">
                <a:solidFill>
                  <a:schemeClr val="tx1"/>
                </a:solidFill>
              </a:rPr>
              <a:t>27% </a:t>
            </a:r>
            <a:r>
              <a:rPr lang="en-US" sz="1400" dirty="0" err="1">
                <a:solidFill>
                  <a:schemeClr val="tx1"/>
                </a:solidFill>
              </a:rPr>
              <a:t>Gov</a:t>
            </a:r>
            <a:r>
              <a:rPr lang="en-US" sz="1400" dirty="0">
                <a:solidFill>
                  <a:schemeClr val="tx1"/>
                </a:solidFill>
              </a:rPr>
              <a:t>, State</a:t>
            </a:r>
          </a:p>
          <a:p>
            <a:pPr fontAlgn="ctr">
              <a:spcBef>
                <a:spcPts val="600"/>
              </a:spcBef>
            </a:pPr>
            <a:r>
              <a:rPr lang="en-US" sz="1400" b="1" dirty="0">
                <a:solidFill>
                  <a:schemeClr val="tx1"/>
                </a:solidFill>
              </a:rPr>
              <a:t>5% </a:t>
            </a:r>
            <a:r>
              <a:rPr lang="en-US" sz="1400" dirty="0" err="1">
                <a:solidFill>
                  <a:schemeClr val="tx1"/>
                </a:solidFill>
              </a:rPr>
              <a:t>Gov</a:t>
            </a:r>
            <a:r>
              <a:rPr lang="en-US" sz="1400" dirty="0">
                <a:solidFill>
                  <a:schemeClr val="tx1"/>
                </a:solidFill>
              </a:rPr>
              <a:t>, Federal</a:t>
            </a:r>
          </a:p>
        </p:txBody>
      </p:sp>
    </p:spTree>
    <p:extLst>
      <p:ext uri="{BB962C8B-B14F-4D97-AF65-F5344CB8AC3E}">
        <p14:creationId xmlns:p14="http://schemas.microsoft.com/office/powerpoint/2010/main" val="36890113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5079113" y="3827100"/>
            <a:ext cx="2463994" cy="21676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stretch>
            <a:fillRect/>
          </a:stretch>
        </p:blipFill>
        <p:spPr>
          <a:xfrm>
            <a:off x="450483" y="1124182"/>
            <a:ext cx="3291840" cy="2406364"/>
          </a:xfrm>
          <a:prstGeom prst="rect">
            <a:avLst/>
          </a:prstGeom>
        </p:spPr>
      </p:pic>
      <p:sp>
        <p:nvSpPr>
          <p:cNvPr id="2" name="Title 1"/>
          <p:cNvSpPr>
            <a:spLocks noGrp="1"/>
          </p:cNvSpPr>
          <p:nvPr>
            <p:ph type="title"/>
          </p:nvPr>
        </p:nvSpPr>
        <p:spPr>
          <a:xfrm>
            <a:off x="937315" y="0"/>
            <a:ext cx="6731846" cy="966019"/>
          </a:xfrm>
        </p:spPr>
        <p:txBody>
          <a:bodyPr>
            <a:normAutofit/>
          </a:bodyPr>
          <a:lstStyle/>
          <a:p>
            <a:r>
              <a:rPr lang="en-US" dirty="0"/>
              <a:t>K12 Leaders</a:t>
            </a:r>
            <a:br>
              <a:rPr lang="en-US" dirty="0"/>
            </a:br>
            <a:r>
              <a:rPr lang="en-US" sz="2000" dirty="0"/>
              <a:t>(n=331)</a:t>
            </a:r>
          </a:p>
        </p:txBody>
      </p:sp>
      <p:sp>
        <p:nvSpPr>
          <p:cNvPr id="3" name="Slide Number Placeholder 2"/>
          <p:cNvSpPr>
            <a:spLocks noGrp="1"/>
          </p:cNvSpPr>
          <p:nvPr>
            <p:ph type="sldNum" sz="quarter" idx="4"/>
          </p:nvPr>
        </p:nvSpPr>
        <p:spPr/>
        <p:txBody>
          <a:bodyPr/>
          <a:lstStyle/>
          <a:p>
            <a:fld id="{62DFECC4-1679-4D45-9635-E86BD1EE09E9}" type="slidenum">
              <a:rPr lang="en-US" smtClean="0"/>
              <a:pPr/>
              <a:t>111</a:t>
            </a:fld>
            <a:endParaRPr lang="en-US" dirty="0"/>
          </a:p>
        </p:txBody>
      </p:sp>
      <p:sp>
        <p:nvSpPr>
          <p:cNvPr id="43" name="TextBox 42"/>
          <p:cNvSpPr txBox="1"/>
          <p:nvPr/>
        </p:nvSpPr>
        <p:spPr>
          <a:xfrm>
            <a:off x="2961942" y="1599548"/>
            <a:ext cx="1041189" cy="523220"/>
          </a:xfrm>
          <a:prstGeom prst="rect">
            <a:avLst/>
          </a:prstGeom>
          <a:noFill/>
        </p:spPr>
        <p:txBody>
          <a:bodyPr wrap="square" rtlCol="0">
            <a:spAutoFit/>
          </a:bodyPr>
          <a:lstStyle/>
          <a:p>
            <a:pPr algn="ctr"/>
            <a:r>
              <a:rPr lang="en-US" sz="1400" dirty="0"/>
              <a:t>21% Northeast</a:t>
            </a:r>
          </a:p>
        </p:txBody>
      </p:sp>
      <p:sp>
        <p:nvSpPr>
          <p:cNvPr id="44" name="TextBox 43"/>
          <p:cNvSpPr txBox="1"/>
          <p:nvPr/>
        </p:nvSpPr>
        <p:spPr>
          <a:xfrm>
            <a:off x="1543249" y="1656467"/>
            <a:ext cx="1136491" cy="523220"/>
          </a:xfrm>
          <a:prstGeom prst="rect">
            <a:avLst/>
          </a:prstGeom>
          <a:noFill/>
        </p:spPr>
        <p:txBody>
          <a:bodyPr wrap="square" rtlCol="0">
            <a:spAutoFit/>
          </a:bodyPr>
          <a:lstStyle/>
          <a:p>
            <a:pPr algn="ctr"/>
            <a:r>
              <a:rPr lang="en-US" sz="1400" dirty="0"/>
              <a:t>32% Midwest</a:t>
            </a:r>
          </a:p>
        </p:txBody>
      </p:sp>
      <p:sp>
        <p:nvSpPr>
          <p:cNvPr id="45" name="TextBox 44"/>
          <p:cNvSpPr txBox="1"/>
          <p:nvPr/>
        </p:nvSpPr>
        <p:spPr>
          <a:xfrm>
            <a:off x="1576834" y="2559968"/>
            <a:ext cx="1102906" cy="523220"/>
          </a:xfrm>
          <a:prstGeom prst="rect">
            <a:avLst/>
          </a:prstGeom>
          <a:noFill/>
        </p:spPr>
        <p:txBody>
          <a:bodyPr wrap="square" rtlCol="0">
            <a:spAutoFit/>
          </a:bodyPr>
          <a:lstStyle/>
          <a:p>
            <a:pPr algn="ctr"/>
            <a:r>
              <a:rPr lang="en-US" sz="1400" dirty="0"/>
              <a:t>27%</a:t>
            </a:r>
            <a:br>
              <a:rPr lang="en-US" sz="1400" dirty="0"/>
            </a:br>
            <a:r>
              <a:rPr lang="en-US" sz="1400" dirty="0"/>
              <a:t>South</a:t>
            </a:r>
          </a:p>
        </p:txBody>
      </p:sp>
      <p:sp>
        <p:nvSpPr>
          <p:cNvPr id="46" name="TextBox 45"/>
          <p:cNvSpPr txBox="1"/>
          <p:nvPr/>
        </p:nvSpPr>
        <p:spPr>
          <a:xfrm>
            <a:off x="429891" y="1582916"/>
            <a:ext cx="1015819" cy="523220"/>
          </a:xfrm>
          <a:prstGeom prst="rect">
            <a:avLst/>
          </a:prstGeom>
          <a:noFill/>
        </p:spPr>
        <p:txBody>
          <a:bodyPr wrap="square" rtlCol="0">
            <a:spAutoFit/>
          </a:bodyPr>
          <a:lstStyle/>
          <a:p>
            <a:pPr algn="ctr"/>
            <a:r>
              <a:rPr lang="en-US" sz="1400" dirty="0"/>
              <a:t>20%</a:t>
            </a:r>
            <a:br>
              <a:rPr lang="en-US" sz="1400" dirty="0"/>
            </a:br>
            <a:r>
              <a:rPr lang="en-US" sz="1400" dirty="0"/>
              <a:t>West</a:t>
            </a:r>
          </a:p>
        </p:txBody>
      </p:sp>
      <p:sp>
        <p:nvSpPr>
          <p:cNvPr id="56" name="TextBox 55"/>
          <p:cNvSpPr txBox="1"/>
          <p:nvPr/>
        </p:nvSpPr>
        <p:spPr>
          <a:xfrm>
            <a:off x="2230537" y="3438114"/>
            <a:ext cx="1759907" cy="307777"/>
          </a:xfrm>
          <a:prstGeom prst="rect">
            <a:avLst/>
          </a:prstGeom>
          <a:noFill/>
        </p:spPr>
        <p:txBody>
          <a:bodyPr wrap="square" rtlCol="0">
            <a:spAutoFit/>
          </a:bodyPr>
          <a:lstStyle/>
          <a:p>
            <a:pPr algn="ctr"/>
            <a:r>
              <a:rPr lang="en-US" sz="1400" u="sng" dirty="0"/>
              <a:t>Job Description</a:t>
            </a:r>
          </a:p>
        </p:txBody>
      </p:sp>
      <p:grpSp>
        <p:nvGrpSpPr>
          <p:cNvPr id="72" name="Group 71"/>
          <p:cNvGrpSpPr/>
          <p:nvPr/>
        </p:nvGrpSpPr>
        <p:grpSpPr>
          <a:xfrm>
            <a:off x="5813546" y="1448346"/>
            <a:ext cx="2106316" cy="2106316"/>
            <a:chOff x="377049" y="4638990"/>
            <a:chExt cx="2106316" cy="2106316"/>
          </a:xfrm>
        </p:grpSpPr>
        <p:grpSp>
          <p:nvGrpSpPr>
            <p:cNvPr id="65" name="Group 64"/>
            <p:cNvGrpSpPr/>
            <p:nvPr/>
          </p:nvGrpSpPr>
          <p:grpSpPr>
            <a:xfrm>
              <a:off x="377049" y="4638990"/>
              <a:ext cx="2106316" cy="2106316"/>
              <a:chOff x="542016" y="4580969"/>
              <a:chExt cx="2106316" cy="2106316"/>
            </a:xfrm>
          </p:grpSpPr>
          <p:sp>
            <p:nvSpPr>
              <p:cNvPr id="61" name="Oval 60"/>
              <p:cNvSpPr/>
              <p:nvPr/>
            </p:nvSpPr>
            <p:spPr>
              <a:xfrm>
                <a:off x="542016" y="4580969"/>
                <a:ext cx="2106316" cy="21063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10643" y="4918222"/>
                <a:ext cx="1769063" cy="17690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50222" y="5197380"/>
                <a:ext cx="1489905" cy="14899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89922" y="5476780"/>
                <a:ext cx="1210505" cy="121050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06951" y="5967867"/>
                <a:ext cx="790154" cy="71941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955404" y="6119135"/>
              <a:ext cx="1002289" cy="523220"/>
            </a:xfrm>
            <a:prstGeom prst="rect">
              <a:avLst/>
            </a:prstGeom>
            <a:noFill/>
          </p:spPr>
          <p:txBody>
            <a:bodyPr wrap="square" rtlCol="0">
              <a:spAutoFit/>
            </a:bodyPr>
            <a:lstStyle/>
            <a:p>
              <a:pPr algn="ctr"/>
              <a:r>
                <a:rPr lang="en-US" sz="1400" dirty="0">
                  <a:solidFill>
                    <a:schemeClr val="bg1"/>
                  </a:solidFill>
                </a:rPr>
                <a:t>City</a:t>
              </a:r>
            </a:p>
            <a:p>
              <a:pPr algn="ctr"/>
              <a:r>
                <a:rPr lang="en-US" sz="1400" dirty="0">
                  <a:solidFill>
                    <a:schemeClr val="bg1"/>
                  </a:solidFill>
                </a:rPr>
                <a:t>28%</a:t>
              </a:r>
            </a:p>
          </p:txBody>
        </p:sp>
        <p:sp>
          <p:nvSpPr>
            <p:cNvPr id="67" name="TextBox 66"/>
            <p:cNvSpPr txBox="1"/>
            <p:nvPr/>
          </p:nvSpPr>
          <p:spPr>
            <a:xfrm>
              <a:off x="624698" y="5718111"/>
              <a:ext cx="1663700" cy="307777"/>
            </a:xfrm>
            <a:prstGeom prst="rect">
              <a:avLst/>
            </a:prstGeom>
            <a:noFill/>
          </p:spPr>
          <p:txBody>
            <a:bodyPr wrap="square" rtlCol="0">
              <a:spAutoFit/>
            </a:bodyPr>
            <a:lstStyle/>
            <a:p>
              <a:pPr algn="ctr"/>
              <a:r>
                <a:rPr lang="en-US" sz="1400" dirty="0"/>
                <a:t>County 13%</a:t>
              </a:r>
            </a:p>
          </p:txBody>
        </p:sp>
        <p:sp>
          <p:nvSpPr>
            <p:cNvPr id="68" name="TextBox 67"/>
            <p:cNvSpPr txBox="1"/>
            <p:nvPr/>
          </p:nvSpPr>
          <p:spPr>
            <a:xfrm>
              <a:off x="852827" y="5299281"/>
              <a:ext cx="1207440" cy="307777"/>
            </a:xfrm>
            <a:prstGeom prst="rect">
              <a:avLst/>
            </a:prstGeom>
            <a:noFill/>
          </p:spPr>
          <p:txBody>
            <a:bodyPr wrap="square" rtlCol="0">
              <a:spAutoFit/>
            </a:bodyPr>
            <a:lstStyle/>
            <a:p>
              <a:pPr algn="ctr"/>
              <a:r>
                <a:rPr lang="en-US" sz="1400" dirty="0"/>
                <a:t>District 63%</a:t>
              </a:r>
            </a:p>
          </p:txBody>
        </p:sp>
        <p:sp>
          <p:nvSpPr>
            <p:cNvPr id="69" name="TextBox 68"/>
            <p:cNvSpPr txBox="1"/>
            <p:nvPr/>
          </p:nvSpPr>
          <p:spPr>
            <a:xfrm>
              <a:off x="931896" y="4989003"/>
              <a:ext cx="1049305" cy="307777"/>
            </a:xfrm>
            <a:prstGeom prst="rect">
              <a:avLst/>
            </a:prstGeom>
            <a:noFill/>
          </p:spPr>
          <p:txBody>
            <a:bodyPr wrap="square" rtlCol="0">
              <a:spAutoFit/>
            </a:bodyPr>
            <a:lstStyle/>
            <a:p>
              <a:pPr algn="ctr"/>
              <a:r>
                <a:rPr lang="en-US" sz="1400" dirty="0"/>
                <a:t>State 12%</a:t>
              </a:r>
            </a:p>
          </p:txBody>
        </p:sp>
        <p:sp>
          <p:nvSpPr>
            <p:cNvPr id="70" name="TextBox 69"/>
            <p:cNvSpPr txBox="1"/>
            <p:nvPr/>
          </p:nvSpPr>
          <p:spPr>
            <a:xfrm>
              <a:off x="806484" y="4693223"/>
              <a:ext cx="1300126" cy="307777"/>
            </a:xfrm>
            <a:prstGeom prst="rect">
              <a:avLst/>
            </a:prstGeom>
            <a:noFill/>
          </p:spPr>
          <p:txBody>
            <a:bodyPr wrap="square" rtlCol="0">
              <a:spAutoFit/>
            </a:bodyPr>
            <a:lstStyle/>
            <a:p>
              <a:pPr algn="ctr"/>
              <a:r>
                <a:rPr lang="en-US" sz="1400" dirty="0"/>
                <a:t>National 4%</a:t>
              </a:r>
            </a:p>
          </p:txBody>
        </p:sp>
      </p:grpSp>
      <p:sp>
        <p:nvSpPr>
          <p:cNvPr id="71" name="TextBox 70"/>
          <p:cNvSpPr txBox="1"/>
          <p:nvPr/>
        </p:nvSpPr>
        <p:spPr>
          <a:xfrm>
            <a:off x="6013091" y="1144575"/>
            <a:ext cx="1759907" cy="307777"/>
          </a:xfrm>
          <a:prstGeom prst="rect">
            <a:avLst/>
          </a:prstGeom>
          <a:noFill/>
        </p:spPr>
        <p:txBody>
          <a:bodyPr wrap="square" rtlCol="0">
            <a:spAutoFit/>
          </a:bodyPr>
          <a:lstStyle/>
          <a:p>
            <a:pPr algn="ctr"/>
            <a:r>
              <a:rPr lang="en-US" sz="1400" u="sng" dirty="0"/>
              <a:t>Level of Focus</a:t>
            </a:r>
          </a:p>
        </p:txBody>
      </p:sp>
      <p:sp>
        <p:nvSpPr>
          <p:cNvPr id="74" name="TextBox 73"/>
          <p:cNvSpPr txBox="1"/>
          <p:nvPr/>
        </p:nvSpPr>
        <p:spPr>
          <a:xfrm>
            <a:off x="3878959" y="2323217"/>
            <a:ext cx="1941607" cy="830997"/>
          </a:xfrm>
          <a:prstGeom prst="rect">
            <a:avLst/>
          </a:prstGeom>
          <a:noFill/>
        </p:spPr>
        <p:txBody>
          <a:bodyPr wrap="square" rtlCol="0">
            <a:spAutoFit/>
          </a:bodyPr>
          <a:lstStyle/>
          <a:p>
            <a:pPr algn="ctr"/>
            <a:r>
              <a:rPr lang="en-US" sz="1600" b="1" dirty="0">
                <a:solidFill>
                  <a:srgbClr val="C00000"/>
                </a:solidFill>
              </a:rPr>
              <a:t>36% </a:t>
            </a:r>
            <a:r>
              <a:rPr lang="en-US" sz="1600" dirty="0"/>
              <a:t>Urban</a:t>
            </a:r>
          </a:p>
          <a:p>
            <a:pPr algn="ctr"/>
            <a:r>
              <a:rPr lang="en-US" sz="1600" b="1" dirty="0">
                <a:solidFill>
                  <a:srgbClr val="C00000"/>
                </a:solidFill>
              </a:rPr>
              <a:t>35% </a:t>
            </a:r>
            <a:r>
              <a:rPr lang="en-US" sz="1600" dirty="0"/>
              <a:t>Suburban</a:t>
            </a:r>
          </a:p>
          <a:p>
            <a:pPr algn="ctr"/>
            <a:r>
              <a:rPr lang="en-US" sz="1600" b="1" dirty="0">
                <a:solidFill>
                  <a:srgbClr val="C00000"/>
                </a:solidFill>
              </a:rPr>
              <a:t>35% </a:t>
            </a:r>
            <a:r>
              <a:rPr lang="en-US" sz="1600" dirty="0"/>
              <a:t>Rural</a:t>
            </a:r>
          </a:p>
        </p:txBody>
      </p:sp>
      <p:sp>
        <p:nvSpPr>
          <p:cNvPr id="98" name="TextBox 97"/>
          <p:cNvSpPr txBox="1"/>
          <p:nvPr/>
        </p:nvSpPr>
        <p:spPr>
          <a:xfrm>
            <a:off x="5431157" y="3818088"/>
            <a:ext cx="1759907" cy="307777"/>
          </a:xfrm>
          <a:prstGeom prst="rect">
            <a:avLst/>
          </a:prstGeom>
          <a:noFill/>
        </p:spPr>
        <p:txBody>
          <a:bodyPr wrap="square" rtlCol="0">
            <a:spAutoFit/>
          </a:bodyPr>
          <a:lstStyle/>
          <a:p>
            <a:pPr algn="ctr"/>
            <a:r>
              <a:rPr lang="en-US" sz="1400" u="sng" dirty="0"/>
              <a:t>Tenure</a:t>
            </a:r>
          </a:p>
        </p:txBody>
      </p:sp>
      <p:sp>
        <p:nvSpPr>
          <p:cNvPr id="78" name="TextBox 77"/>
          <p:cNvSpPr txBox="1"/>
          <p:nvPr/>
        </p:nvSpPr>
        <p:spPr>
          <a:xfrm>
            <a:off x="5282069" y="5454224"/>
            <a:ext cx="2058082" cy="461665"/>
          </a:xfrm>
          <a:prstGeom prst="rect">
            <a:avLst/>
          </a:prstGeom>
          <a:noFill/>
        </p:spPr>
        <p:txBody>
          <a:bodyPr wrap="square" rtlCol="0">
            <a:spAutoFit/>
          </a:bodyPr>
          <a:lstStyle/>
          <a:p>
            <a:pPr algn="ctr"/>
            <a:r>
              <a:rPr lang="en-US" sz="1200" b="1" dirty="0">
                <a:solidFill>
                  <a:srgbClr val="C00000"/>
                </a:solidFill>
              </a:rPr>
              <a:t>27% </a:t>
            </a:r>
            <a:r>
              <a:rPr lang="en-US" sz="1200" dirty="0"/>
              <a:t>&lt;45 yrs old</a:t>
            </a:r>
          </a:p>
          <a:p>
            <a:pPr algn="ctr"/>
            <a:r>
              <a:rPr lang="en-US" sz="1200" b="1" dirty="0">
                <a:solidFill>
                  <a:srgbClr val="C00000"/>
                </a:solidFill>
              </a:rPr>
              <a:t>73% </a:t>
            </a:r>
            <a:r>
              <a:rPr lang="en-US" sz="1200" dirty="0"/>
              <a:t>45+</a:t>
            </a:r>
          </a:p>
        </p:txBody>
      </p:sp>
      <p:graphicFrame>
        <p:nvGraphicFramePr>
          <p:cNvPr id="14" name="Table 13"/>
          <p:cNvGraphicFramePr>
            <a:graphicFrameLocks noGrp="1"/>
          </p:cNvGraphicFramePr>
          <p:nvPr/>
        </p:nvGraphicFramePr>
        <p:xfrm>
          <a:off x="5356137" y="4197613"/>
          <a:ext cx="1909946" cy="1166835"/>
        </p:xfrm>
        <a:graphic>
          <a:graphicData uri="http://schemas.openxmlformats.org/drawingml/2006/table">
            <a:tbl>
              <a:tblPr>
                <a:tableStyleId>{5C22544A-7EE6-4342-B048-85BDC9FD1C3A}</a:tableStyleId>
              </a:tblPr>
              <a:tblGrid>
                <a:gridCol w="1107229">
                  <a:extLst>
                    <a:ext uri="{9D8B030D-6E8A-4147-A177-3AD203B41FA5}">
                      <a16:colId xmlns:a16="http://schemas.microsoft.com/office/drawing/2014/main" val="20000"/>
                    </a:ext>
                  </a:extLst>
                </a:gridCol>
                <a:gridCol w="802717">
                  <a:extLst>
                    <a:ext uri="{9D8B030D-6E8A-4147-A177-3AD203B41FA5}">
                      <a16:colId xmlns:a16="http://schemas.microsoft.com/office/drawing/2014/main" val="20001"/>
                    </a:ext>
                  </a:extLst>
                </a:gridCol>
              </a:tblGrid>
              <a:tr h="233367">
                <a:tc>
                  <a:txBody>
                    <a:bodyPr/>
                    <a:lstStyle/>
                    <a:p>
                      <a:pPr algn="l" fontAlgn="ctr"/>
                      <a:r>
                        <a:rPr lang="en-US" sz="1200" u="none" strike="noStrike" dirty="0">
                          <a:effectLst/>
                        </a:rPr>
                        <a:t>Under 5 years</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C00000"/>
                      </a:solidFill>
                      <a:prstDash val="solid"/>
                      <a:round/>
                      <a:headEnd type="none" w="med" len="med"/>
                      <a:tailEnd type="none" w="med" len="med"/>
                    </a:lnL>
                    <a:lnT w="12700" cap="flat" cmpd="sng" algn="ctr">
                      <a:solidFill>
                        <a:srgbClr val="C00000"/>
                      </a:solidFill>
                      <a:prstDash val="solid"/>
                      <a:round/>
                      <a:headEnd type="none" w="med" len="med"/>
                      <a:tailEnd type="none" w="med" len="med"/>
                    </a:lnT>
                    <a:solidFill>
                      <a:schemeClr val="accent6">
                        <a:lumMod val="40000"/>
                        <a:lumOff val="60000"/>
                      </a:schemeClr>
                    </a:solidFill>
                  </a:tcPr>
                </a:tc>
                <a:tc>
                  <a:txBody>
                    <a:bodyPr/>
                    <a:lstStyle/>
                    <a:p>
                      <a:pPr algn="ctr" fontAlgn="b"/>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9525" marR="9525" marT="9525" marB="0" anchor="b">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solidFill>
                      <a:schemeClr val="accent6">
                        <a:lumMod val="40000"/>
                        <a:lumOff val="60000"/>
                      </a:schemeClr>
                    </a:solidFill>
                  </a:tcPr>
                </a:tc>
                <a:extLst>
                  <a:ext uri="{0D108BD9-81ED-4DB2-BD59-A6C34878D82A}">
                    <a16:rowId xmlns:a16="http://schemas.microsoft.com/office/drawing/2014/main" val="10000"/>
                  </a:ext>
                </a:extLst>
              </a:tr>
              <a:tr h="233367">
                <a:tc>
                  <a:txBody>
                    <a:bodyPr/>
                    <a:lstStyle/>
                    <a:p>
                      <a:pPr algn="l" fontAlgn="ctr"/>
                      <a:r>
                        <a:rPr lang="en-US" sz="1200" u="none" strike="noStrike">
                          <a:effectLst/>
                        </a:rPr>
                        <a:t>5-9 years</a:t>
                      </a:r>
                      <a:endParaRPr lang="en-US" sz="12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C00000"/>
                      </a:solidFill>
                      <a:prstDash val="solid"/>
                      <a:round/>
                      <a:headEnd type="none" w="med" len="med"/>
                      <a:tailEnd type="none" w="med" len="med"/>
                    </a:lnL>
                    <a:solidFill>
                      <a:schemeClr val="accent6">
                        <a:lumMod val="40000"/>
                        <a:lumOff val="60000"/>
                      </a:schemeClr>
                    </a:solidFill>
                  </a:tcPr>
                </a:tc>
                <a:tc>
                  <a:txBody>
                    <a:bodyPr/>
                    <a:lstStyle/>
                    <a:p>
                      <a:pPr algn="ctr" fontAlgn="b"/>
                      <a:r>
                        <a:rPr lang="en-US" sz="1200" u="none" strike="noStrike">
                          <a:effectLst/>
                        </a:rPr>
                        <a:t>8%</a:t>
                      </a:r>
                      <a:endParaRPr lang="en-US" sz="1200" b="0" i="0" u="none" strike="noStrike">
                        <a:solidFill>
                          <a:srgbClr val="000000"/>
                        </a:solidFill>
                        <a:effectLst/>
                        <a:latin typeface="Arial" panose="020B0604020202020204" pitchFamily="34" charset="0"/>
                      </a:endParaRPr>
                    </a:p>
                  </a:txBody>
                  <a:tcPr marL="9525" marR="9525" marT="9525" marB="0" anchor="b">
                    <a:lnR w="12700" cap="flat" cmpd="sng" algn="ctr">
                      <a:solidFill>
                        <a:srgbClr val="C00000"/>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01"/>
                  </a:ext>
                </a:extLst>
              </a:tr>
              <a:tr h="233367">
                <a:tc>
                  <a:txBody>
                    <a:bodyPr/>
                    <a:lstStyle/>
                    <a:p>
                      <a:pPr algn="l" fontAlgn="ctr"/>
                      <a:r>
                        <a:rPr lang="en-US" sz="1200" u="none" strike="noStrike" dirty="0">
                          <a:effectLst/>
                        </a:rPr>
                        <a:t>10-14 years</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C00000"/>
                      </a:solidFill>
                      <a:prstDash val="solid"/>
                      <a:round/>
                      <a:headEnd type="none" w="med" len="med"/>
                      <a:tailEnd type="none" w="med" len="med"/>
                    </a:lnL>
                    <a:solidFill>
                      <a:schemeClr val="accent6">
                        <a:lumMod val="40000"/>
                        <a:lumOff val="60000"/>
                      </a:schemeClr>
                    </a:solidFill>
                  </a:tcPr>
                </a:tc>
                <a:tc>
                  <a:txBody>
                    <a:bodyPr/>
                    <a:lstStyle/>
                    <a:p>
                      <a:pPr algn="ctr" fontAlgn="b"/>
                      <a:r>
                        <a:rPr lang="en-US" sz="1200" u="none" strike="noStrike">
                          <a:effectLst/>
                        </a:rPr>
                        <a:t>11%</a:t>
                      </a:r>
                      <a:endParaRPr lang="en-US" sz="1200" b="0" i="0" u="none" strike="noStrike">
                        <a:solidFill>
                          <a:srgbClr val="000000"/>
                        </a:solidFill>
                        <a:effectLst/>
                        <a:latin typeface="Arial" panose="020B0604020202020204" pitchFamily="34" charset="0"/>
                      </a:endParaRPr>
                    </a:p>
                  </a:txBody>
                  <a:tcPr marL="9525" marR="9525" marT="9525" marB="0" anchor="b">
                    <a:lnR w="12700" cap="flat" cmpd="sng" algn="ctr">
                      <a:solidFill>
                        <a:srgbClr val="C00000"/>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02"/>
                  </a:ext>
                </a:extLst>
              </a:tr>
              <a:tr h="233367">
                <a:tc>
                  <a:txBody>
                    <a:bodyPr/>
                    <a:lstStyle/>
                    <a:p>
                      <a:pPr algn="l" fontAlgn="ctr"/>
                      <a:r>
                        <a:rPr lang="en-US" sz="1200" u="none" strike="noStrike">
                          <a:effectLst/>
                        </a:rPr>
                        <a:t>15-19 years</a:t>
                      </a:r>
                      <a:endParaRPr lang="en-US" sz="12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C00000"/>
                      </a:solidFill>
                      <a:prstDash val="solid"/>
                      <a:round/>
                      <a:headEnd type="none" w="med" len="med"/>
                      <a:tailEnd type="none" w="med" len="med"/>
                    </a:lnL>
                    <a:solidFill>
                      <a:schemeClr val="accent6">
                        <a:lumMod val="40000"/>
                        <a:lumOff val="60000"/>
                      </a:schemeClr>
                    </a:solidFill>
                  </a:tcPr>
                </a:tc>
                <a:tc>
                  <a:txBody>
                    <a:bodyPr/>
                    <a:lstStyle/>
                    <a:p>
                      <a:pPr algn="ctr" fontAlgn="b"/>
                      <a:r>
                        <a:rPr lang="en-US" sz="1200" u="none" strike="noStrike">
                          <a:effectLst/>
                        </a:rPr>
                        <a:t>22%</a:t>
                      </a:r>
                      <a:endParaRPr lang="en-US" sz="1200" b="0" i="0" u="none" strike="noStrike">
                        <a:solidFill>
                          <a:srgbClr val="000000"/>
                        </a:solidFill>
                        <a:effectLst/>
                        <a:latin typeface="Arial" panose="020B0604020202020204" pitchFamily="34" charset="0"/>
                      </a:endParaRPr>
                    </a:p>
                  </a:txBody>
                  <a:tcPr marL="9525" marR="9525" marT="9525" marB="0" anchor="b">
                    <a:lnR w="12700" cap="flat" cmpd="sng" algn="ctr">
                      <a:solidFill>
                        <a:srgbClr val="C00000"/>
                      </a:solidFill>
                      <a:prstDash val="solid"/>
                      <a:round/>
                      <a:headEnd type="none" w="med" len="med"/>
                      <a:tailEnd type="none" w="med" len="med"/>
                    </a:lnR>
                    <a:solidFill>
                      <a:schemeClr val="accent6">
                        <a:lumMod val="40000"/>
                        <a:lumOff val="60000"/>
                      </a:schemeClr>
                    </a:solidFill>
                  </a:tcPr>
                </a:tc>
                <a:extLst>
                  <a:ext uri="{0D108BD9-81ED-4DB2-BD59-A6C34878D82A}">
                    <a16:rowId xmlns:a16="http://schemas.microsoft.com/office/drawing/2014/main" val="10003"/>
                  </a:ext>
                </a:extLst>
              </a:tr>
              <a:tr h="233367">
                <a:tc>
                  <a:txBody>
                    <a:bodyPr/>
                    <a:lstStyle/>
                    <a:p>
                      <a:pPr algn="l" fontAlgn="ctr"/>
                      <a:r>
                        <a:rPr lang="en-US" sz="1200" u="none" strike="noStrike">
                          <a:effectLst/>
                        </a:rPr>
                        <a:t>20+ years</a:t>
                      </a:r>
                      <a:endParaRPr lang="en-US" sz="1200" b="0" i="0" u="none" strike="noStrike">
                        <a:solidFill>
                          <a:srgbClr val="000000"/>
                        </a:solidFill>
                        <a:effectLst/>
                        <a:latin typeface="Arial" panose="020B0604020202020204" pitchFamily="34" charset="0"/>
                      </a:endParaRPr>
                    </a:p>
                  </a:txBody>
                  <a:tcPr marL="9525" marR="9525" marT="9525" marB="0" anchor="ctr">
                    <a:lnL w="12700" cap="flat" cmpd="sng" algn="ctr">
                      <a:solidFill>
                        <a:srgbClr val="C00000"/>
                      </a:solidFill>
                      <a:prstDash val="solid"/>
                      <a:round/>
                      <a:headEnd type="none" w="med" len="med"/>
                      <a:tailEnd type="none" w="med" len="med"/>
                    </a:lnL>
                    <a:lnB w="12700" cap="flat" cmpd="sng" algn="ctr">
                      <a:solidFill>
                        <a:srgbClr val="C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1200" u="none" strike="noStrike" dirty="0">
                          <a:effectLst/>
                        </a:rPr>
                        <a:t>54%</a:t>
                      </a:r>
                      <a:endParaRPr lang="en-US" sz="1200" b="0" i="0" u="none" strike="noStrike" dirty="0">
                        <a:solidFill>
                          <a:srgbClr val="000000"/>
                        </a:solidFill>
                        <a:effectLst/>
                        <a:latin typeface="Arial" panose="020B0604020202020204" pitchFamily="34" charset="0"/>
                      </a:endParaRPr>
                    </a:p>
                  </a:txBody>
                  <a:tcPr marL="9525" marR="9525" marT="9525" marB="0" anchor="b">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4"/>
                  </a:ext>
                </a:extLst>
              </a:tr>
            </a:tbl>
          </a:graphicData>
        </a:graphic>
      </p:graphicFrame>
      <p:graphicFrame>
        <p:nvGraphicFramePr>
          <p:cNvPr id="15" name="Table 14"/>
          <p:cNvGraphicFramePr>
            <a:graphicFrameLocks noGrp="1"/>
          </p:cNvGraphicFramePr>
          <p:nvPr/>
        </p:nvGraphicFramePr>
        <p:xfrm>
          <a:off x="1639366" y="3723016"/>
          <a:ext cx="2991864" cy="2514168"/>
        </p:xfrm>
        <a:graphic>
          <a:graphicData uri="http://schemas.openxmlformats.org/drawingml/2006/table">
            <a:tbl>
              <a:tblPr bandRow="1">
                <a:tableStyleId>{E8B1032C-EA38-4F05-BA0D-38AFFFC7BED3}</a:tableStyleId>
              </a:tblPr>
              <a:tblGrid>
                <a:gridCol w="656778">
                  <a:extLst>
                    <a:ext uri="{9D8B030D-6E8A-4147-A177-3AD203B41FA5}">
                      <a16:colId xmlns:a16="http://schemas.microsoft.com/office/drawing/2014/main" val="20000"/>
                    </a:ext>
                  </a:extLst>
                </a:gridCol>
                <a:gridCol w="2335086">
                  <a:extLst>
                    <a:ext uri="{9D8B030D-6E8A-4147-A177-3AD203B41FA5}">
                      <a16:colId xmlns:a16="http://schemas.microsoft.com/office/drawing/2014/main" val="20001"/>
                    </a:ext>
                  </a:extLst>
                </a:gridCol>
              </a:tblGrid>
              <a:tr h="197648">
                <a:tc>
                  <a:txBody>
                    <a:bodyPr/>
                    <a:lstStyle/>
                    <a:p>
                      <a:pPr algn="ctr" fontAlgn="b"/>
                      <a:r>
                        <a:rPr lang="en-US" sz="1100" u="none" strike="noStrike" dirty="0">
                          <a:effectLst/>
                        </a:rPr>
                        <a:t>30%</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ctr"/>
                      <a:r>
                        <a:rPr lang="en-US" sz="1100" u="none" strike="noStrike" dirty="0">
                          <a:effectLst/>
                        </a:rPr>
                        <a:t>Principal</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197648">
                <a:tc>
                  <a:txBody>
                    <a:bodyPr/>
                    <a:lstStyle/>
                    <a:p>
                      <a:pPr algn="ctr" fontAlgn="b"/>
                      <a:r>
                        <a:rPr lang="en-US" sz="1100" u="none" strike="noStrike" dirty="0">
                          <a:effectLst/>
                        </a:rPr>
                        <a:t>12%</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ctr"/>
                      <a:r>
                        <a:rPr lang="en-US" sz="1100" u="none" strike="noStrike" dirty="0">
                          <a:effectLst/>
                        </a:rPr>
                        <a:t>Program Director</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1"/>
                  </a:ext>
                </a:extLst>
              </a:tr>
              <a:tr h="197648">
                <a:tc>
                  <a:txBody>
                    <a:bodyPr/>
                    <a:lstStyle/>
                    <a:p>
                      <a:pPr algn="ctr" fontAlgn="b"/>
                      <a:r>
                        <a:rPr lang="en-US" sz="1100" b="0" i="0" u="none" strike="noStrike" dirty="0">
                          <a:solidFill>
                            <a:srgbClr val="000000"/>
                          </a:solidFill>
                          <a:effectLst/>
                          <a:latin typeface="+mn-lt"/>
                        </a:rPr>
                        <a:t>9%</a:t>
                      </a:r>
                    </a:p>
                  </a:txBody>
                  <a:tcPr marL="9525" marR="9525" marT="9525" marB="0" anchor="b"/>
                </a:tc>
                <a:tc>
                  <a:txBody>
                    <a:bodyPr/>
                    <a:lstStyle/>
                    <a:p>
                      <a:pPr algn="l" fontAlgn="ctr"/>
                      <a:r>
                        <a:rPr lang="en-US" sz="1100" b="0" i="0" u="none" strike="noStrike" dirty="0">
                          <a:solidFill>
                            <a:srgbClr val="000000"/>
                          </a:solidFill>
                          <a:effectLst/>
                          <a:latin typeface="+mn-lt"/>
                        </a:rPr>
                        <a:t>Assistant Principal</a:t>
                      </a:r>
                    </a:p>
                  </a:txBody>
                  <a:tcPr marL="9525" marR="9525" marT="9525" marB="0" anchor="ctr"/>
                </a:tc>
                <a:extLst>
                  <a:ext uri="{0D108BD9-81ED-4DB2-BD59-A6C34878D82A}">
                    <a16:rowId xmlns:a16="http://schemas.microsoft.com/office/drawing/2014/main" val="10009"/>
                  </a:ext>
                </a:extLst>
              </a:tr>
              <a:tr h="197648">
                <a:tc>
                  <a:txBody>
                    <a:bodyPr/>
                    <a:lstStyle/>
                    <a:p>
                      <a:pPr algn="ctr" fontAlgn="b"/>
                      <a:r>
                        <a:rPr lang="en-US" sz="1100" u="none" strike="noStrike" dirty="0">
                          <a:effectLst/>
                        </a:rPr>
                        <a:t>8%</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ctr"/>
                      <a:r>
                        <a:rPr lang="en-US" sz="1100" u="none" strike="noStrike" dirty="0">
                          <a:effectLst/>
                        </a:rPr>
                        <a:t>District curriculum coordinator</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2"/>
                  </a:ext>
                </a:extLst>
              </a:tr>
              <a:tr h="197648">
                <a:tc>
                  <a:txBody>
                    <a:bodyPr/>
                    <a:lstStyle/>
                    <a:p>
                      <a:pPr algn="ctr" fontAlgn="b"/>
                      <a:r>
                        <a:rPr lang="en-US" sz="1100" u="none" strike="noStrike" dirty="0">
                          <a:effectLst/>
                        </a:rPr>
                        <a:t>8%</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ctr"/>
                      <a:r>
                        <a:rPr lang="en-US" sz="1100" u="none" strike="noStrike" dirty="0">
                          <a:effectLst/>
                        </a:rPr>
                        <a:t>Teacher</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197648">
                <a:tc>
                  <a:txBody>
                    <a:bodyPr/>
                    <a:lstStyle/>
                    <a:p>
                      <a:pPr algn="ctr" fontAlgn="b"/>
                      <a:r>
                        <a:rPr lang="en-US" sz="1100" u="none" strike="noStrike" dirty="0">
                          <a:effectLst/>
                        </a:rPr>
                        <a:t>6%</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ctr"/>
                      <a:r>
                        <a:rPr lang="en-US" sz="1100" u="none" strike="noStrike" dirty="0">
                          <a:effectLst/>
                        </a:rPr>
                        <a:t>Superintendent</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197648">
                <a:tc>
                  <a:txBody>
                    <a:bodyPr/>
                    <a:lstStyle/>
                    <a:p>
                      <a:pPr algn="ctr" fontAlgn="b"/>
                      <a:r>
                        <a:rPr lang="en-US" sz="1100" u="none" strike="noStrike">
                          <a:effectLst/>
                        </a:rPr>
                        <a:t>5%</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ctr"/>
                      <a:r>
                        <a:rPr lang="en-US" sz="1100" u="none" strike="noStrike" dirty="0">
                          <a:effectLst/>
                        </a:rPr>
                        <a:t>Other school staff</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r h="361292">
                <a:tc>
                  <a:txBody>
                    <a:bodyPr/>
                    <a:lstStyle/>
                    <a:p>
                      <a:pPr algn="ctr" fontAlgn="b"/>
                      <a:r>
                        <a:rPr lang="en-US" sz="1100" u="none" strike="noStrike" dirty="0">
                          <a:effectLst/>
                        </a:rPr>
                        <a:t>5%</a:t>
                      </a:r>
                      <a:endParaRPr lang="en-US" sz="11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n-US" sz="1100" u="none" strike="noStrike" dirty="0">
                          <a:effectLst/>
                        </a:rPr>
                        <a:t>Executive Director</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6"/>
                  </a:ext>
                </a:extLst>
              </a:tr>
              <a:tr h="197648">
                <a:tc>
                  <a:txBody>
                    <a:bodyPr/>
                    <a:lstStyle/>
                    <a:p>
                      <a:pPr algn="ctr" fontAlgn="b"/>
                      <a:r>
                        <a:rPr lang="en-US" sz="1100" u="none" strike="noStrike">
                          <a:effectLst/>
                        </a:rPr>
                        <a:t>2%</a:t>
                      </a:r>
                      <a:endParaRPr lang="en-US" sz="1100" b="0" i="0" u="none" strike="noStrike">
                        <a:solidFill>
                          <a:srgbClr val="000000"/>
                        </a:solidFill>
                        <a:effectLst/>
                        <a:latin typeface="Arial" panose="020B0604020202020204" pitchFamily="34" charset="0"/>
                      </a:endParaRPr>
                    </a:p>
                  </a:txBody>
                  <a:tcPr marL="9525" marR="9525" marT="9525" marB="0" anchor="b"/>
                </a:tc>
                <a:tc>
                  <a:txBody>
                    <a:bodyPr/>
                    <a:lstStyle/>
                    <a:p>
                      <a:pPr algn="l" fontAlgn="ctr"/>
                      <a:r>
                        <a:rPr lang="en-US" sz="1100" u="none" strike="noStrike" dirty="0">
                          <a:effectLst/>
                        </a:rPr>
                        <a:t>Support staff</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7"/>
                  </a:ext>
                </a:extLst>
              </a:tr>
              <a:tr h="571692">
                <a:tc>
                  <a:txBody>
                    <a:bodyPr/>
                    <a:lstStyle/>
                    <a:p>
                      <a:pPr algn="ctr" fontAlgn="b"/>
                      <a:r>
                        <a:rPr lang="en-US" sz="1100" u="none" strike="noStrike" dirty="0">
                          <a:effectLst/>
                        </a:rPr>
                        <a:t>13%</a:t>
                      </a:r>
                      <a:endParaRPr lang="en-US" sz="1100" b="0" i="0" u="none" strike="noStrike" dirty="0">
                        <a:solidFill>
                          <a:srgbClr val="000000"/>
                        </a:solidFill>
                        <a:effectLst/>
                        <a:latin typeface="Arial" panose="020B0604020202020204" pitchFamily="34" charset="0"/>
                      </a:endParaRPr>
                    </a:p>
                  </a:txBody>
                  <a:tcPr marL="9525" marR="9525" marT="9525" marB="0" anchor="b"/>
                </a:tc>
                <a:tc>
                  <a:txBody>
                    <a:bodyPr/>
                    <a:lstStyle/>
                    <a:p>
                      <a:pPr algn="l" fontAlgn="ctr"/>
                      <a:r>
                        <a:rPr lang="en-US" sz="1100" u="none" strike="noStrike" dirty="0">
                          <a:effectLst/>
                        </a:rPr>
                        <a:t>Other,</a:t>
                      </a:r>
                      <a:r>
                        <a:rPr lang="en-US" sz="1100" u="none" strike="noStrike" baseline="0" dirty="0">
                          <a:effectLst/>
                        </a:rPr>
                        <a:t> Includes Assistant Superintendents and school/district department leaders</a:t>
                      </a:r>
                      <a:endParaRPr lang="en-US" sz="11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8"/>
                  </a:ext>
                </a:extLst>
              </a:tr>
            </a:tbl>
          </a:graphicData>
        </a:graphic>
      </p:graphicFrame>
      <p:grpSp>
        <p:nvGrpSpPr>
          <p:cNvPr id="39" name="Group 38"/>
          <p:cNvGrpSpPr/>
          <p:nvPr/>
        </p:nvGrpSpPr>
        <p:grpSpPr>
          <a:xfrm>
            <a:off x="85659" y="57181"/>
            <a:ext cx="851656" cy="851656"/>
            <a:chOff x="4009722" y="1148360"/>
            <a:chExt cx="1246909" cy="1246909"/>
          </a:xfrm>
        </p:grpSpPr>
        <p:sp>
          <p:nvSpPr>
            <p:cNvPr id="40" name="Oval 39"/>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42" name="Group 41"/>
            <p:cNvGrpSpPr/>
            <p:nvPr/>
          </p:nvGrpSpPr>
          <p:grpSpPr>
            <a:xfrm>
              <a:off x="4204277" y="1233118"/>
              <a:ext cx="813773" cy="989455"/>
              <a:chOff x="6259830" y="260894"/>
              <a:chExt cx="1131570" cy="1375860"/>
            </a:xfrm>
          </p:grpSpPr>
          <p:grpSp>
            <p:nvGrpSpPr>
              <p:cNvPr id="48" name="Group 47"/>
              <p:cNvGrpSpPr/>
              <p:nvPr/>
            </p:nvGrpSpPr>
            <p:grpSpPr>
              <a:xfrm>
                <a:off x="6357098" y="260894"/>
                <a:ext cx="936267" cy="1079584"/>
                <a:chOff x="6374985" y="241883"/>
                <a:chExt cx="936267" cy="1123092"/>
              </a:xfrm>
            </p:grpSpPr>
            <p:sp>
              <p:nvSpPr>
                <p:cNvPr id="50" name="Freeform 49"/>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a:off x="6835635" y="241883"/>
                  <a:ext cx="239602" cy="180888"/>
                </a:xfrm>
                <a:prstGeom prst="round2DiagRect">
                  <a:avLst>
                    <a:gd name="adj1" fmla="val 50000"/>
                    <a:gd name="adj2" fmla="val 0"/>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412110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48776" y="1068829"/>
            <a:ext cx="3283328" cy="2287632"/>
          </a:xfrm>
          <a:prstGeom prst="rect">
            <a:avLst/>
          </a:prstGeom>
        </p:spPr>
      </p:pic>
      <p:sp>
        <p:nvSpPr>
          <p:cNvPr id="2" name="Title 1"/>
          <p:cNvSpPr>
            <a:spLocks noGrp="1"/>
          </p:cNvSpPr>
          <p:nvPr>
            <p:ph type="title"/>
          </p:nvPr>
        </p:nvSpPr>
        <p:spPr>
          <a:xfrm>
            <a:off x="927936" y="41554"/>
            <a:ext cx="6745994" cy="840882"/>
          </a:xfrm>
        </p:spPr>
        <p:txBody>
          <a:bodyPr>
            <a:normAutofit fontScale="90000"/>
          </a:bodyPr>
          <a:lstStyle/>
          <a:p>
            <a:r>
              <a:rPr lang="en-US" dirty="0"/>
              <a:t>Afterschool Leaders</a:t>
            </a:r>
            <a:br>
              <a:rPr lang="en-US" dirty="0"/>
            </a:br>
            <a:r>
              <a:rPr lang="en-US" sz="2200" dirty="0"/>
              <a:t>(n=620)</a:t>
            </a:r>
          </a:p>
        </p:txBody>
      </p:sp>
      <p:sp>
        <p:nvSpPr>
          <p:cNvPr id="3" name="Slide Number Placeholder 2"/>
          <p:cNvSpPr>
            <a:spLocks noGrp="1"/>
          </p:cNvSpPr>
          <p:nvPr>
            <p:ph type="sldNum" sz="quarter" idx="4"/>
          </p:nvPr>
        </p:nvSpPr>
        <p:spPr/>
        <p:txBody>
          <a:bodyPr/>
          <a:lstStyle/>
          <a:p>
            <a:fld id="{62DFECC4-1679-4D45-9635-E86BD1EE09E9}" type="slidenum">
              <a:rPr lang="en-US" smtClean="0"/>
              <a:pPr/>
              <a:t>112</a:t>
            </a:fld>
            <a:endParaRPr lang="en-US" dirty="0"/>
          </a:p>
        </p:txBody>
      </p:sp>
      <p:grpSp>
        <p:nvGrpSpPr>
          <p:cNvPr id="47" name="Group 46"/>
          <p:cNvGrpSpPr/>
          <p:nvPr/>
        </p:nvGrpSpPr>
        <p:grpSpPr>
          <a:xfrm>
            <a:off x="535544" y="1544984"/>
            <a:ext cx="3467095" cy="1431084"/>
            <a:chOff x="3561615" y="2048692"/>
            <a:chExt cx="3467095" cy="1431084"/>
          </a:xfrm>
        </p:grpSpPr>
        <p:sp>
          <p:nvSpPr>
            <p:cNvPr id="43" name="TextBox 42"/>
            <p:cNvSpPr txBox="1"/>
            <p:nvPr/>
          </p:nvSpPr>
          <p:spPr>
            <a:xfrm>
              <a:off x="5987521" y="2048692"/>
              <a:ext cx="1041189" cy="523220"/>
            </a:xfrm>
            <a:prstGeom prst="rect">
              <a:avLst/>
            </a:prstGeom>
            <a:noFill/>
          </p:spPr>
          <p:txBody>
            <a:bodyPr wrap="square" rtlCol="0">
              <a:spAutoFit/>
            </a:bodyPr>
            <a:lstStyle/>
            <a:p>
              <a:pPr algn="ctr"/>
              <a:r>
                <a:rPr lang="en-US" sz="1400" dirty="0"/>
                <a:t>30% Northeast</a:t>
              </a:r>
            </a:p>
          </p:txBody>
        </p:sp>
        <p:sp>
          <p:nvSpPr>
            <p:cNvPr id="44" name="TextBox 43"/>
            <p:cNvSpPr txBox="1"/>
            <p:nvPr/>
          </p:nvSpPr>
          <p:spPr>
            <a:xfrm>
              <a:off x="4752150" y="2206816"/>
              <a:ext cx="1136491" cy="523220"/>
            </a:xfrm>
            <a:prstGeom prst="rect">
              <a:avLst/>
            </a:prstGeom>
            <a:noFill/>
          </p:spPr>
          <p:txBody>
            <a:bodyPr wrap="square" rtlCol="0">
              <a:spAutoFit/>
            </a:bodyPr>
            <a:lstStyle/>
            <a:p>
              <a:pPr algn="ctr"/>
              <a:r>
                <a:rPr lang="en-US" sz="1400" dirty="0"/>
                <a:t>26% Midwest</a:t>
              </a:r>
            </a:p>
          </p:txBody>
        </p:sp>
        <p:sp>
          <p:nvSpPr>
            <p:cNvPr id="45" name="TextBox 44"/>
            <p:cNvSpPr txBox="1"/>
            <p:nvPr/>
          </p:nvSpPr>
          <p:spPr>
            <a:xfrm>
              <a:off x="4752150" y="2956556"/>
              <a:ext cx="1102906" cy="523220"/>
            </a:xfrm>
            <a:prstGeom prst="rect">
              <a:avLst/>
            </a:prstGeom>
            <a:noFill/>
          </p:spPr>
          <p:txBody>
            <a:bodyPr wrap="square" rtlCol="0">
              <a:spAutoFit/>
            </a:bodyPr>
            <a:lstStyle/>
            <a:p>
              <a:pPr algn="ctr"/>
              <a:r>
                <a:rPr lang="en-US" sz="1400" dirty="0"/>
                <a:t>28%</a:t>
              </a:r>
              <a:br>
                <a:rPr lang="en-US" sz="1400" dirty="0"/>
              </a:br>
              <a:r>
                <a:rPr lang="en-US" sz="1400" dirty="0"/>
                <a:t>South</a:t>
              </a:r>
            </a:p>
          </p:txBody>
        </p:sp>
        <p:sp>
          <p:nvSpPr>
            <p:cNvPr id="46" name="TextBox 45"/>
            <p:cNvSpPr txBox="1"/>
            <p:nvPr/>
          </p:nvSpPr>
          <p:spPr>
            <a:xfrm>
              <a:off x="3561615" y="2048692"/>
              <a:ext cx="1015819" cy="523220"/>
            </a:xfrm>
            <a:prstGeom prst="rect">
              <a:avLst/>
            </a:prstGeom>
            <a:noFill/>
          </p:spPr>
          <p:txBody>
            <a:bodyPr wrap="square" rtlCol="0">
              <a:spAutoFit/>
            </a:bodyPr>
            <a:lstStyle/>
            <a:p>
              <a:pPr algn="ctr"/>
              <a:r>
                <a:rPr lang="en-US" sz="1400" dirty="0"/>
                <a:t>16%</a:t>
              </a:r>
              <a:br>
                <a:rPr lang="en-US" sz="1400" dirty="0"/>
              </a:br>
              <a:r>
                <a:rPr lang="en-US" sz="1400" dirty="0"/>
                <a:t>West</a:t>
              </a:r>
            </a:p>
          </p:txBody>
        </p:sp>
      </p:grpSp>
      <p:sp>
        <p:nvSpPr>
          <p:cNvPr id="56" name="TextBox 55"/>
          <p:cNvSpPr txBox="1"/>
          <p:nvPr/>
        </p:nvSpPr>
        <p:spPr>
          <a:xfrm>
            <a:off x="2392460" y="3483940"/>
            <a:ext cx="1759907" cy="307777"/>
          </a:xfrm>
          <a:prstGeom prst="rect">
            <a:avLst/>
          </a:prstGeom>
          <a:noFill/>
        </p:spPr>
        <p:txBody>
          <a:bodyPr wrap="square" rtlCol="0">
            <a:spAutoFit/>
          </a:bodyPr>
          <a:lstStyle/>
          <a:p>
            <a:pPr algn="ctr"/>
            <a:r>
              <a:rPr lang="en-US" sz="1400" u="sng" dirty="0"/>
              <a:t>Job Description</a:t>
            </a:r>
          </a:p>
        </p:txBody>
      </p:sp>
      <p:grpSp>
        <p:nvGrpSpPr>
          <p:cNvPr id="72" name="Group 71"/>
          <p:cNvGrpSpPr/>
          <p:nvPr/>
        </p:nvGrpSpPr>
        <p:grpSpPr>
          <a:xfrm>
            <a:off x="6218841" y="1329659"/>
            <a:ext cx="2106316" cy="2106316"/>
            <a:chOff x="377049" y="4638990"/>
            <a:chExt cx="2106316" cy="2106316"/>
          </a:xfrm>
        </p:grpSpPr>
        <p:grpSp>
          <p:nvGrpSpPr>
            <p:cNvPr id="65" name="Group 64"/>
            <p:cNvGrpSpPr/>
            <p:nvPr/>
          </p:nvGrpSpPr>
          <p:grpSpPr>
            <a:xfrm>
              <a:off x="377049" y="4638990"/>
              <a:ext cx="2106316" cy="2106316"/>
              <a:chOff x="542016" y="4580969"/>
              <a:chExt cx="2106316" cy="2106316"/>
            </a:xfrm>
          </p:grpSpPr>
          <p:sp>
            <p:nvSpPr>
              <p:cNvPr id="61" name="Oval 60"/>
              <p:cNvSpPr/>
              <p:nvPr/>
            </p:nvSpPr>
            <p:spPr>
              <a:xfrm>
                <a:off x="542016" y="4580969"/>
                <a:ext cx="2106316" cy="2106316"/>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710643" y="4918222"/>
                <a:ext cx="1769063" cy="176906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850222" y="5197380"/>
                <a:ext cx="1489905" cy="148990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89922" y="5476780"/>
                <a:ext cx="1210505" cy="121050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206951" y="5967867"/>
                <a:ext cx="790154" cy="71941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955404" y="6119135"/>
              <a:ext cx="1002289" cy="523220"/>
            </a:xfrm>
            <a:prstGeom prst="rect">
              <a:avLst/>
            </a:prstGeom>
            <a:noFill/>
          </p:spPr>
          <p:txBody>
            <a:bodyPr wrap="square" rtlCol="0">
              <a:spAutoFit/>
            </a:bodyPr>
            <a:lstStyle/>
            <a:p>
              <a:pPr algn="ctr"/>
              <a:r>
                <a:rPr lang="en-US" sz="1400" dirty="0"/>
                <a:t>City</a:t>
              </a:r>
            </a:p>
            <a:p>
              <a:pPr algn="ctr"/>
              <a:r>
                <a:rPr lang="en-US" sz="1400" dirty="0"/>
                <a:t>54%</a:t>
              </a:r>
            </a:p>
          </p:txBody>
        </p:sp>
        <p:sp>
          <p:nvSpPr>
            <p:cNvPr id="67" name="TextBox 66"/>
            <p:cNvSpPr txBox="1"/>
            <p:nvPr/>
          </p:nvSpPr>
          <p:spPr>
            <a:xfrm>
              <a:off x="624698" y="5718111"/>
              <a:ext cx="1663700" cy="307777"/>
            </a:xfrm>
            <a:prstGeom prst="rect">
              <a:avLst/>
            </a:prstGeom>
            <a:noFill/>
          </p:spPr>
          <p:txBody>
            <a:bodyPr wrap="square" rtlCol="0">
              <a:spAutoFit/>
            </a:bodyPr>
            <a:lstStyle/>
            <a:p>
              <a:pPr algn="ctr"/>
              <a:r>
                <a:rPr lang="en-US" sz="1400" dirty="0"/>
                <a:t>County 29%</a:t>
              </a:r>
            </a:p>
          </p:txBody>
        </p:sp>
        <p:sp>
          <p:nvSpPr>
            <p:cNvPr id="68" name="TextBox 67"/>
            <p:cNvSpPr txBox="1"/>
            <p:nvPr/>
          </p:nvSpPr>
          <p:spPr>
            <a:xfrm>
              <a:off x="852828" y="5278022"/>
              <a:ext cx="1207440" cy="307777"/>
            </a:xfrm>
            <a:prstGeom prst="rect">
              <a:avLst/>
            </a:prstGeom>
            <a:noFill/>
          </p:spPr>
          <p:txBody>
            <a:bodyPr wrap="square" rtlCol="0">
              <a:spAutoFit/>
            </a:bodyPr>
            <a:lstStyle/>
            <a:p>
              <a:pPr algn="ctr"/>
              <a:r>
                <a:rPr lang="en-US" sz="1400" dirty="0"/>
                <a:t>District 23%</a:t>
              </a:r>
            </a:p>
          </p:txBody>
        </p:sp>
        <p:sp>
          <p:nvSpPr>
            <p:cNvPr id="69" name="TextBox 68"/>
            <p:cNvSpPr txBox="1"/>
            <p:nvPr/>
          </p:nvSpPr>
          <p:spPr>
            <a:xfrm>
              <a:off x="931896" y="4989003"/>
              <a:ext cx="1049305" cy="307777"/>
            </a:xfrm>
            <a:prstGeom prst="rect">
              <a:avLst/>
            </a:prstGeom>
            <a:noFill/>
          </p:spPr>
          <p:txBody>
            <a:bodyPr wrap="square" rtlCol="0">
              <a:spAutoFit/>
            </a:bodyPr>
            <a:lstStyle/>
            <a:p>
              <a:pPr algn="ctr"/>
              <a:r>
                <a:rPr lang="en-US" sz="1400" dirty="0"/>
                <a:t>State 17%</a:t>
              </a:r>
            </a:p>
          </p:txBody>
        </p:sp>
        <p:sp>
          <p:nvSpPr>
            <p:cNvPr id="70" name="TextBox 69"/>
            <p:cNvSpPr txBox="1"/>
            <p:nvPr/>
          </p:nvSpPr>
          <p:spPr>
            <a:xfrm>
              <a:off x="806484" y="4681226"/>
              <a:ext cx="1300126" cy="307777"/>
            </a:xfrm>
            <a:prstGeom prst="rect">
              <a:avLst/>
            </a:prstGeom>
            <a:noFill/>
          </p:spPr>
          <p:txBody>
            <a:bodyPr wrap="square" rtlCol="0">
              <a:spAutoFit/>
            </a:bodyPr>
            <a:lstStyle/>
            <a:p>
              <a:pPr algn="ctr"/>
              <a:r>
                <a:rPr lang="en-US" sz="1400" dirty="0"/>
                <a:t>National 9%</a:t>
              </a:r>
            </a:p>
          </p:txBody>
        </p:sp>
      </p:grpSp>
      <p:sp>
        <p:nvSpPr>
          <p:cNvPr id="71" name="TextBox 70"/>
          <p:cNvSpPr txBox="1"/>
          <p:nvPr/>
        </p:nvSpPr>
        <p:spPr>
          <a:xfrm>
            <a:off x="6418386" y="1025888"/>
            <a:ext cx="1759907" cy="307777"/>
          </a:xfrm>
          <a:prstGeom prst="rect">
            <a:avLst/>
          </a:prstGeom>
          <a:noFill/>
        </p:spPr>
        <p:txBody>
          <a:bodyPr wrap="square" rtlCol="0">
            <a:spAutoFit/>
          </a:bodyPr>
          <a:lstStyle/>
          <a:p>
            <a:pPr algn="ctr"/>
            <a:r>
              <a:rPr lang="en-US" sz="1400" u="sng" dirty="0"/>
              <a:t>Level of Focus</a:t>
            </a:r>
          </a:p>
        </p:txBody>
      </p:sp>
      <p:sp>
        <p:nvSpPr>
          <p:cNvPr id="74" name="TextBox 73"/>
          <p:cNvSpPr txBox="1"/>
          <p:nvPr/>
        </p:nvSpPr>
        <p:spPr>
          <a:xfrm>
            <a:off x="3862851" y="2298959"/>
            <a:ext cx="1941607" cy="830997"/>
          </a:xfrm>
          <a:prstGeom prst="rect">
            <a:avLst/>
          </a:prstGeom>
          <a:noFill/>
        </p:spPr>
        <p:txBody>
          <a:bodyPr wrap="square" rtlCol="0">
            <a:spAutoFit/>
          </a:bodyPr>
          <a:lstStyle/>
          <a:p>
            <a:pPr algn="ctr"/>
            <a:r>
              <a:rPr lang="en-US" sz="1600" b="1" dirty="0">
                <a:solidFill>
                  <a:schemeClr val="accent5"/>
                </a:solidFill>
              </a:rPr>
              <a:t>57% </a:t>
            </a:r>
            <a:r>
              <a:rPr lang="en-US" sz="1600" dirty="0"/>
              <a:t>Urban</a:t>
            </a:r>
          </a:p>
          <a:p>
            <a:pPr algn="ctr"/>
            <a:r>
              <a:rPr lang="en-US" sz="1600" b="1" dirty="0">
                <a:solidFill>
                  <a:schemeClr val="accent5"/>
                </a:solidFill>
              </a:rPr>
              <a:t>36% </a:t>
            </a:r>
            <a:r>
              <a:rPr lang="en-US" sz="1600" dirty="0"/>
              <a:t>Suburban</a:t>
            </a:r>
          </a:p>
          <a:p>
            <a:pPr algn="ctr"/>
            <a:r>
              <a:rPr lang="en-US" sz="1600" b="1" dirty="0">
                <a:solidFill>
                  <a:schemeClr val="accent5"/>
                </a:solidFill>
              </a:rPr>
              <a:t>24% </a:t>
            </a:r>
            <a:r>
              <a:rPr lang="en-US" sz="1600" dirty="0"/>
              <a:t>Rural</a:t>
            </a:r>
          </a:p>
        </p:txBody>
      </p:sp>
      <p:graphicFrame>
        <p:nvGraphicFramePr>
          <p:cNvPr id="10" name="Table 9"/>
          <p:cNvGraphicFramePr>
            <a:graphicFrameLocks noGrp="1"/>
          </p:cNvGraphicFramePr>
          <p:nvPr/>
        </p:nvGraphicFramePr>
        <p:xfrm>
          <a:off x="1776481" y="3810930"/>
          <a:ext cx="2991864" cy="2110740"/>
        </p:xfrm>
        <a:graphic>
          <a:graphicData uri="http://schemas.openxmlformats.org/drawingml/2006/table">
            <a:tbl>
              <a:tblPr bandRow="1">
                <a:tableStyleId>{FABFCF23-3B69-468F-B69F-88F6DE6A72F2}</a:tableStyleId>
              </a:tblPr>
              <a:tblGrid>
                <a:gridCol w="623888">
                  <a:extLst>
                    <a:ext uri="{9D8B030D-6E8A-4147-A177-3AD203B41FA5}">
                      <a16:colId xmlns:a16="http://schemas.microsoft.com/office/drawing/2014/main" val="20000"/>
                    </a:ext>
                  </a:extLst>
                </a:gridCol>
                <a:gridCol w="2367976">
                  <a:extLst>
                    <a:ext uri="{9D8B030D-6E8A-4147-A177-3AD203B41FA5}">
                      <a16:colId xmlns:a16="http://schemas.microsoft.com/office/drawing/2014/main" val="20001"/>
                    </a:ext>
                  </a:extLst>
                </a:gridCol>
              </a:tblGrid>
              <a:tr h="323850">
                <a:tc>
                  <a:txBody>
                    <a:bodyPr/>
                    <a:lstStyle/>
                    <a:p>
                      <a:pPr algn="ctr" fontAlgn="b"/>
                      <a:r>
                        <a:rPr lang="en-US" sz="1100" u="none" strike="noStrike" dirty="0">
                          <a:effectLst/>
                        </a:rPr>
                        <a:t>42%</a:t>
                      </a:r>
                      <a:endParaRPr lang="en-US" sz="1100" b="0" i="0" u="none" strike="noStrike" dirty="0">
                        <a:solidFill>
                          <a:srgbClr val="000000"/>
                        </a:solidFill>
                        <a:effectLst/>
                        <a:latin typeface="Arial" panose="020B0604020202020204" pitchFamily="34" charset="0"/>
                      </a:endParaRPr>
                    </a:p>
                  </a:txBody>
                  <a:tcPr marL="45720" marR="45720">
                    <a:lnR w="12700" cap="flat" cmpd="sng" algn="ctr">
                      <a:solidFill>
                        <a:schemeClr val="accent5"/>
                      </a:solidFill>
                      <a:prstDash val="solid"/>
                      <a:round/>
                      <a:headEnd type="none" w="med" len="med"/>
                      <a:tailEnd type="none" w="med" len="med"/>
                    </a:lnR>
                  </a:tcPr>
                </a:tc>
                <a:tc>
                  <a:txBody>
                    <a:bodyPr/>
                    <a:lstStyle/>
                    <a:p>
                      <a:pPr algn="l" fontAlgn="ctr"/>
                      <a:r>
                        <a:rPr lang="en-US" sz="1100" u="none" strike="noStrike" dirty="0">
                          <a:effectLst/>
                        </a:rPr>
                        <a:t>Program Director</a:t>
                      </a:r>
                      <a:endParaRPr lang="en-US" sz="1100" b="0" i="0" u="none" strike="noStrike" dirty="0">
                        <a:solidFill>
                          <a:srgbClr val="000000"/>
                        </a:solidFill>
                        <a:effectLst/>
                        <a:latin typeface="Arial" panose="020B0604020202020204" pitchFamily="34" charset="0"/>
                      </a:endParaRPr>
                    </a:p>
                  </a:txBody>
                  <a:tcPr marL="45720" marR="4572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0"/>
                  </a:ext>
                </a:extLst>
              </a:tr>
              <a:tr h="323850">
                <a:tc>
                  <a:txBody>
                    <a:bodyPr/>
                    <a:lstStyle/>
                    <a:p>
                      <a:pPr algn="ctr" fontAlgn="b"/>
                      <a:r>
                        <a:rPr lang="en-US" sz="1100" u="none" strike="noStrike" dirty="0">
                          <a:effectLst/>
                        </a:rPr>
                        <a:t>24%</a:t>
                      </a:r>
                      <a:endParaRPr lang="en-US" sz="1100" b="0" i="0" u="none" strike="noStrike" dirty="0">
                        <a:solidFill>
                          <a:srgbClr val="000000"/>
                        </a:solidFill>
                        <a:effectLst/>
                        <a:latin typeface="Arial" panose="020B0604020202020204" pitchFamily="34" charset="0"/>
                      </a:endParaRPr>
                    </a:p>
                  </a:txBody>
                  <a:tcPr marL="45720" marR="45720">
                    <a:lnR w="12700" cap="flat" cmpd="sng" algn="ctr">
                      <a:solidFill>
                        <a:schemeClr val="accent5"/>
                      </a:solidFill>
                      <a:prstDash val="solid"/>
                      <a:round/>
                      <a:headEnd type="none" w="med" len="med"/>
                      <a:tailEnd type="none" w="med" len="med"/>
                    </a:lnR>
                  </a:tcPr>
                </a:tc>
                <a:tc>
                  <a:txBody>
                    <a:bodyPr/>
                    <a:lstStyle/>
                    <a:p>
                      <a:pPr algn="l" fontAlgn="ctr"/>
                      <a:r>
                        <a:rPr lang="en-US" sz="1100" u="none" strike="noStrike" dirty="0">
                          <a:effectLst/>
                        </a:rPr>
                        <a:t>Executive Director</a:t>
                      </a:r>
                      <a:endParaRPr lang="en-US" sz="1100" b="0" i="0" u="none" strike="noStrike" dirty="0">
                        <a:solidFill>
                          <a:srgbClr val="000000"/>
                        </a:solidFill>
                        <a:effectLst/>
                        <a:latin typeface="Arial" panose="020B0604020202020204" pitchFamily="34" charset="0"/>
                      </a:endParaRPr>
                    </a:p>
                  </a:txBody>
                  <a:tcPr marL="45720" marR="4572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1"/>
                  </a:ext>
                </a:extLst>
              </a:tr>
              <a:tr h="259080">
                <a:tc>
                  <a:txBody>
                    <a:bodyPr/>
                    <a:lstStyle/>
                    <a:p>
                      <a:pPr algn="ctr" fontAlgn="b"/>
                      <a:r>
                        <a:rPr lang="en-US" sz="1100" u="none" strike="noStrike" dirty="0">
                          <a:effectLst/>
                        </a:rPr>
                        <a:t>9%</a:t>
                      </a:r>
                      <a:endParaRPr lang="en-US" sz="1100" b="0" i="0" u="none" strike="noStrike" dirty="0">
                        <a:solidFill>
                          <a:srgbClr val="000000"/>
                        </a:solidFill>
                        <a:effectLst/>
                        <a:latin typeface="Arial" panose="020B0604020202020204" pitchFamily="34" charset="0"/>
                      </a:endParaRPr>
                    </a:p>
                  </a:txBody>
                  <a:tcPr marL="45720" marR="45720">
                    <a:lnR w="12700" cap="flat" cmpd="sng" algn="ctr">
                      <a:solidFill>
                        <a:schemeClr val="accent5"/>
                      </a:solidFill>
                      <a:prstDash val="solid"/>
                      <a:round/>
                      <a:headEnd type="none" w="med" len="med"/>
                      <a:tailEnd type="none" w="med" len="med"/>
                    </a:lnR>
                  </a:tcPr>
                </a:tc>
                <a:tc>
                  <a:txBody>
                    <a:bodyPr/>
                    <a:lstStyle/>
                    <a:p>
                      <a:pPr algn="l" fontAlgn="ctr"/>
                      <a:r>
                        <a:rPr lang="en-US" sz="1100" u="none" strike="noStrike" dirty="0">
                          <a:effectLst/>
                        </a:rPr>
                        <a:t>Out-of-school time intermediary</a:t>
                      </a:r>
                      <a:endParaRPr lang="en-US" sz="1100" b="0" i="0" u="none" strike="noStrike" dirty="0">
                        <a:solidFill>
                          <a:srgbClr val="000000"/>
                        </a:solidFill>
                        <a:effectLst/>
                        <a:latin typeface="Arial" panose="020B0604020202020204" pitchFamily="34" charset="0"/>
                      </a:endParaRPr>
                    </a:p>
                  </a:txBody>
                  <a:tcPr marL="45720" marR="4572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2"/>
                  </a:ext>
                </a:extLst>
              </a:tr>
              <a:tr h="259080">
                <a:tc>
                  <a:txBody>
                    <a:bodyPr/>
                    <a:lstStyle/>
                    <a:p>
                      <a:pPr algn="ctr" fontAlgn="b"/>
                      <a:r>
                        <a:rPr lang="en-US" sz="1100" u="none" strike="noStrike" dirty="0">
                          <a:effectLst/>
                        </a:rPr>
                        <a:t>3%</a:t>
                      </a:r>
                      <a:endParaRPr lang="en-US" sz="1100" b="0" i="0" u="none" strike="noStrike" dirty="0">
                        <a:solidFill>
                          <a:srgbClr val="000000"/>
                        </a:solidFill>
                        <a:effectLst/>
                        <a:latin typeface="Arial" panose="020B0604020202020204" pitchFamily="34" charset="0"/>
                      </a:endParaRPr>
                    </a:p>
                  </a:txBody>
                  <a:tcPr marL="45720" marR="45720">
                    <a:lnR w="12700" cap="flat" cmpd="sng" algn="ctr">
                      <a:solidFill>
                        <a:schemeClr val="accent5"/>
                      </a:solidFill>
                      <a:prstDash val="solid"/>
                      <a:round/>
                      <a:headEnd type="none" w="med" len="med"/>
                      <a:tailEnd type="none" w="med" len="med"/>
                    </a:lnR>
                  </a:tcPr>
                </a:tc>
                <a:tc>
                  <a:txBody>
                    <a:bodyPr/>
                    <a:lstStyle/>
                    <a:p>
                      <a:pPr algn="l" fontAlgn="ctr"/>
                      <a:r>
                        <a:rPr lang="en-US" sz="1100" u="none" strike="noStrike" dirty="0">
                          <a:effectLst/>
                        </a:rPr>
                        <a:t>Support staff</a:t>
                      </a:r>
                      <a:endParaRPr lang="en-US" sz="1100" b="0" i="0" u="none" strike="noStrike" dirty="0">
                        <a:solidFill>
                          <a:srgbClr val="000000"/>
                        </a:solidFill>
                        <a:effectLst/>
                        <a:latin typeface="Arial" panose="020B0604020202020204" pitchFamily="34" charset="0"/>
                      </a:endParaRPr>
                    </a:p>
                  </a:txBody>
                  <a:tcPr marL="45720" marR="4572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3"/>
                  </a:ext>
                </a:extLst>
              </a:tr>
              <a:tr h="259080">
                <a:tc>
                  <a:txBody>
                    <a:bodyPr/>
                    <a:lstStyle/>
                    <a:p>
                      <a:pPr algn="ctr" fontAlgn="b"/>
                      <a:r>
                        <a:rPr lang="en-US" sz="1100" u="none" strike="noStrike" dirty="0">
                          <a:effectLst/>
                        </a:rPr>
                        <a:t>2%</a:t>
                      </a:r>
                      <a:endParaRPr lang="en-US" sz="1100" b="0" i="0" u="none" strike="noStrike" dirty="0">
                        <a:solidFill>
                          <a:srgbClr val="000000"/>
                        </a:solidFill>
                        <a:effectLst/>
                        <a:latin typeface="Arial" panose="020B0604020202020204" pitchFamily="34" charset="0"/>
                      </a:endParaRPr>
                    </a:p>
                  </a:txBody>
                  <a:tcPr marL="45720" marR="45720">
                    <a:lnR w="12700" cap="flat" cmpd="sng" algn="ctr">
                      <a:solidFill>
                        <a:schemeClr val="accent5"/>
                      </a:solidFill>
                      <a:prstDash val="solid"/>
                      <a:round/>
                      <a:headEnd type="none" w="med" len="med"/>
                      <a:tailEnd type="none" w="med" len="med"/>
                    </a:lnR>
                  </a:tcPr>
                </a:tc>
                <a:tc>
                  <a:txBody>
                    <a:bodyPr/>
                    <a:lstStyle/>
                    <a:p>
                      <a:pPr algn="l" fontAlgn="ctr"/>
                      <a:r>
                        <a:rPr lang="en-US" sz="1100" u="none" strike="noStrike" dirty="0">
                          <a:effectLst/>
                        </a:rPr>
                        <a:t>Teacher</a:t>
                      </a:r>
                      <a:endParaRPr lang="en-US" sz="1100" b="0" i="0" u="none" strike="noStrike" dirty="0">
                        <a:solidFill>
                          <a:srgbClr val="000000"/>
                        </a:solidFill>
                        <a:effectLst/>
                        <a:latin typeface="Arial" panose="020B0604020202020204" pitchFamily="34" charset="0"/>
                      </a:endParaRPr>
                    </a:p>
                  </a:txBody>
                  <a:tcPr marL="45720" marR="4572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4"/>
                  </a:ext>
                </a:extLst>
              </a:tr>
              <a:tr h="259080">
                <a:tc>
                  <a:txBody>
                    <a:bodyPr/>
                    <a:lstStyle/>
                    <a:p>
                      <a:pPr algn="ctr" fontAlgn="b"/>
                      <a:r>
                        <a:rPr lang="en-US" sz="1100" u="none" strike="noStrike" dirty="0">
                          <a:effectLst/>
                        </a:rPr>
                        <a:t>2%</a:t>
                      </a:r>
                      <a:endParaRPr lang="en-US" sz="1100" b="0" i="0" u="none" strike="noStrike" dirty="0">
                        <a:solidFill>
                          <a:srgbClr val="000000"/>
                        </a:solidFill>
                        <a:effectLst/>
                        <a:latin typeface="Arial" panose="020B0604020202020204" pitchFamily="34" charset="0"/>
                      </a:endParaRPr>
                    </a:p>
                  </a:txBody>
                  <a:tcPr marL="45720" marR="45720">
                    <a:lnR w="12700" cap="flat" cmpd="sng" algn="ctr">
                      <a:solidFill>
                        <a:schemeClr val="accent5"/>
                      </a:solidFill>
                      <a:prstDash val="solid"/>
                      <a:round/>
                      <a:headEnd type="none" w="med" len="med"/>
                      <a:tailEnd type="none" w="med" len="med"/>
                    </a:lnR>
                  </a:tcPr>
                </a:tc>
                <a:tc>
                  <a:txBody>
                    <a:bodyPr/>
                    <a:lstStyle/>
                    <a:p>
                      <a:pPr algn="l" fontAlgn="ctr"/>
                      <a:r>
                        <a:rPr lang="en-US" sz="1100" u="none" strike="noStrike" dirty="0">
                          <a:effectLst/>
                        </a:rPr>
                        <a:t>Evaluator</a:t>
                      </a:r>
                      <a:endParaRPr lang="en-US" sz="1100" b="0" i="0" u="none" strike="noStrike" dirty="0">
                        <a:solidFill>
                          <a:srgbClr val="000000"/>
                        </a:solidFill>
                        <a:effectLst/>
                        <a:latin typeface="Arial" panose="020B0604020202020204" pitchFamily="34" charset="0"/>
                      </a:endParaRPr>
                    </a:p>
                  </a:txBody>
                  <a:tcPr marL="45720" marR="4572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5"/>
                  </a:ext>
                </a:extLst>
              </a:tr>
              <a:tr h="426720">
                <a:tc>
                  <a:txBody>
                    <a:bodyPr/>
                    <a:lstStyle/>
                    <a:p>
                      <a:pPr algn="ctr" fontAlgn="b"/>
                      <a:r>
                        <a:rPr lang="en-US" sz="1100" u="none" strike="noStrike" dirty="0">
                          <a:effectLst/>
                        </a:rPr>
                        <a:t>17%</a:t>
                      </a:r>
                      <a:endParaRPr lang="en-US" sz="1100" b="0" i="0" u="none" strike="noStrike" dirty="0">
                        <a:solidFill>
                          <a:srgbClr val="000000"/>
                        </a:solidFill>
                        <a:effectLst/>
                        <a:latin typeface="Arial" panose="020B0604020202020204" pitchFamily="34" charset="0"/>
                      </a:endParaRPr>
                    </a:p>
                  </a:txBody>
                  <a:tcPr marL="45720" marR="45720">
                    <a:lnR w="12700" cap="flat" cmpd="sng" algn="ctr">
                      <a:solidFill>
                        <a:schemeClr val="accent5"/>
                      </a:solidFill>
                      <a:prstDash val="solid"/>
                      <a:round/>
                      <a:headEnd type="none" w="med" len="med"/>
                      <a:tailEnd type="none" w="med" len="med"/>
                    </a:lnR>
                  </a:tcPr>
                </a:tc>
                <a:tc>
                  <a:txBody>
                    <a:bodyPr/>
                    <a:lstStyle/>
                    <a:p>
                      <a:pPr algn="l" fontAlgn="ctr"/>
                      <a:r>
                        <a:rPr lang="en-US" sz="1100" u="none" strike="noStrike" dirty="0">
                          <a:effectLst/>
                        </a:rPr>
                        <a:t>Other: Directors, coordinators, and teachers/instructors</a:t>
                      </a:r>
                      <a:endParaRPr lang="en-US" sz="1100" b="0" i="0" u="none" strike="noStrike" dirty="0">
                        <a:solidFill>
                          <a:srgbClr val="000000"/>
                        </a:solidFill>
                        <a:effectLst/>
                        <a:latin typeface="Arial" panose="020B0604020202020204" pitchFamily="34" charset="0"/>
                      </a:endParaRPr>
                    </a:p>
                  </a:txBody>
                  <a:tcPr marL="45720" marR="45720" anchor="ctr">
                    <a:lnL w="12700" cap="flat" cmpd="sng" algn="ctr">
                      <a:solidFill>
                        <a:schemeClr val="accent5"/>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grpSp>
        <p:nvGrpSpPr>
          <p:cNvPr id="38" name="Group 37"/>
          <p:cNvGrpSpPr/>
          <p:nvPr/>
        </p:nvGrpSpPr>
        <p:grpSpPr>
          <a:xfrm>
            <a:off x="85659" y="57181"/>
            <a:ext cx="851656" cy="851656"/>
            <a:chOff x="7151688" y="1101474"/>
            <a:chExt cx="1246909" cy="1246909"/>
          </a:xfrm>
        </p:grpSpPr>
        <p:sp>
          <p:nvSpPr>
            <p:cNvPr id="39" name="Oval 38"/>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40" name="Picture 39"/>
            <p:cNvPicPr>
              <a:picLocks noChangeAspect="1"/>
            </p:cNvPicPr>
            <p:nvPr/>
          </p:nvPicPr>
          <p:blipFill rotWithShape="1">
            <a:blip r:embed="rId4"/>
            <a:srcRect l="8220" t="6842" b="6868"/>
            <a:stretch/>
          </p:blipFill>
          <p:spPr>
            <a:xfrm>
              <a:off x="7365840" y="1304459"/>
              <a:ext cx="818604" cy="840938"/>
            </a:xfrm>
            <a:prstGeom prst="rect">
              <a:avLst/>
            </a:prstGeom>
          </p:spPr>
        </p:pic>
      </p:grpSp>
      <p:sp>
        <p:nvSpPr>
          <p:cNvPr id="42" name="Rounded Rectangle 41"/>
          <p:cNvSpPr/>
          <p:nvPr/>
        </p:nvSpPr>
        <p:spPr>
          <a:xfrm>
            <a:off x="5295050" y="3763662"/>
            <a:ext cx="2463994" cy="21676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5631771" y="5410664"/>
            <a:ext cx="1790552" cy="461665"/>
          </a:xfrm>
          <a:prstGeom prst="rect">
            <a:avLst/>
          </a:prstGeom>
          <a:noFill/>
        </p:spPr>
        <p:txBody>
          <a:bodyPr wrap="square" rtlCol="0">
            <a:spAutoFit/>
          </a:bodyPr>
          <a:lstStyle/>
          <a:p>
            <a:pPr algn="ctr"/>
            <a:r>
              <a:rPr lang="en-US" sz="1200" b="1" dirty="0">
                <a:solidFill>
                  <a:schemeClr val="accent5"/>
                </a:solidFill>
              </a:rPr>
              <a:t>46% </a:t>
            </a:r>
            <a:r>
              <a:rPr lang="en-US" sz="1200" dirty="0"/>
              <a:t>&lt;45 yrs old</a:t>
            </a:r>
          </a:p>
          <a:p>
            <a:pPr algn="ctr"/>
            <a:r>
              <a:rPr lang="en-US" sz="1200" b="1" dirty="0">
                <a:solidFill>
                  <a:schemeClr val="accent5"/>
                </a:solidFill>
              </a:rPr>
              <a:t>54% </a:t>
            </a:r>
            <a:r>
              <a:rPr lang="en-US" sz="1200" dirty="0"/>
              <a:t>45+</a:t>
            </a:r>
          </a:p>
        </p:txBody>
      </p:sp>
      <p:sp>
        <p:nvSpPr>
          <p:cNvPr id="98" name="TextBox 97"/>
          <p:cNvSpPr txBox="1"/>
          <p:nvPr/>
        </p:nvSpPr>
        <p:spPr>
          <a:xfrm>
            <a:off x="5647094" y="3771258"/>
            <a:ext cx="1759907" cy="307777"/>
          </a:xfrm>
          <a:prstGeom prst="rect">
            <a:avLst/>
          </a:prstGeom>
          <a:noFill/>
        </p:spPr>
        <p:txBody>
          <a:bodyPr wrap="square" rtlCol="0">
            <a:spAutoFit/>
          </a:bodyPr>
          <a:lstStyle/>
          <a:p>
            <a:pPr algn="ctr"/>
            <a:r>
              <a:rPr lang="en-US" sz="1400" u="sng" dirty="0"/>
              <a:t>Tenure</a:t>
            </a:r>
          </a:p>
        </p:txBody>
      </p:sp>
      <p:graphicFrame>
        <p:nvGraphicFramePr>
          <p:cNvPr id="9" name="Table 8"/>
          <p:cNvGraphicFramePr>
            <a:graphicFrameLocks noGrp="1"/>
          </p:cNvGraphicFramePr>
          <p:nvPr/>
        </p:nvGraphicFramePr>
        <p:xfrm>
          <a:off x="5717492" y="4104533"/>
          <a:ext cx="1619110" cy="1142295"/>
        </p:xfrm>
        <a:graphic>
          <a:graphicData uri="http://schemas.openxmlformats.org/drawingml/2006/table">
            <a:tbl>
              <a:tblPr>
                <a:tableStyleId>{FABFCF23-3B69-468F-B69F-88F6DE6A72F2}</a:tableStyleId>
              </a:tblPr>
              <a:tblGrid>
                <a:gridCol w="965001">
                  <a:extLst>
                    <a:ext uri="{9D8B030D-6E8A-4147-A177-3AD203B41FA5}">
                      <a16:colId xmlns:a16="http://schemas.microsoft.com/office/drawing/2014/main" val="20000"/>
                    </a:ext>
                  </a:extLst>
                </a:gridCol>
                <a:gridCol w="654109">
                  <a:extLst>
                    <a:ext uri="{9D8B030D-6E8A-4147-A177-3AD203B41FA5}">
                      <a16:colId xmlns:a16="http://schemas.microsoft.com/office/drawing/2014/main" val="20001"/>
                    </a:ext>
                  </a:extLst>
                </a:gridCol>
              </a:tblGrid>
              <a:tr h="228459">
                <a:tc>
                  <a:txBody>
                    <a:bodyPr/>
                    <a:lstStyle/>
                    <a:p>
                      <a:pPr algn="l" fontAlgn="ctr"/>
                      <a:r>
                        <a:rPr lang="en-US" sz="1200" u="none" strike="noStrike" dirty="0">
                          <a:effectLst/>
                        </a:rPr>
                        <a:t>&lt;5 years</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u="none" strike="noStrike" dirty="0">
                          <a:effectLst/>
                        </a:rPr>
                        <a:t>12%</a:t>
                      </a:r>
                      <a:endParaRPr lang="en-US"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28459">
                <a:tc>
                  <a:txBody>
                    <a:bodyPr/>
                    <a:lstStyle/>
                    <a:p>
                      <a:pPr algn="l" fontAlgn="ctr"/>
                      <a:r>
                        <a:rPr lang="en-US" sz="1200" u="none" strike="noStrike">
                          <a:effectLst/>
                        </a:rPr>
                        <a:t>5-9 years</a:t>
                      </a:r>
                      <a:endParaRPr lang="en-US" sz="12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u="none" strike="noStrike">
                          <a:effectLst/>
                        </a:rPr>
                        <a:t>23%</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228459">
                <a:tc>
                  <a:txBody>
                    <a:bodyPr/>
                    <a:lstStyle/>
                    <a:p>
                      <a:pPr algn="l" fontAlgn="ctr"/>
                      <a:r>
                        <a:rPr lang="en-US" sz="1200" u="none" strike="noStrike">
                          <a:effectLst/>
                        </a:rPr>
                        <a:t>10-14 years</a:t>
                      </a:r>
                      <a:endParaRPr lang="en-US" sz="12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u="none" strike="noStrike">
                          <a:effectLst/>
                        </a:rPr>
                        <a:t>19%</a:t>
                      </a:r>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2"/>
                  </a:ext>
                </a:extLst>
              </a:tr>
              <a:tr h="228459">
                <a:tc>
                  <a:txBody>
                    <a:bodyPr/>
                    <a:lstStyle/>
                    <a:p>
                      <a:pPr algn="l" fontAlgn="ctr"/>
                      <a:r>
                        <a:rPr lang="en-US" sz="1200" u="none" strike="noStrike">
                          <a:effectLst/>
                        </a:rPr>
                        <a:t>15-19 years</a:t>
                      </a:r>
                      <a:endParaRPr lang="en-US" sz="1200" b="0" i="0" u="none" strike="noStrike">
                        <a:solidFill>
                          <a:srgbClr val="000000"/>
                        </a:solidFill>
                        <a:effectLst/>
                        <a:latin typeface="Arial" panose="020B0604020202020204" pitchFamily="34" charset="0"/>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u="none" strike="noStrike" dirty="0">
                          <a:effectLst/>
                        </a:rPr>
                        <a:t>17%</a:t>
                      </a:r>
                      <a:endParaRPr lang="en-US"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28459">
                <a:tc>
                  <a:txBody>
                    <a:bodyPr/>
                    <a:lstStyle/>
                    <a:p>
                      <a:pPr algn="l" fontAlgn="ctr"/>
                      <a:r>
                        <a:rPr lang="en-US" sz="1200" u="none" strike="noStrike" dirty="0">
                          <a:effectLst/>
                        </a:rPr>
                        <a:t>20+ years</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chemeClr val="accent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algn="ctr" fontAlgn="b"/>
                      <a:r>
                        <a:rPr lang="en-US" sz="1200" u="none" strike="noStrike" dirty="0">
                          <a:effectLst/>
                        </a:rPr>
                        <a:t>29%</a:t>
                      </a:r>
                      <a:endParaRPr lang="en-US" sz="12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bg1"/>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39781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3400" y="1488169"/>
            <a:ext cx="7878310" cy="4351338"/>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16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33400" y="634263"/>
            <a:ext cx="1373042" cy="663854"/>
          </a:xfrm>
          <a:prstGeom prst="rect">
            <a:avLst/>
          </a:prstGeom>
          <a:noFill/>
          <a:ln>
            <a:noFill/>
          </a:ln>
        </p:spPr>
      </p:pic>
      <p:pic>
        <p:nvPicPr>
          <p:cNvPr id="9" name="Picture 2" descr="The Wallace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912" y="580441"/>
            <a:ext cx="1864022" cy="627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25754" y="2554489"/>
            <a:ext cx="6492492" cy="2369880"/>
          </a:xfrm>
          <a:prstGeom prst="rect">
            <a:avLst/>
          </a:prstGeom>
          <a:noFill/>
        </p:spPr>
        <p:txBody>
          <a:bodyPr wrap="square" rtlCol="0">
            <a:spAutoFit/>
          </a:bodyPr>
          <a:lstStyle/>
          <a:p>
            <a:pPr algn="ctr"/>
            <a:r>
              <a:rPr lang="en-US" sz="3200" b="1" dirty="0">
                <a:solidFill>
                  <a:schemeClr val="accent1"/>
                </a:solidFill>
              </a:rPr>
              <a:t>Social and Emotional Learning: </a:t>
            </a:r>
            <a:r>
              <a:rPr lang="en-US" sz="3200" dirty="0">
                <a:solidFill>
                  <a:schemeClr val="accent1"/>
                </a:solidFill>
              </a:rPr>
              <a:t>Feedback and Communications Insights from the Field</a:t>
            </a:r>
          </a:p>
          <a:p>
            <a:pPr algn="ctr"/>
            <a:endParaRPr lang="en-US" sz="2800" dirty="0"/>
          </a:p>
          <a:p>
            <a:pPr algn="ctr"/>
            <a:r>
              <a:rPr lang="en-US" sz="2400" dirty="0">
                <a:solidFill>
                  <a:schemeClr val="tx1">
                    <a:lumMod val="75000"/>
                    <a:lumOff val="25000"/>
                  </a:schemeClr>
                </a:solidFill>
              </a:rPr>
              <a:t>Findings from parent focus groups</a:t>
            </a:r>
          </a:p>
        </p:txBody>
      </p:sp>
    </p:spTree>
    <p:extLst>
      <p:ext uri="{BB962C8B-B14F-4D97-AF65-F5344CB8AC3E}">
        <p14:creationId xmlns:p14="http://schemas.microsoft.com/office/powerpoint/2010/main" val="33480049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of Parent Research</a:t>
            </a:r>
            <a:endParaRPr lang="en-US" sz="1800" dirty="0"/>
          </a:p>
        </p:txBody>
      </p:sp>
      <p:sp>
        <p:nvSpPr>
          <p:cNvPr id="3" name="Slide Number Placeholder 2"/>
          <p:cNvSpPr>
            <a:spLocks noGrp="1"/>
          </p:cNvSpPr>
          <p:nvPr>
            <p:ph type="sldNum" sz="quarter" idx="4"/>
          </p:nvPr>
        </p:nvSpPr>
        <p:spPr/>
        <p:txBody>
          <a:bodyPr/>
          <a:lstStyle/>
          <a:p>
            <a:fld id="{62DFECC4-1679-4D45-9635-E86BD1EE09E9}" type="slidenum">
              <a:rPr lang="en-US" smtClean="0"/>
              <a:pPr/>
              <a:t>114</a:t>
            </a:fld>
            <a:endParaRPr lang="en-US" dirty="0"/>
          </a:p>
        </p:txBody>
      </p:sp>
      <p:sp>
        <p:nvSpPr>
          <p:cNvPr id="6" name="Rounded Rectangle 5"/>
          <p:cNvSpPr/>
          <p:nvPr/>
        </p:nvSpPr>
        <p:spPr>
          <a:xfrm>
            <a:off x="329184" y="1771469"/>
            <a:ext cx="4206240" cy="4258485"/>
          </a:xfrm>
          <a:prstGeom prst="roundRect">
            <a:avLst/>
          </a:prstGeom>
          <a:solidFill>
            <a:schemeClr val="accent2">
              <a:lumMod val="20000"/>
              <a:lumOff val="80000"/>
              <a:alpha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spcBef>
                <a:spcPts val="900"/>
              </a:spcBef>
              <a:buClr>
                <a:schemeClr val="accent2"/>
              </a:buClr>
            </a:pPr>
            <a:r>
              <a:rPr lang="en-US" sz="2000" dirty="0"/>
              <a:t>Gather feedback from parents as follow up to marketing research among professionals</a:t>
            </a:r>
          </a:p>
          <a:p>
            <a:pPr marL="231775" indent="-231775">
              <a:spcBef>
                <a:spcPts val="1100"/>
              </a:spcBef>
              <a:buClr>
                <a:schemeClr val="accent2"/>
              </a:buClr>
              <a:buFont typeface="Arial" panose="020B0604020202020204" pitchFamily="34" charset="0"/>
              <a:buChar char="•"/>
            </a:pPr>
            <a:r>
              <a:rPr lang="en-US" sz="2000" dirty="0"/>
              <a:t>To inform Wallace initiatives and communications</a:t>
            </a:r>
          </a:p>
          <a:p>
            <a:pPr marL="231775" indent="-231775">
              <a:spcBef>
                <a:spcPts val="1100"/>
              </a:spcBef>
              <a:buClr>
                <a:schemeClr val="accent2"/>
              </a:buClr>
              <a:buFont typeface="Arial" panose="020B0604020202020204" pitchFamily="34" charset="0"/>
              <a:buChar char="•"/>
            </a:pPr>
            <a:r>
              <a:rPr lang="en-US" sz="2000" dirty="0"/>
              <a:t>To support district partners communicating directly with parents</a:t>
            </a:r>
          </a:p>
        </p:txBody>
      </p:sp>
      <p:sp>
        <p:nvSpPr>
          <p:cNvPr id="7" name="Rounded Rectangle 6"/>
          <p:cNvSpPr/>
          <p:nvPr/>
        </p:nvSpPr>
        <p:spPr>
          <a:xfrm>
            <a:off x="4625905" y="1771469"/>
            <a:ext cx="4206240" cy="4258485"/>
          </a:xfrm>
          <a:prstGeom prst="roundRect">
            <a:avLst/>
          </a:prstGeom>
          <a:solidFill>
            <a:schemeClr val="accent2">
              <a:lumMod val="20000"/>
              <a:lumOff val="80000"/>
              <a:alpha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marL="342900" indent="-342900">
              <a:spcBef>
                <a:spcPts val="1100"/>
              </a:spcBef>
              <a:buClr>
                <a:schemeClr val="accent2"/>
              </a:buClr>
              <a:buFont typeface="Arial" panose="020B0604020202020204" pitchFamily="34" charset="0"/>
              <a:buChar char="•"/>
            </a:pPr>
            <a:r>
              <a:rPr lang="en-US" sz="2000" dirty="0"/>
              <a:t>Test terms for any red-flags among parents</a:t>
            </a:r>
          </a:p>
          <a:p>
            <a:pPr marL="342900" indent="-342900">
              <a:spcBef>
                <a:spcPts val="1100"/>
              </a:spcBef>
              <a:buClr>
                <a:schemeClr val="accent2"/>
              </a:buClr>
              <a:buFont typeface="Arial" panose="020B0604020202020204" pitchFamily="34" charset="0"/>
              <a:buChar char="•"/>
            </a:pPr>
            <a:r>
              <a:rPr lang="en-US" sz="2000" dirty="0"/>
              <a:t>Understand parent mindset and education priorities</a:t>
            </a:r>
          </a:p>
          <a:p>
            <a:pPr marL="342900" indent="-342900">
              <a:spcBef>
                <a:spcPts val="1100"/>
              </a:spcBef>
              <a:buClr>
                <a:schemeClr val="accent2"/>
              </a:buClr>
              <a:buFont typeface="Arial" panose="020B0604020202020204" pitchFamily="34" charset="0"/>
              <a:buChar char="•"/>
            </a:pPr>
            <a:r>
              <a:rPr lang="en-US" sz="2000" dirty="0"/>
              <a:t>Identify opportunities and barriers related to SEL</a:t>
            </a:r>
          </a:p>
          <a:p>
            <a:pPr marL="342900" indent="-342900">
              <a:spcBef>
                <a:spcPts val="1100"/>
              </a:spcBef>
              <a:buClr>
                <a:schemeClr val="accent2"/>
              </a:buClr>
              <a:buFont typeface="Arial" panose="020B0604020202020204" pitchFamily="34" charset="0"/>
              <a:buChar char="•"/>
            </a:pPr>
            <a:r>
              <a:rPr lang="en-US" sz="2000" dirty="0"/>
              <a:t>Continue the learning on framing and messaging</a:t>
            </a:r>
          </a:p>
        </p:txBody>
      </p:sp>
      <p:graphicFrame>
        <p:nvGraphicFramePr>
          <p:cNvPr id="9" name="Diagram 8"/>
          <p:cNvGraphicFramePr/>
          <p:nvPr/>
        </p:nvGraphicFramePr>
        <p:xfrm>
          <a:off x="648829" y="1360094"/>
          <a:ext cx="7846343" cy="685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145601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Slide Number Placeholder 2"/>
          <p:cNvSpPr>
            <a:spLocks noGrp="1"/>
          </p:cNvSpPr>
          <p:nvPr>
            <p:ph type="sldNum" sz="quarter" idx="4"/>
          </p:nvPr>
        </p:nvSpPr>
        <p:spPr/>
        <p:txBody>
          <a:bodyPr/>
          <a:lstStyle/>
          <a:p>
            <a:fld id="{62DFECC4-1679-4D45-9635-E86BD1EE09E9}" type="slidenum">
              <a:rPr lang="en-US" smtClean="0"/>
              <a:pPr/>
              <a:t>115</a:t>
            </a:fld>
            <a:endParaRPr lang="en-US" dirty="0"/>
          </a:p>
        </p:txBody>
      </p:sp>
      <p:sp>
        <p:nvSpPr>
          <p:cNvPr id="11" name="Text Placeholder 3"/>
          <p:cNvSpPr>
            <a:spLocks noGrp="1"/>
          </p:cNvSpPr>
          <p:nvPr>
            <p:ph type="body" sz="quarter" idx="13"/>
          </p:nvPr>
        </p:nvSpPr>
        <p:spPr>
          <a:xfrm>
            <a:off x="332957" y="1156707"/>
            <a:ext cx="4014576" cy="5192762"/>
          </a:xfrm>
          <a:solidFill>
            <a:schemeClr val="bg1"/>
          </a:solidFill>
          <a:ln w="19050">
            <a:noFill/>
          </a:ln>
        </p:spPr>
        <p:txBody>
          <a:bodyPr anchor="ctr">
            <a:noAutofit/>
          </a:bodyPr>
          <a:lstStyle/>
          <a:p>
            <a:pPr marL="463550" indent="-463550">
              <a:lnSpc>
                <a:spcPct val="110000"/>
              </a:lnSpc>
              <a:spcBef>
                <a:spcPts val="1400"/>
              </a:spcBef>
              <a:buClr>
                <a:schemeClr val="accent1"/>
              </a:buClr>
            </a:pPr>
            <a:r>
              <a:rPr lang="en-US" dirty="0"/>
              <a:t>Qualitative research in 3 markets (6 focus groups total)</a:t>
            </a:r>
          </a:p>
          <a:p>
            <a:pPr marL="463550" indent="-463550">
              <a:lnSpc>
                <a:spcPct val="110000"/>
              </a:lnSpc>
              <a:spcBef>
                <a:spcPts val="1400"/>
              </a:spcBef>
              <a:buClr>
                <a:schemeClr val="accent1"/>
              </a:buClr>
            </a:pPr>
            <a:r>
              <a:rPr lang="en-US" dirty="0"/>
              <a:t>Participants were parent or guardian of student/s in K-5</a:t>
            </a:r>
            <a:r>
              <a:rPr lang="en-US" baseline="30000" dirty="0"/>
              <a:t>th</a:t>
            </a:r>
            <a:r>
              <a:rPr lang="en-US" dirty="0"/>
              <a:t> grade who attend public school</a:t>
            </a:r>
          </a:p>
          <a:p>
            <a:pPr marL="463550" indent="-463550">
              <a:lnSpc>
                <a:spcPct val="110000"/>
              </a:lnSpc>
              <a:spcBef>
                <a:spcPts val="1400"/>
              </a:spcBef>
              <a:buClr>
                <a:schemeClr val="accent1"/>
              </a:buClr>
            </a:pPr>
            <a:r>
              <a:rPr lang="en-US" dirty="0"/>
              <a:t>“Low income” defined by household income and/or child/</a:t>
            </a:r>
            <a:r>
              <a:rPr lang="en-US" dirty="0" err="1"/>
              <a:t>ren</a:t>
            </a:r>
            <a:r>
              <a:rPr lang="en-US" dirty="0"/>
              <a:t> eligible for free and reduced-price meal program</a:t>
            </a:r>
          </a:p>
          <a:p>
            <a:pPr marL="463550" indent="-463550">
              <a:lnSpc>
                <a:spcPct val="110000"/>
              </a:lnSpc>
              <a:spcBef>
                <a:spcPts val="1400"/>
              </a:spcBef>
              <a:buClr>
                <a:schemeClr val="accent1"/>
              </a:buClr>
            </a:pPr>
            <a:r>
              <a:rPr lang="en-US" dirty="0"/>
              <a:t>Racially matched moderators; Hispanic parents group conducted in Spanish</a:t>
            </a:r>
          </a:p>
          <a:p>
            <a:pPr marL="463550" indent="-463550">
              <a:lnSpc>
                <a:spcPct val="110000"/>
              </a:lnSpc>
              <a:spcBef>
                <a:spcPts val="1400"/>
              </a:spcBef>
              <a:buClr>
                <a:schemeClr val="accent1"/>
              </a:buClr>
            </a:pPr>
            <a:r>
              <a:rPr lang="en-US" dirty="0"/>
              <a:t>Research May 4-11, 2016 </a:t>
            </a:r>
          </a:p>
          <a:p>
            <a:pPr marL="463550" indent="-463550">
              <a:lnSpc>
                <a:spcPct val="110000"/>
              </a:lnSpc>
              <a:spcBef>
                <a:spcPts val="1400"/>
              </a:spcBef>
              <a:buClr>
                <a:schemeClr val="accent1"/>
              </a:buClr>
            </a:pPr>
            <a:endParaRPr lang="en-US" dirty="0"/>
          </a:p>
        </p:txBody>
      </p:sp>
      <p:grpSp>
        <p:nvGrpSpPr>
          <p:cNvPr id="12" name="Group 11"/>
          <p:cNvGrpSpPr/>
          <p:nvPr/>
        </p:nvGrpSpPr>
        <p:grpSpPr>
          <a:xfrm>
            <a:off x="5156004" y="961310"/>
            <a:ext cx="3887289" cy="2427095"/>
            <a:chOff x="4416673" y="1575874"/>
            <a:chExt cx="4547189" cy="2843726"/>
          </a:xfrm>
        </p:grpSpPr>
        <p:pic>
          <p:nvPicPr>
            <p:cNvPr id="13" name="Picture 12"/>
            <p:cNvPicPr>
              <a:picLocks noChangeAspect="1"/>
            </p:cNvPicPr>
            <p:nvPr/>
          </p:nvPicPr>
          <p:blipFill rotWithShape="1">
            <a:blip r:embed="rId3"/>
            <a:srcRect l="3551" t="11243"/>
            <a:stretch/>
          </p:blipFill>
          <p:spPr>
            <a:xfrm>
              <a:off x="4455682" y="1575874"/>
              <a:ext cx="4508180" cy="2843726"/>
            </a:xfrm>
            <a:prstGeom prst="rect">
              <a:avLst/>
            </a:prstGeom>
          </p:spPr>
        </p:pic>
        <p:sp>
          <p:nvSpPr>
            <p:cNvPr id="14" name="TextBox 13"/>
            <p:cNvSpPr txBox="1"/>
            <p:nvPr/>
          </p:nvSpPr>
          <p:spPr>
            <a:xfrm>
              <a:off x="6428785" y="3429000"/>
              <a:ext cx="384174" cy="369332"/>
            </a:xfrm>
            <a:prstGeom prst="rect">
              <a:avLst/>
            </a:prstGeom>
            <a:noFill/>
          </p:spPr>
          <p:txBody>
            <a:bodyPr wrap="square" rtlCol="0">
              <a:spAutoFit/>
            </a:bodyPr>
            <a:lstStyle/>
            <a:p>
              <a:r>
                <a:rPr lang="en-US" dirty="0">
                  <a:solidFill>
                    <a:prstClr val="black"/>
                  </a:solidFill>
                  <a:sym typeface="Wingdings" panose="05000000000000000000" pitchFamily="2" charset="2"/>
                </a:rPr>
                <a:t></a:t>
              </a:r>
              <a:endParaRPr lang="en-US" dirty="0">
                <a:solidFill>
                  <a:prstClr val="black"/>
                </a:solidFill>
              </a:endParaRPr>
            </a:p>
          </p:txBody>
        </p:sp>
        <p:sp>
          <p:nvSpPr>
            <p:cNvPr id="15" name="TextBox 14"/>
            <p:cNvSpPr txBox="1"/>
            <p:nvPr/>
          </p:nvSpPr>
          <p:spPr>
            <a:xfrm>
              <a:off x="8450836" y="2135088"/>
              <a:ext cx="384174" cy="369332"/>
            </a:xfrm>
            <a:prstGeom prst="rect">
              <a:avLst/>
            </a:prstGeom>
            <a:noFill/>
          </p:spPr>
          <p:txBody>
            <a:bodyPr wrap="square" rtlCol="0">
              <a:spAutoFit/>
            </a:bodyPr>
            <a:lstStyle/>
            <a:p>
              <a:r>
                <a:rPr lang="en-US" dirty="0">
                  <a:solidFill>
                    <a:prstClr val="black"/>
                  </a:solidFill>
                  <a:sym typeface="Wingdings" panose="05000000000000000000" pitchFamily="2" charset="2"/>
                </a:rPr>
                <a:t></a:t>
              </a:r>
              <a:endParaRPr lang="en-US" dirty="0">
                <a:solidFill>
                  <a:prstClr val="black"/>
                </a:solidFill>
              </a:endParaRPr>
            </a:p>
          </p:txBody>
        </p:sp>
        <p:sp>
          <p:nvSpPr>
            <p:cNvPr id="17" name="TextBox 16"/>
            <p:cNvSpPr txBox="1"/>
            <p:nvPr/>
          </p:nvSpPr>
          <p:spPr>
            <a:xfrm>
              <a:off x="4416673" y="2540268"/>
              <a:ext cx="384174" cy="369332"/>
            </a:xfrm>
            <a:prstGeom prst="rect">
              <a:avLst/>
            </a:prstGeom>
            <a:noFill/>
          </p:spPr>
          <p:txBody>
            <a:bodyPr wrap="square" rtlCol="0">
              <a:spAutoFit/>
            </a:bodyPr>
            <a:lstStyle/>
            <a:p>
              <a:r>
                <a:rPr lang="en-US" dirty="0">
                  <a:solidFill>
                    <a:prstClr val="black"/>
                  </a:solidFill>
                  <a:sym typeface="Wingdings" panose="05000000000000000000" pitchFamily="2" charset="2"/>
                </a:rPr>
                <a:t></a:t>
              </a:r>
              <a:endParaRPr lang="en-US" dirty="0">
                <a:solidFill>
                  <a:prstClr val="black"/>
                </a:solidFill>
              </a:endParaRPr>
            </a:p>
          </p:txBody>
        </p:sp>
        <p:sp>
          <p:nvSpPr>
            <p:cNvPr id="18" name="TextBox 17"/>
            <p:cNvSpPr txBox="1"/>
            <p:nvPr/>
          </p:nvSpPr>
          <p:spPr>
            <a:xfrm>
              <a:off x="5782137" y="3475166"/>
              <a:ext cx="811715" cy="324548"/>
            </a:xfrm>
            <a:prstGeom prst="rect">
              <a:avLst/>
            </a:prstGeom>
            <a:noFill/>
          </p:spPr>
          <p:txBody>
            <a:bodyPr wrap="square" rtlCol="0">
              <a:spAutoFit/>
            </a:bodyPr>
            <a:lstStyle/>
            <a:p>
              <a:pPr algn="ctr"/>
              <a:r>
                <a:rPr lang="en-US" sz="1200" b="1" dirty="0">
                  <a:solidFill>
                    <a:prstClr val="black"/>
                  </a:solidFill>
                </a:rPr>
                <a:t>Dallas</a:t>
              </a:r>
            </a:p>
          </p:txBody>
        </p:sp>
        <p:sp>
          <p:nvSpPr>
            <p:cNvPr id="20" name="TextBox 19"/>
            <p:cNvSpPr txBox="1"/>
            <p:nvPr/>
          </p:nvSpPr>
          <p:spPr>
            <a:xfrm>
              <a:off x="7756747" y="2347799"/>
              <a:ext cx="1078263" cy="323167"/>
            </a:xfrm>
            <a:prstGeom prst="rect">
              <a:avLst/>
            </a:prstGeom>
            <a:noFill/>
          </p:spPr>
          <p:txBody>
            <a:bodyPr wrap="square" rtlCol="0">
              <a:spAutoFit/>
            </a:bodyPr>
            <a:lstStyle/>
            <a:p>
              <a:pPr algn="ctr"/>
              <a:r>
                <a:rPr lang="en-US" sz="1200" b="1" dirty="0">
                  <a:solidFill>
                    <a:prstClr val="black"/>
                  </a:solidFill>
                </a:rPr>
                <a:t>Boston</a:t>
              </a:r>
            </a:p>
          </p:txBody>
        </p:sp>
        <p:sp>
          <p:nvSpPr>
            <p:cNvPr id="21" name="TextBox 20"/>
            <p:cNvSpPr txBox="1"/>
            <p:nvPr/>
          </p:nvSpPr>
          <p:spPr>
            <a:xfrm>
              <a:off x="4416673" y="2360714"/>
              <a:ext cx="986121" cy="324548"/>
            </a:xfrm>
            <a:prstGeom prst="rect">
              <a:avLst/>
            </a:prstGeom>
            <a:noFill/>
          </p:spPr>
          <p:txBody>
            <a:bodyPr wrap="square" rtlCol="0">
              <a:spAutoFit/>
            </a:bodyPr>
            <a:lstStyle/>
            <a:p>
              <a:pPr algn="ctr"/>
              <a:r>
                <a:rPr lang="en-US" sz="1200" b="1" dirty="0">
                  <a:solidFill>
                    <a:prstClr val="black"/>
                  </a:solidFill>
                </a:rPr>
                <a:t>Oakland</a:t>
              </a:r>
            </a:p>
          </p:txBody>
        </p:sp>
      </p:grpSp>
      <p:sp>
        <p:nvSpPr>
          <p:cNvPr id="22" name="TextBox 21"/>
          <p:cNvSpPr txBox="1"/>
          <p:nvPr/>
        </p:nvSpPr>
        <p:spPr>
          <a:xfrm>
            <a:off x="5008397" y="3467429"/>
            <a:ext cx="3840480" cy="830997"/>
          </a:xfrm>
          <a:prstGeom prst="rect">
            <a:avLst/>
          </a:prstGeom>
          <a:solidFill>
            <a:schemeClr val="bg1"/>
          </a:solidFill>
          <a:ln w="28575">
            <a:solidFill>
              <a:schemeClr val="accent2"/>
            </a:solidFill>
          </a:ln>
        </p:spPr>
        <p:txBody>
          <a:bodyPr wrap="square" rtlCol="0">
            <a:spAutoFit/>
          </a:bodyPr>
          <a:lstStyle/>
          <a:p>
            <a:r>
              <a:rPr lang="en-US" sz="1400" b="1" dirty="0">
                <a:solidFill>
                  <a:prstClr val="black"/>
                </a:solidFill>
              </a:rPr>
              <a:t>Oakland, CA</a:t>
            </a:r>
          </a:p>
          <a:p>
            <a:pPr>
              <a:spcBef>
                <a:spcPts val="600"/>
              </a:spcBef>
              <a:buClr>
                <a:srgbClr val="0096D6"/>
              </a:buClr>
            </a:pPr>
            <a:r>
              <a:rPr lang="en-US" sz="1200" dirty="0">
                <a:solidFill>
                  <a:prstClr val="black"/>
                </a:solidFill>
              </a:rPr>
              <a:t>6pm Low income parents, mixed race</a:t>
            </a:r>
          </a:p>
          <a:p>
            <a:pPr>
              <a:spcBef>
                <a:spcPts val="600"/>
              </a:spcBef>
              <a:buClr>
                <a:srgbClr val="0096D6"/>
              </a:buClr>
            </a:pPr>
            <a:r>
              <a:rPr lang="en-US" sz="1200" dirty="0">
                <a:solidFill>
                  <a:prstClr val="black"/>
                </a:solidFill>
              </a:rPr>
              <a:t>8pm Low income parents, mixed race, skew Asian</a:t>
            </a:r>
          </a:p>
        </p:txBody>
      </p:sp>
      <p:sp>
        <p:nvSpPr>
          <p:cNvPr id="23" name="TextBox 22"/>
          <p:cNvSpPr txBox="1"/>
          <p:nvPr/>
        </p:nvSpPr>
        <p:spPr>
          <a:xfrm>
            <a:off x="5008397" y="4403921"/>
            <a:ext cx="3840480" cy="830997"/>
          </a:xfrm>
          <a:prstGeom prst="rect">
            <a:avLst/>
          </a:prstGeom>
          <a:solidFill>
            <a:schemeClr val="bg1"/>
          </a:solidFill>
          <a:ln w="28575">
            <a:solidFill>
              <a:schemeClr val="accent3">
                <a:lumMod val="90000"/>
              </a:schemeClr>
            </a:solidFill>
          </a:ln>
        </p:spPr>
        <p:txBody>
          <a:bodyPr wrap="square" rtlCol="0">
            <a:spAutoFit/>
          </a:bodyPr>
          <a:lstStyle/>
          <a:p>
            <a:r>
              <a:rPr lang="en-US" sz="1400" b="1" dirty="0">
                <a:solidFill>
                  <a:prstClr val="black"/>
                </a:solidFill>
              </a:rPr>
              <a:t>Dallas, TX</a:t>
            </a:r>
          </a:p>
          <a:p>
            <a:pPr>
              <a:spcBef>
                <a:spcPts val="600"/>
              </a:spcBef>
              <a:buClr>
                <a:srgbClr val="0096D6"/>
              </a:buClr>
            </a:pPr>
            <a:r>
              <a:rPr lang="en-US" sz="1200" dirty="0">
                <a:solidFill>
                  <a:prstClr val="black"/>
                </a:solidFill>
              </a:rPr>
              <a:t>6pm Low income parents, Hispanic, in Spanish</a:t>
            </a:r>
          </a:p>
          <a:p>
            <a:pPr>
              <a:spcBef>
                <a:spcPts val="600"/>
              </a:spcBef>
              <a:buClr>
                <a:srgbClr val="0096D6"/>
              </a:buClr>
            </a:pPr>
            <a:r>
              <a:rPr lang="en-US" sz="1200" dirty="0">
                <a:solidFill>
                  <a:prstClr val="black"/>
                </a:solidFill>
              </a:rPr>
              <a:t>8pm Low income parents, mixed race</a:t>
            </a:r>
          </a:p>
        </p:txBody>
      </p:sp>
      <p:sp>
        <p:nvSpPr>
          <p:cNvPr id="24" name="TextBox 23"/>
          <p:cNvSpPr txBox="1"/>
          <p:nvPr/>
        </p:nvSpPr>
        <p:spPr>
          <a:xfrm>
            <a:off x="5008397" y="5340413"/>
            <a:ext cx="3840480" cy="830997"/>
          </a:xfrm>
          <a:prstGeom prst="rect">
            <a:avLst/>
          </a:prstGeom>
          <a:solidFill>
            <a:schemeClr val="bg1"/>
          </a:solidFill>
          <a:ln w="28575">
            <a:solidFill>
              <a:schemeClr val="accent5"/>
            </a:solidFill>
          </a:ln>
        </p:spPr>
        <p:txBody>
          <a:bodyPr wrap="square" rtlCol="0">
            <a:spAutoFit/>
          </a:bodyPr>
          <a:lstStyle/>
          <a:p>
            <a:r>
              <a:rPr lang="en-US" sz="1400" b="1" dirty="0">
                <a:solidFill>
                  <a:prstClr val="black"/>
                </a:solidFill>
              </a:rPr>
              <a:t>Boston, MA</a:t>
            </a:r>
          </a:p>
          <a:p>
            <a:pPr>
              <a:spcBef>
                <a:spcPts val="600"/>
              </a:spcBef>
              <a:buClr>
                <a:srgbClr val="0096D6"/>
              </a:buClr>
            </a:pPr>
            <a:r>
              <a:rPr lang="en-US" sz="1200" dirty="0">
                <a:solidFill>
                  <a:prstClr val="black"/>
                </a:solidFill>
              </a:rPr>
              <a:t>6pm Low income parents, mixed race</a:t>
            </a:r>
          </a:p>
          <a:p>
            <a:pPr>
              <a:spcBef>
                <a:spcPts val="600"/>
              </a:spcBef>
              <a:buClr>
                <a:srgbClr val="0096D6"/>
              </a:buClr>
            </a:pPr>
            <a:r>
              <a:rPr lang="en-US" sz="1200" dirty="0">
                <a:solidFill>
                  <a:prstClr val="black"/>
                </a:solidFill>
              </a:rPr>
              <a:t>8pm Low income parents, African American</a:t>
            </a:r>
          </a:p>
        </p:txBody>
      </p:sp>
    </p:spTree>
    <p:extLst>
      <p:ext uri="{BB962C8B-B14F-4D97-AF65-F5344CB8AC3E}">
        <p14:creationId xmlns:p14="http://schemas.microsoft.com/office/powerpoint/2010/main" val="62094657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116</a:t>
            </a:fld>
            <a:endParaRPr lang="en-US" dirty="0"/>
          </a:p>
        </p:txBody>
      </p:sp>
      <p:sp>
        <p:nvSpPr>
          <p:cNvPr id="5" name="Freeform 4"/>
          <p:cNvSpPr/>
          <p:nvPr/>
        </p:nvSpPr>
        <p:spPr>
          <a:xfrm>
            <a:off x="2784542" y="968735"/>
            <a:ext cx="5513915" cy="2694143"/>
          </a:xfrm>
          <a:custGeom>
            <a:avLst/>
            <a:gdLst>
              <a:gd name="connsiteX0" fmla="*/ 449033 w 2694143"/>
              <a:gd name="connsiteY0" fmla="*/ 0 h 5513915"/>
              <a:gd name="connsiteX1" fmla="*/ 2245110 w 2694143"/>
              <a:gd name="connsiteY1" fmla="*/ 0 h 5513915"/>
              <a:gd name="connsiteX2" fmla="*/ 2694143 w 2694143"/>
              <a:gd name="connsiteY2" fmla="*/ 449033 h 5513915"/>
              <a:gd name="connsiteX3" fmla="*/ 2694143 w 2694143"/>
              <a:gd name="connsiteY3" fmla="*/ 5513915 h 5513915"/>
              <a:gd name="connsiteX4" fmla="*/ 2694143 w 2694143"/>
              <a:gd name="connsiteY4" fmla="*/ 5513915 h 5513915"/>
              <a:gd name="connsiteX5" fmla="*/ 0 w 2694143"/>
              <a:gd name="connsiteY5" fmla="*/ 5513915 h 5513915"/>
              <a:gd name="connsiteX6" fmla="*/ 0 w 2694143"/>
              <a:gd name="connsiteY6" fmla="*/ 5513915 h 5513915"/>
              <a:gd name="connsiteX7" fmla="*/ 0 w 2694143"/>
              <a:gd name="connsiteY7" fmla="*/ 449033 h 5513915"/>
              <a:gd name="connsiteX8" fmla="*/ 449033 w 2694143"/>
              <a:gd name="connsiteY8" fmla="*/ 0 h 551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143" h="5513915">
                <a:moveTo>
                  <a:pt x="2694143" y="919005"/>
                </a:moveTo>
                <a:lnTo>
                  <a:pt x="2694143" y="4594910"/>
                </a:lnTo>
                <a:cubicBezTo>
                  <a:pt x="2694143" y="5102462"/>
                  <a:pt x="2595914" y="5513914"/>
                  <a:pt x="2474742" y="5513914"/>
                </a:cubicBezTo>
                <a:lnTo>
                  <a:pt x="0" y="5513914"/>
                </a:lnTo>
                <a:lnTo>
                  <a:pt x="0" y="5513914"/>
                </a:lnTo>
                <a:lnTo>
                  <a:pt x="0" y="1"/>
                </a:lnTo>
                <a:lnTo>
                  <a:pt x="0" y="1"/>
                </a:lnTo>
                <a:lnTo>
                  <a:pt x="2474742" y="1"/>
                </a:lnTo>
                <a:cubicBezTo>
                  <a:pt x="2595914" y="1"/>
                  <a:pt x="2694143" y="411453"/>
                  <a:pt x="2694143" y="919005"/>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255341" rIns="379166" bIns="255343" numCol="1" spcCol="1270" anchor="ctr" anchorCtr="0">
            <a:noAutofit/>
          </a:bodyPr>
          <a:lstStyle/>
          <a:p>
            <a:pPr marL="171450" lvl="1" indent="-171450" algn="l" defTabSz="711200">
              <a:lnSpc>
                <a:spcPct val="100000"/>
              </a:lnSpc>
              <a:spcBef>
                <a:spcPct val="0"/>
              </a:spcBef>
              <a:spcAft>
                <a:spcPct val="15000"/>
              </a:spcAft>
              <a:buChar char="••"/>
            </a:pPr>
            <a:r>
              <a:rPr lang="en-US" sz="1600" kern="1200" dirty="0"/>
              <a:t>Parents are with this issue in spirit. They articulate SEL concepts in hopes for their children. Some use the language unprompted.</a:t>
            </a:r>
            <a:endParaRPr lang="en-US" sz="1600" kern="1200" dirty="0">
              <a:solidFill>
                <a:schemeClr val="accent6"/>
              </a:solidFill>
            </a:endParaRPr>
          </a:p>
          <a:p>
            <a:pPr marL="171450" lvl="1" indent="-171450" algn="l" defTabSz="711200">
              <a:lnSpc>
                <a:spcPct val="100000"/>
              </a:lnSpc>
              <a:spcBef>
                <a:spcPct val="0"/>
              </a:spcBef>
              <a:spcAft>
                <a:spcPct val="15000"/>
              </a:spcAft>
              <a:buChar char="••"/>
            </a:pPr>
            <a:r>
              <a:rPr lang="en-US" sz="1600" kern="1200" dirty="0"/>
              <a:t>At the same time, parents are sensitive to school and afterschool overstepping their bounds. </a:t>
            </a:r>
          </a:p>
          <a:p>
            <a:pPr marL="171450" lvl="1" indent="-171450" algn="l" defTabSz="711200">
              <a:lnSpc>
                <a:spcPct val="100000"/>
              </a:lnSpc>
              <a:spcBef>
                <a:spcPct val="0"/>
              </a:spcBef>
              <a:spcAft>
                <a:spcPct val="15000"/>
              </a:spcAft>
              <a:buChar char="••"/>
            </a:pPr>
            <a:r>
              <a:rPr lang="en-US" sz="1600" kern="1200" dirty="0"/>
              <a:t>The need to bring parents along as partners is a major finding from these focus groups. </a:t>
            </a:r>
          </a:p>
        </p:txBody>
      </p:sp>
      <p:sp>
        <p:nvSpPr>
          <p:cNvPr id="6" name="Freeform 5"/>
          <p:cNvSpPr/>
          <p:nvPr/>
        </p:nvSpPr>
        <p:spPr>
          <a:xfrm>
            <a:off x="786816" y="1165710"/>
            <a:ext cx="1997726" cy="2300192"/>
          </a:xfrm>
          <a:custGeom>
            <a:avLst/>
            <a:gdLst>
              <a:gd name="connsiteX0" fmla="*/ 0 w 1997726"/>
              <a:gd name="connsiteY0" fmla="*/ 332961 h 2300192"/>
              <a:gd name="connsiteX1" fmla="*/ 332961 w 1997726"/>
              <a:gd name="connsiteY1" fmla="*/ 0 h 2300192"/>
              <a:gd name="connsiteX2" fmla="*/ 1664765 w 1997726"/>
              <a:gd name="connsiteY2" fmla="*/ 0 h 2300192"/>
              <a:gd name="connsiteX3" fmla="*/ 1997726 w 1997726"/>
              <a:gd name="connsiteY3" fmla="*/ 332961 h 2300192"/>
              <a:gd name="connsiteX4" fmla="*/ 1997726 w 1997726"/>
              <a:gd name="connsiteY4" fmla="*/ 1967231 h 2300192"/>
              <a:gd name="connsiteX5" fmla="*/ 1664765 w 1997726"/>
              <a:gd name="connsiteY5" fmla="*/ 2300192 h 2300192"/>
              <a:gd name="connsiteX6" fmla="*/ 332961 w 1997726"/>
              <a:gd name="connsiteY6" fmla="*/ 2300192 h 2300192"/>
              <a:gd name="connsiteX7" fmla="*/ 0 w 1997726"/>
              <a:gd name="connsiteY7" fmla="*/ 1967231 h 2300192"/>
              <a:gd name="connsiteX8" fmla="*/ 0 w 1997726"/>
              <a:gd name="connsiteY8" fmla="*/ 332961 h 230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7726" h="2300192">
                <a:moveTo>
                  <a:pt x="0" y="332961"/>
                </a:moveTo>
                <a:cubicBezTo>
                  <a:pt x="0" y="149072"/>
                  <a:pt x="149072" y="0"/>
                  <a:pt x="332961" y="0"/>
                </a:cubicBezTo>
                <a:lnTo>
                  <a:pt x="1664765" y="0"/>
                </a:lnTo>
                <a:cubicBezTo>
                  <a:pt x="1848654" y="0"/>
                  <a:pt x="1997726" y="149072"/>
                  <a:pt x="1997726" y="332961"/>
                </a:cubicBezTo>
                <a:lnTo>
                  <a:pt x="1997726" y="1967231"/>
                </a:lnTo>
                <a:cubicBezTo>
                  <a:pt x="1997726" y="2151120"/>
                  <a:pt x="1848654" y="2300192"/>
                  <a:pt x="1664765" y="2300192"/>
                </a:cubicBezTo>
                <a:lnTo>
                  <a:pt x="332961" y="2300192"/>
                </a:lnTo>
                <a:cubicBezTo>
                  <a:pt x="149072" y="2300192"/>
                  <a:pt x="0" y="2151120"/>
                  <a:pt x="0" y="1967231"/>
                </a:cubicBezTo>
                <a:lnTo>
                  <a:pt x="0" y="33296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6101" tIns="131811" rIns="166101" bIns="131811" numCol="1" spcCol="1270" anchor="ctr" anchorCtr="0">
            <a:noAutofit/>
          </a:bodyPr>
          <a:lstStyle/>
          <a:p>
            <a:pPr lvl="0" algn="ctr" defTabSz="800100">
              <a:lnSpc>
                <a:spcPct val="90000"/>
              </a:lnSpc>
              <a:spcBef>
                <a:spcPct val="0"/>
              </a:spcBef>
              <a:spcAft>
                <a:spcPct val="35000"/>
              </a:spcAft>
            </a:pPr>
            <a:r>
              <a:rPr lang="en-US" sz="1800" b="1" kern="1200" dirty="0"/>
              <a:t>Understanding Parent Mindset</a:t>
            </a:r>
          </a:p>
        </p:txBody>
      </p:sp>
      <p:sp>
        <p:nvSpPr>
          <p:cNvPr id="7" name="Freeform 6"/>
          <p:cNvSpPr/>
          <p:nvPr/>
        </p:nvSpPr>
        <p:spPr>
          <a:xfrm>
            <a:off x="2784542" y="3831262"/>
            <a:ext cx="5513915" cy="2694143"/>
          </a:xfrm>
          <a:custGeom>
            <a:avLst/>
            <a:gdLst>
              <a:gd name="connsiteX0" fmla="*/ 449033 w 2694143"/>
              <a:gd name="connsiteY0" fmla="*/ 0 h 5513915"/>
              <a:gd name="connsiteX1" fmla="*/ 2245110 w 2694143"/>
              <a:gd name="connsiteY1" fmla="*/ 0 h 5513915"/>
              <a:gd name="connsiteX2" fmla="*/ 2694143 w 2694143"/>
              <a:gd name="connsiteY2" fmla="*/ 449033 h 5513915"/>
              <a:gd name="connsiteX3" fmla="*/ 2694143 w 2694143"/>
              <a:gd name="connsiteY3" fmla="*/ 5513915 h 5513915"/>
              <a:gd name="connsiteX4" fmla="*/ 2694143 w 2694143"/>
              <a:gd name="connsiteY4" fmla="*/ 5513915 h 5513915"/>
              <a:gd name="connsiteX5" fmla="*/ 0 w 2694143"/>
              <a:gd name="connsiteY5" fmla="*/ 5513915 h 5513915"/>
              <a:gd name="connsiteX6" fmla="*/ 0 w 2694143"/>
              <a:gd name="connsiteY6" fmla="*/ 5513915 h 5513915"/>
              <a:gd name="connsiteX7" fmla="*/ 0 w 2694143"/>
              <a:gd name="connsiteY7" fmla="*/ 449033 h 5513915"/>
              <a:gd name="connsiteX8" fmla="*/ 449033 w 2694143"/>
              <a:gd name="connsiteY8" fmla="*/ 0 h 551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143" h="5513915">
                <a:moveTo>
                  <a:pt x="2694143" y="919005"/>
                </a:moveTo>
                <a:lnTo>
                  <a:pt x="2694143" y="4594910"/>
                </a:lnTo>
                <a:cubicBezTo>
                  <a:pt x="2694143" y="5102462"/>
                  <a:pt x="2595914" y="5513914"/>
                  <a:pt x="2474742" y="5513914"/>
                </a:cubicBezTo>
                <a:lnTo>
                  <a:pt x="0" y="5513914"/>
                </a:lnTo>
                <a:lnTo>
                  <a:pt x="0" y="5513914"/>
                </a:lnTo>
                <a:lnTo>
                  <a:pt x="0" y="1"/>
                </a:lnTo>
                <a:lnTo>
                  <a:pt x="0" y="1"/>
                </a:lnTo>
                <a:lnTo>
                  <a:pt x="2474742" y="1"/>
                </a:lnTo>
                <a:cubicBezTo>
                  <a:pt x="2595914" y="1"/>
                  <a:pt x="2694143" y="411453"/>
                  <a:pt x="2694143" y="919005"/>
                </a:cubicBezTo>
                <a:close/>
              </a:path>
            </a:pathLst>
          </a:custGeom>
          <a:solidFill>
            <a:schemeClr val="accent5">
              <a:lumMod val="20000"/>
              <a:lumOff val="80000"/>
            </a:schemeClr>
          </a:solidFill>
          <a:ln>
            <a:solidFill>
              <a:schemeClr val="accent5">
                <a:lumMod val="20000"/>
                <a:lumOff val="80000"/>
                <a:alpha val="90000"/>
              </a:schemeClr>
            </a:solidFill>
          </a:ln>
        </p:spPr>
        <p:style>
          <a:lnRef idx="2">
            <a:scrgbClr r="0" g="0" b="0"/>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255342" rIns="379166" bIns="255342" numCol="1" spcCol="1270" anchor="ctr" anchorCtr="0">
            <a:noAutofit/>
          </a:bodyPr>
          <a:lstStyle/>
          <a:p>
            <a:pPr marL="171450" lvl="1" indent="-171450" algn="l" defTabSz="711200">
              <a:lnSpc>
                <a:spcPct val="100000"/>
              </a:lnSpc>
              <a:spcBef>
                <a:spcPct val="0"/>
              </a:spcBef>
              <a:spcAft>
                <a:spcPct val="15000"/>
              </a:spcAft>
              <a:buChar char="••"/>
            </a:pPr>
            <a:r>
              <a:rPr lang="en-US" sz="1600" kern="1200" dirty="0">
                <a:solidFill>
                  <a:schemeClr val="tx1"/>
                </a:solidFill>
              </a:rPr>
              <a:t>Terms preferred by professionals do well in these focus groups – SEAL &amp; SEL.</a:t>
            </a:r>
          </a:p>
          <a:p>
            <a:pPr marL="171450" lvl="1" indent="-171450" algn="l" defTabSz="711200">
              <a:lnSpc>
                <a:spcPct val="100000"/>
              </a:lnSpc>
              <a:spcBef>
                <a:spcPct val="0"/>
              </a:spcBef>
              <a:spcAft>
                <a:spcPct val="15000"/>
              </a:spcAft>
              <a:buChar char="••"/>
            </a:pPr>
            <a:r>
              <a:rPr lang="en-US" sz="1600" kern="1200" dirty="0">
                <a:solidFill>
                  <a:schemeClr val="tx1"/>
                </a:solidFill>
              </a:rPr>
              <a:t>“Life," "skills" and "success" figured prominently when parents spoke in their own language.</a:t>
            </a:r>
          </a:p>
          <a:p>
            <a:pPr marL="171450" lvl="1" indent="-171450" algn="l" defTabSz="711200">
              <a:lnSpc>
                <a:spcPct val="100000"/>
              </a:lnSpc>
              <a:spcBef>
                <a:spcPct val="0"/>
              </a:spcBef>
              <a:spcAft>
                <a:spcPct val="15000"/>
              </a:spcAft>
              <a:buChar char="••"/>
            </a:pPr>
            <a:r>
              <a:rPr lang="en-US" sz="1600" kern="1200" dirty="0">
                <a:solidFill>
                  <a:schemeClr val="tx1"/>
                </a:solidFill>
              </a:rPr>
              <a:t>Parent feedback reinforces that it is critical to have “academics” reflected directly in messaging and context, since this is the #1 priority for schools.</a:t>
            </a:r>
          </a:p>
          <a:p>
            <a:pPr marL="171450" lvl="1" indent="-171450" algn="l" defTabSz="711200">
              <a:lnSpc>
                <a:spcPct val="100000"/>
              </a:lnSpc>
              <a:spcBef>
                <a:spcPct val="0"/>
              </a:spcBef>
              <a:spcAft>
                <a:spcPct val="15000"/>
              </a:spcAft>
              <a:buChar char="••"/>
            </a:pPr>
            <a:r>
              <a:rPr lang="en-US" sz="1600" kern="1200" dirty="0">
                <a:solidFill>
                  <a:schemeClr val="tx1"/>
                </a:solidFill>
              </a:rPr>
              <a:t>Watch the word “emotional” (can be seen as intrusive).</a:t>
            </a:r>
          </a:p>
        </p:txBody>
      </p:sp>
      <p:sp>
        <p:nvSpPr>
          <p:cNvPr id="8" name="Freeform 7"/>
          <p:cNvSpPr/>
          <p:nvPr/>
        </p:nvSpPr>
        <p:spPr>
          <a:xfrm>
            <a:off x="786816" y="4028238"/>
            <a:ext cx="1997726" cy="2300192"/>
          </a:xfrm>
          <a:custGeom>
            <a:avLst/>
            <a:gdLst>
              <a:gd name="connsiteX0" fmla="*/ 0 w 1997726"/>
              <a:gd name="connsiteY0" fmla="*/ 332961 h 2300192"/>
              <a:gd name="connsiteX1" fmla="*/ 332961 w 1997726"/>
              <a:gd name="connsiteY1" fmla="*/ 0 h 2300192"/>
              <a:gd name="connsiteX2" fmla="*/ 1664765 w 1997726"/>
              <a:gd name="connsiteY2" fmla="*/ 0 h 2300192"/>
              <a:gd name="connsiteX3" fmla="*/ 1997726 w 1997726"/>
              <a:gd name="connsiteY3" fmla="*/ 332961 h 2300192"/>
              <a:gd name="connsiteX4" fmla="*/ 1997726 w 1997726"/>
              <a:gd name="connsiteY4" fmla="*/ 1967231 h 2300192"/>
              <a:gd name="connsiteX5" fmla="*/ 1664765 w 1997726"/>
              <a:gd name="connsiteY5" fmla="*/ 2300192 h 2300192"/>
              <a:gd name="connsiteX6" fmla="*/ 332961 w 1997726"/>
              <a:gd name="connsiteY6" fmla="*/ 2300192 h 2300192"/>
              <a:gd name="connsiteX7" fmla="*/ 0 w 1997726"/>
              <a:gd name="connsiteY7" fmla="*/ 1967231 h 2300192"/>
              <a:gd name="connsiteX8" fmla="*/ 0 w 1997726"/>
              <a:gd name="connsiteY8" fmla="*/ 332961 h 230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7726" h="2300192">
                <a:moveTo>
                  <a:pt x="0" y="332961"/>
                </a:moveTo>
                <a:cubicBezTo>
                  <a:pt x="0" y="149072"/>
                  <a:pt x="149072" y="0"/>
                  <a:pt x="332961" y="0"/>
                </a:cubicBezTo>
                <a:lnTo>
                  <a:pt x="1664765" y="0"/>
                </a:lnTo>
                <a:cubicBezTo>
                  <a:pt x="1848654" y="0"/>
                  <a:pt x="1997726" y="149072"/>
                  <a:pt x="1997726" y="332961"/>
                </a:cubicBezTo>
                <a:lnTo>
                  <a:pt x="1997726" y="1967231"/>
                </a:lnTo>
                <a:cubicBezTo>
                  <a:pt x="1997726" y="2151120"/>
                  <a:pt x="1848654" y="2300192"/>
                  <a:pt x="1664765" y="2300192"/>
                </a:cubicBezTo>
                <a:lnTo>
                  <a:pt x="332961" y="2300192"/>
                </a:lnTo>
                <a:cubicBezTo>
                  <a:pt x="149072" y="2300192"/>
                  <a:pt x="0" y="2151120"/>
                  <a:pt x="0" y="1967231"/>
                </a:cubicBezTo>
                <a:lnTo>
                  <a:pt x="0" y="332961"/>
                </a:lnTo>
                <a:close/>
              </a:path>
            </a:pathLst>
          </a:custGeom>
          <a:solidFill>
            <a:schemeClr val="accent5"/>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66101" tIns="131811" rIns="166101" bIns="131811" numCol="1" spcCol="1270" anchor="ctr" anchorCtr="0">
            <a:noAutofit/>
          </a:bodyPr>
          <a:lstStyle/>
          <a:p>
            <a:pPr lvl="0" algn="ctr" defTabSz="800100">
              <a:lnSpc>
                <a:spcPct val="90000"/>
              </a:lnSpc>
              <a:spcBef>
                <a:spcPct val="0"/>
              </a:spcBef>
              <a:spcAft>
                <a:spcPct val="35000"/>
              </a:spcAft>
            </a:pPr>
            <a:r>
              <a:rPr lang="en-US" sz="1800" b="1" kern="1200" dirty="0"/>
              <a:t>Choosing Language</a:t>
            </a:r>
          </a:p>
        </p:txBody>
      </p:sp>
    </p:spTree>
    <p:extLst>
      <p:ext uri="{BB962C8B-B14F-4D97-AF65-F5344CB8AC3E}">
        <p14:creationId xmlns:p14="http://schemas.microsoft.com/office/powerpoint/2010/main" val="143430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Cont.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117</a:t>
            </a:fld>
            <a:endParaRPr lang="en-US" dirty="0"/>
          </a:p>
        </p:txBody>
      </p:sp>
      <p:sp>
        <p:nvSpPr>
          <p:cNvPr id="5" name="Freeform 4"/>
          <p:cNvSpPr/>
          <p:nvPr/>
        </p:nvSpPr>
        <p:spPr>
          <a:xfrm>
            <a:off x="2784542" y="968735"/>
            <a:ext cx="5513915" cy="2694143"/>
          </a:xfrm>
          <a:custGeom>
            <a:avLst/>
            <a:gdLst>
              <a:gd name="connsiteX0" fmla="*/ 449033 w 2694143"/>
              <a:gd name="connsiteY0" fmla="*/ 0 h 5513915"/>
              <a:gd name="connsiteX1" fmla="*/ 2245110 w 2694143"/>
              <a:gd name="connsiteY1" fmla="*/ 0 h 5513915"/>
              <a:gd name="connsiteX2" fmla="*/ 2694143 w 2694143"/>
              <a:gd name="connsiteY2" fmla="*/ 449033 h 5513915"/>
              <a:gd name="connsiteX3" fmla="*/ 2694143 w 2694143"/>
              <a:gd name="connsiteY3" fmla="*/ 5513915 h 5513915"/>
              <a:gd name="connsiteX4" fmla="*/ 2694143 w 2694143"/>
              <a:gd name="connsiteY4" fmla="*/ 5513915 h 5513915"/>
              <a:gd name="connsiteX5" fmla="*/ 0 w 2694143"/>
              <a:gd name="connsiteY5" fmla="*/ 5513915 h 5513915"/>
              <a:gd name="connsiteX6" fmla="*/ 0 w 2694143"/>
              <a:gd name="connsiteY6" fmla="*/ 5513915 h 5513915"/>
              <a:gd name="connsiteX7" fmla="*/ 0 w 2694143"/>
              <a:gd name="connsiteY7" fmla="*/ 449033 h 5513915"/>
              <a:gd name="connsiteX8" fmla="*/ 449033 w 2694143"/>
              <a:gd name="connsiteY8" fmla="*/ 0 h 551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143" h="5513915">
                <a:moveTo>
                  <a:pt x="2694143" y="919005"/>
                </a:moveTo>
                <a:lnTo>
                  <a:pt x="2694143" y="4594910"/>
                </a:lnTo>
                <a:cubicBezTo>
                  <a:pt x="2694143" y="5102462"/>
                  <a:pt x="2595914" y="5513914"/>
                  <a:pt x="2474742" y="5513914"/>
                </a:cubicBezTo>
                <a:lnTo>
                  <a:pt x="0" y="5513914"/>
                </a:lnTo>
                <a:lnTo>
                  <a:pt x="0" y="5513914"/>
                </a:lnTo>
                <a:lnTo>
                  <a:pt x="0" y="1"/>
                </a:lnTo>
                <a:lnTo>
                  <a:pt x="0" y="1"/>
                </a:lnTo>
                <a:lnTo>
                  <a:pt x="2474742" y="1"/>
                </a:lnTo>
                <a:cubicBezTo>
                  <a:pt x="2595914" y="1"/>
                  <a:pt x="2694143" y="411453"/>
                  <a:pt x="2694143" y="919005"/>
                </a:cubicBez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255341" rIns="379166" bIns="255343" numCol="1" spcCol="1270" anchor="ctr" anchorCtr="0">
            <a:noAutofit/>
          </a:bodyPr>
          <a:lstStyle/>
          <a:p>
            <a:pPr marL="171450" lvl="1" indent="-171450" algn="l" defTabSz="711200">
              <a:lnSpc>
                <a:spcPct val="100000"/>
              </a:lnSpc>
              <a:spcBef>
                <a:spcPct val="0"/>
              </a:spcBef>
              <a:spcAft>
                <a:spcPct val="15000"/>
              </a:spcAft>
              <a:buChar char="••"/>
            </a:pPr>
            <a:r>
              <a:rPr lang="en-US" sz="1600" kern="1200" dirty="0">
                <a:solidFill>
                  <a:schemeClr val="tx1"/>
                </a:solidFill>
              </a:rPr>
              <a:t>Parents need more warming up to the SEL topic.</a:t>
            </a:r>
          </a:p>
          <a:p>
            <a:pPr marL="171450" lvl="1" indent="-171450" algn="l" defTabSz="711200">
              <a:lnSpc>
                <a:spcPct val="100000"/>
              </a:lnSpc>
              <a:spcBef>
                <a:spcPct val="0"/>
              </a:spcBef>
              <a:spcAft>
                <a:spcPct val="15000"/>
              </a:spcAft>
              <a:buChar char="••"/>
            </a:pPr>
            <a:r>
              <a:rPr lang="en-US" sz="1600" kern="1200" dirty="0">
                <a:solidFill>
                  <a:schemeClr val="tx1"/>
                </a:solidFill>
              </a:rPr>
              <a:t>“Self management” and “emotional intelligence” are examples of technical language to avoid. On the other hand, “social skills” and “goal setting” are familiar and appealing.</a:t>
            </a:r>
          </a:p>
          <a:p>
            <a:pPr marL="171450" lvl="1" indent="-171450" algn="l" defTabSz="711200">
              <a:lnSpc>
                <a:spcPct val="100000"/>
              </a:lnSpc>
              <a:spcBef>
                <a:spcPct val="0"/>
              </a:spcBef>
              <a:spcAft>
                <a:spcPct val="15000"/>
              </a:spcAft>
              <a:buChar char="••"/>
            </a:pPr>
            <a:r>
              <a:rPr lang="en-US" sz="1600" kern="1200" dirty="0">
                <a:solidFill>
                  <a:schemeClr val="tx1"/>
                </a:solidFill>
              </a:rPr>
              <a:t>Parents want to understand practical application. They are interested in specific examples of programs and practices like those in the definition. There are some who are resistant to “evaluating” their children.</a:t>
            </a:r>
          </a:p>
        </p:txBody>
      </p:sp>
      <p:sp>
        <p:nvSpPr>
          <p:cNvPr id="6" name="Freeform 5"/>
          <p:cNvSpPr/>
          <p:nvPr/>
        </p:nvSpPr>
        <p:spPr>
          <a:xfrm>
            <a:off x="786816" y="1165710"/>
            <a:ext cx="1997726" cy="2300192"/>
          </a:xfrm>
          <a:custGeom>
            <a:avLst/>
            <a:gdLst>
              <a:gd name="connsiteX0" fmla="*/ 0 w 1997726"/>
              <a:gd name="connsiteY0" fmla="*/ 332961 h 2300192"/>
              <a:gd name="connsiteX1" fmla="*/ 332961 w 1997726"/>
              <a:gd name="connsiteY1" fmla="*/ 0 h 2300192"/>
              <a:gd name="connsiteX2" fmla="*/ 1664765 w 1997726"/>
              <a:gd name="connsiteY2" fmla="*/ 0 h 2300192"/>
              <a:gd name="connsiteX3" fmla="*/ 1997726 w 1997726"/>
              <a:gd name="connsiteY3" fmla="*/ 332961 h 2300192"/>
              <a:gd name="connsiteX4" fmla="*/ 1997726 w 1997726"/>
              <a:gd name="connsiteY4" fmla="*/ 1967231 h 2300192"/>
              <a:gd name="connsiteX5" fmla="*/ 1664765 w 1997726"/>
              <a:gd name="connsiteY5" fmla="*/ 2300192 h 2300192"/>
              <a:gd name="connsiteX6" fmla="*/ 332961 w 1997726"/>
              <a:gd name="connsiteY6" fmla="*/ 2300192 h 2300192"/>
              <a:gd name="connsiteX7" fmla="*/ 0 w 1997726"/>
              <a:gd name="connsiteY7" fmla="*/ 1967231 h 2300192"/>
              <a:gd name="connsiteX8" fmla="*/ 0 w 1997726"/>
              <a:gd name="connsiteY8" fmla="*/ 332961 h 230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7726" h="2300192">
                <a:moveTo>
                  <a:pt x="0" y="332961"/>
                </a:moveTo>
                <a:cubicBezTo>
                  <a:pt x="0" y="149072"/>
                  <a:pt x="149072" y="0"/>
                  <a:pt x="332961" y="0"/>
                </a:cubicBezTo>
                <a:lnTo>
                  <a:pt x="1664765" y="0"/>
                </a:lnTo>
                <a:cubicBezTo>
                  <a:pt x="1848654" y="0"/>
                  <a:pt x="1997726" y="149072"/>
                  <a:pt x="1997726" y="332961"/>
                </a:cubicBezTo>
                <a:lnTo>
                  <a:pt x="1997726" y="1967231"/>
                </a:lnTo>
                <a:cubicBezTo>
                  <a:pt x="1997726" y="2151120"/>
                  <a:pt x="1848654" y="2300192"/>
                  <a:pt x="1664765" y="2300192"/>
                </a:cubicBezTo>
                <a:lnTo>
                  <a:pt x="332961" y="2300192"/>
                </a:lnTo>
                <a:cubicBezTo>
                  <a:pt x="149072" y="2300192"/>
                  <a:pt x="0" y="2151120"/>
                  <a:pt x="0" y="1967231"/>
                </a:cubicBezTo>
                <a:lnTo>
                  <a:pt x="0" y="332961"/>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6101" tIns="131811" rIns="166101" bIns="131811" numCol="1" spcCol="1270" anchor="ctr" anchorCtr="0">
            <a:noAutofit/>
          </a:bodyPr>
          <a:lstStyle/>
          <a:p>
            <a:pPr lvl="0" algn="ctr" defTabSz="800100">
              <a:lnSpc>
                <a:spcPct val="90000"/>
              </a:lnSpc>
              <a:spcBef>
                <a:spcPct val="0"/>
              </a:spcBef>
              <a:spcAft>
                <a:spcPct val="35000"/>
              </a:spcAft>
            </a:pPr>
            <a:r>
              <a:rPr lang="en-US" sz="1800" b="1" kern="1200" dirty="0"/>
              <a:t>Introducing the SEL Concept</a:t>
            </a:r>
          </a:p>
        </p:txBody>
      </p:sp>
      <p:sp>
        <p:nvSpPr>
          <p:cNvPr id="7" name="Freeform 6"/>
          <p:cNvSpPr/>
          <p:nvPr/>
        </p:nvSpPr>
        <p:spPr>
          <a:xfrm>
            <a:off x="2784542" y="3831262"/>
            <a:ext cx="5513915" cy="2694143"/>
          </a:xfrm>
          <a:custGeom>
            <a:avLst/>
            <a:gdLst>
              <a:gd name="connsiteX0" fmla="*/ 449033 w 2694143"/>
              <a:gd name="connsiteY0" fmla="*/ 0 h 5513915"/>
              <a:gd name="connsiteX1" fmla="*/ 2245110 w 2694143"/>
              <a:gd name="connsiteY1" fmla="*/ 0 h 5513915"/>
              <a:gd name="connsiteX2" fmla="*/ 2694143 w 2694143"/>
              <a:gd name="connsiteY2" fmla="*/ 449033 h 5513915"/>
              <a:gd name="connsiteX3" fmla="*/ 2694143 w 2694143"/>
              <a:gd name="connsiteY3" fmla="*/ 5513915 h 5513915"/>
              <a:gd name="connsiteX4" fmla="*/ 2694143 w 2694143"/>
              <a:gd name="connsiteY4" fmla="*/ 5513915 h 5513915"/>
              <a:gd name="connsiteX5" fmla="*/ 0 w 2694143"/>
              <a:gd name="connsiteY5" fmla="*/ 5513915 h 5513915"/>
              <a:gd name="connsiteX6" fmla="*/ 0 w 2694143"/>
              <a:gd name="connsiteY6" fmla="*/ 5513915 h 5513915"/>
              <a:gd name="connsiteX7" fmla="*/ 0 w 2694143"/>
              <a:gd name="connsiteY7" fmla="*/ 449033 h 5513915"/>
              <a:gd name="connsiteX8" fmla="*/ 449033 w 2694143"/>
              <a:gd name="connsiteY8" fmla="*/ 0 h 551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143" h="5513915">
                <a:moveTo>
                  <a:pt x="2694143" y="919005"/>
                </a:moveTo>
                <a:lnTo>
                  <a:pt x="2694143" y="4594910"/>
                </a:lnTo>
                <a:cubicBezTo>
                  <a:pt x="2694143" y="5102462"/>
                  <a:pt x="2595914" y="5513914"/>
                  <a:pt x="2474742" y="5513914"/>
                </a:cubicBezTo>
                <a:lnTo>
                  <a:pt x="0" y="5513914"/>
                </a:lnTo>
                <a:lnTo>
                  <a:pt x="0" y="5513914"/>
                </a:lnTo>
                <a:lnTo>
                  <a:pt x="0" y="1"/>
                </a:lnTo>
                <a:lnTo>
                  <a:pt x="0" y="1"/>
                </a:lnTo>
                <a:lnTo>
                  <a:pt x="2474742" y="1"/>
                </a:lnTo>
                <a:cubicBezTo>
                  <a:pt x="2595914" y="1"/>
                  <a:pt x="2694143" y="411453"/>
                  <a:pt x="2694143" y="919005"/>
                </a:cubicBezTo>
                <a:close/>
              </a:path>
            </a:pathLst>
          </a:custGeom>
          <a:solidFill>
            <a:schemeClr val="accent1">
              <a:lumMod val="20000"/>
              <a:lumOff val="80000"/>
            </a:schemeClr>
          </a:solidFill>
          <a:ln>
            <a:solidFill>
              <a:schemeClr val="accent1">
                <a:lumMod val="20000"/>
                <a:lumOff val="80000"/>
                <a:alpha val="90000"/>
              </a:schemeClr>
            </a:solidFill>
          </a:ln>
        </p:spPr>
        <p:style>
          <a:lnRef idx="2">
            <a:scrgbClr r="0" g="0" b="0"/>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255342" rIns="379166" bIns="255342" numCol="1" spcCol="1270" anchor="ctr" anchorCtr="0">
            <a:noAutofit/>
          </a:bodyPr>
          <a:lstStyle/>
          <a:p>
            <a:pPr marL="171450" lvl="1" indent="-171450" algn="l" defTabSz="711200">
              <a:lnSpc>
                <a:spcPct val="100000"/>
              </a:lnSpc>
              <a:spcBef>
                <a:spcPct val="0"/>
              </a:spcBef>
              <a:spcAft>
                <a:spcPct val="15000"/>
              </a:spcAft>
              <a:buChar char="••"/>
            </a:pPr>
            <a:r>
              <a:rPr lang="en-US" sz="1600" kern="1200" dirty="0"/>
              <a:t>As with professionals, the GAIN frame is persuasive. Broad themes of “success in school and life” resonate with parents and the field alike.</a:t>
            </a:r>
          </a:p>
          <a:p>
            <a:pPr marL="171450" lvl="1" indent="-171450" algn="l" defTabSz="711200">
              <a:lnSpc>
                <a:spcPct val="100000"/>
              </a:lnSpc>
              <a:spcBef>
                <a:spcPct val="0"/>
              </a:spcBef>
              <a:spcAft>
                <a:spcPct val="15000"/>
              </a:spcAft>
              <a:buChar char="••"/>
            </a:pPr>
            <a:r>
              <a:rPr lang="en-US" sz="1600" kern="1200" dirty="0"/>
              <a:t>The EQUITY frame continues to have a niche audience.  </a:t>
            </a:r>
            <a:r>
              <a:rPr lang="en-US" sz="1600" kern="1200" dirty="0">
                <a:solidFill>
                  <a:schemeClr val="tx1"/>
                </a:solidFill>
              </a:rPr>
              <a:t>It can alienate -- some parents found it “condescending.”</a:t>
            </a:r>
          </a:p>
        </p:txBody>
      </p:sp>
      <p:sp>
        <p:nvSpPr>
          <p:cNvPr id="8" name="Freeform 7"/>
          <p:cNvSpPr/>
          <p:nvPr/>
        </p:nvSpPr>
        <p:spPr>
          <a:xfrm>
            <a:off x="786816" y="4028238"/>
            <a:ext cx="1997726" cy="2300192"/>
          </a:xfrm>
          <a:custGeom>
            <a:avLst/>
            <a:gdLst>
              <a:gd name="connsiteX0" fmla="*/ 0 w 1997726"/>
              <a:gd name="connsiteY0" fmla="*/ 332961 h 2300192"/>
              <a:gd name="connsiteX1" fmla="*/ 332961 w 1997726"/>
              <a:gd name="connsiteY1" fmla="*/ 0 h 2300192"/>
              <a:gd name="connsiteX2" fmla="*/ 1664765 w 1997726"/>
              <a:gd name="connsiteY2" fmla="*/ 0 h 2300192"/>
              <a:gd name="connsiteX3" fmla="*/ 1997726 w 1997726"/>
              <a:gd name="connsiteY3" fmla="*/ 332961 h 2300192"/>
              <a:gd name="connsiteX4" fmla="*/ 1997726 w 1997726"/>
              <a:gd name="connsiteY4" fmla="*/ 1967231 h 2300192"/>
              <a:gd name="connsiteX5" fmla="*/ 1664765 w 1997726"/>
              <a:gd name="connsiteY5" fmla="*/ 2300192 h 2300192"/>
              <a:gd name="connsiteX6" fmla="*/ 332961 w 1997726"/>
              <a:gd name="connsiteY6" fmla="*/ 2300192 h 2300192"/>
              <a:gd name="connsiteX7" fmla="*/ 0 w 1997726"/>
              <a:gd name="connsiteY7" fmla="*/ 1967231 h 2300192"/>
              <a:gd name="connsiteX8" fmla="*/ 0 w 1997726"/>
              <a:gd name="connsiteY8" fmla="*/ 332961 h 230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7726" h="2300192">
                <a:moveTo>
                  <a:pt x="0" y="332961"/>
                </a:moveTo>
                <a:cubicBezTo>
                  <a:pt x="0" y="149072"/>
                  <a:pt x="149072" y="0"/>
                  <a:pt x="332961" y="0"/>
                </a:cubicBezTo>
                <a:lnTo>
                  <a:pt x="1664765" y="0"/>
                </a:lnTo>
                <a:cubicBezTo>
                  <a:pt x="1848654" y="0"/>
                  <a:pt x="1997726" y="149072"/>
                  <a:pt x="1997726" y="332961"/>
                </a:cubicBezTo>
                <a:lnTo>
                  <a:pt x="1997726" y="1967231"/>
                </a:lnTo>
                <a:cubicBezTo>
                  <a:pt x="1997726" y="2151120"/>
                  <a:pt x="1848654" y="2300192"/>
                  <a:pt x="1664765" y="2300192"/>
                </a:cubicBezTo>
                <a:lnTo>
                  <a:pt x="332961" y="2300192"/>
                </a:lnTo>
                <a:cubicBezTo>
                  <a:pt x="149072" y="2300192"/>
                  <a:pt x="0" y="2151120"/>
                  <a:pt x="0" y="1967231"/>
                </a:cubicBezTo>
                <a:lnTo>
                  <a:pt x="0" y="332961"/>
                </a:lnTo>
                <a:close/>
              </a:path>
            </a:pathLst>
          </a:custGeom>
          <a:solidFill>
            <a:schemeClr val="accent1"/>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66101" tIns="131811" rIns="166101" bIns="131811" numCol="1" spcCol="1270" anchor="ctr" anchorCtr="0">
            <a:noAutofit/>
          </a:bodyPr>
          <a:lstStyle/>
          <a:p>
            <a:pPr lvl="0" algn="ctr" defTabSz="800100">
              <a:lnSpc>
                <a:spcPct val="90000"/>
              </a:lnSpc>
              <a:spcBef>
                <a:spcPct val="0"/>
              </a:spcBef>
              <a:spcAft>
                <a:spcPct val="35000"/>
              </a:spcAft>
            </a:pPr>
            <a:r>
              <a:rPr lang="en-US" sz="1800" b="1" kern="1200" dirty="0"/>
              <a:t>Framing</a:t>
            </a:r>
          </a:p>
        </p:txBody>
      </p:sp>
    </p:spTree>
    <p:extLst>
      <p:ext uri="{BB962C8B-B14F-4D97-AF65-F5344CB8AC3E}">
        <p14:creationId xmlns:p14="http://schemas.microsoft.com/office/powerpoint/2010/main" val="37443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 Mindset: “K-5 Stage”</a:t>
            </a:r>
          </a:p>
        </p:txBody>
      </p:sp>
      <p:sp>
        <p:nvSpPr>
          <p:cNvPr id="3" name="Slide Number Placeholder 2"/>
          <p:cNvSpPr>
            <a:spLocks noGrp="1"/>
          </p:cNvSpPr>
          <p:nvPr>
            <p:ph type="sldNum" sz="quarter" idx="4"/>
          </p:nvPr>
        </p:nvSpPr>
        <p:spPr/>
        <p:txBody>
          <a:bodyPr/>
          <a:lstStyle/>
          <a:p>
            <a:fld id="{62DFECC4-1679-4D45-9635-E86BD1EE09E9}" type="slidenum">
              <a:rPr lang="en-US" smtClean="0"/>
              <a:pPr/>
              <a:t>118</a:t>
            </a:fld>
            <a:endParaRPr lang="en-US" dirty="0"/>
          </a:p>
        </p:txBody>
      </p:sp>
      <p:sp>
        <p:nvSpPr>
          <p:cNvPr id="4" name="Text Placeholder 3"/>
          <p:cNvSpPr>
            <a:spLocks noGrp="1"/>
          </p:cNvSpPr>
          <p:nvPr>
            <p:ph type="body" sz="quarter" idx="13"/>
          </p:nvPr>
        </p:nvSpPr>
        <p:spPr>
          <a:xfrm>
            <a:off x="503238" y="837536"/>
            <a:ext cx="8460624" cy="988090"/>
          </a:xfrm>
        </p:spPr>
        <p:txBody>
          <a:bodyPr/>
          <a:lstStyle/>
          <a:p>
            <a:r>
              <a:rPr lang="en-US" dirty="0"/>
              <a:t>Many “positives” at this stage directly or indirectly relate to SEL.</a:t>
            </a:r>
          </a:p>
          <a:p>
            <a:r>
              <a:rPr lang="en-US" dirty="0"/>
              <a:t>Concerns help underscore the need for SEL.</a:t>
            </a:r>
          </a:p>
          <a:p>
            <a:endParaRPr lang="en-US" dirty="0"/>
          </a:p>
        </p:txBody>
      </p:sp>
      <p:graphicFrame>
        <p:nvGraphicFramePr>
          <p:cNvPr id="5" name="Content Placeholder 3"/>
          <p:cNvGraphicFramePr>
            <a:graphicFrameLocks/>
          </p:cNvGraphicFramePr>
          <p:nvPr/>
        </p:nvGraphicFramePr>
        <p:xfrm>
          <a:off x="446236" y="1302587"/>
          <a:ext cx="8333710" cy="4376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8" name="Group 17"/>
          <p:cNvGrpSpPr/>
          <p:nvPr/>
        </p:nvGrpSpPr>
        <p:grpSpPr>
          <a:xfrm>
            <a:off x="5053955" y="1722473"/>
            <a:ext cx="699247" cy="699247"/>
            <a:chOff x="3454400" y="2107962"/>
            <a:chExt cx="699247" cy="699247"/>
          </a:xfrm>
        </p:grpSpPr>
        <p:sp>
          <p:nvSpPr>
            <p:cNvPr id="9" name="Oval 8"/>
            <p:cNvSpPr/>
            <p:nvPr/>
          </p:nvSpPr>
          <p:spPr>
            <a:xfrm>
              <a:off x="3454400" y="2107962"/>
              <a:ext cx="699247" cy="69924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657601" y="2324847"/>
              <a:ext cx="77694" cy="776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3899649" y="2324847"/>
              <a:ext cx="77694" cy="776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3624733" y="2547590"/>
              <a:ext cx="364565" cy="71718"/>
            </a:xfrm>
            <a:custGeom>
              <a:avLst/>
              <a:gdLst>
                <a:gd name="connsiteX0" fmla="*/ 0 w 364565"/>
                <a:gd name="connsiteY0" fmla="*/ 71718 h 71718"/>
                <a:gd name="connsiteX1" fmla="*/ 197224 w 364565"/>
                <a:gd name="connsiteY1" fmla="*/ 0 h 71718"/>
                <a:gd name="connsiteX2" fmla="*/ 364565 w 364565"/>
                <a:gd name="connsiteY2" fmla="*/ 71718 h 71718"/>
              </a:gdLst>
              <a:ahLst/>
              <a:cxnLst>
                <a:cxn ang="0">
                  <a:pos x="connsiteX0" y="connsiteY0"/>
                </a:cxn>
                <a:cxn ang="0">
                  <a:pos x="connsiteX1" y="connsiteY1"/>
                </a:cxn>
                <a:cxn ang="0">
                  <a:pos x="connsiteX2" y="connsiteY2"/>
                </a:cxn>
              </a:cxnLst>
              <a:rect l="l" t="t" r="r" b="b"/>
              <a:pathLst>
                <a:path w="364565" h="71718">
                  <a:moveTo>
                    <a:pt x="0" y="71718"/>
                  </a:moveTo>
                  <a:cubicBezTo>
                    <a:pt x="68231" y="35859"/>
                    <a:pt x="136463" y="0"/>
                    <a:pt x="197224" y="0"/>
                  </a:cubicBezTo>
                  <a:cubicBezTo>
                    <a:pt x="257985" y="0"/>
                    <a:pt x="311275" y="35859"/>
                    <a:pt x="364565" y="71718"/>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V="1">
              <a:off x="3612777" y="2265254"/>
              <a:ext cx="89647" cy="358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932519" y="2260084"/>
              <a:ext cx="89647" cy="3585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580118" y="1740333"/>
            <a:ext cx="699247" cy="699247"/>
            <a:chOff x="5057228" y="2107961"/>
            <a:chExt cx="699247" cy="699247"/>
          </a:xfrm>
        </p:grpSpPr>
        <p:sp>
          <p:nvSpPr>
            <p:cNvPr id="20" name="Oval 19"/>
            <p:cNvSpPr/>
            <p:nvPr/>
          </p:nvSpPr>
          <p:spPr>
            <a:xfrm>
              <a:off x="5057228" y="2107961"/>
              <a:ext cx="699247" cy="69924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Moon 25"/>
            <p:cNvSpPr/>
            <p:nvPr/>
          </p:nvSpPr>
          <p:spPr>
            <a:xfrm rot="16200000">
              <a:off x="5331793" y="2404226"/>
              <a:ext cx="150117" cy="367318"/>
            </a:xfrm>
            <a:prstGeom prst="moon">
              <a:avLst>
                <a:gd name="adj" fmla="val 87500"/>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a:off x="5245528" y="2321452"/>
              <a:ext cx="106837" cy="28589"/>
            </a:xfrm>
            <a:custGeom>
              <a:avLst/>
              <a:gdLst>
                <a:gd name="connsiteX0" fmla="*/ 0 w 106837"/>
                <a:gd name="connsiteY0" fmla="*/ 28589 h 28589"/>
                <a:gd name="connsiteX1" fmla="*/ 62846 w 106837"/>
                <a:gd name="connsiteY1" fmla="*/ 309 h 28589"/>
                <a:gd name="connsiteX2" fmla="*/ 106837 w 106837"/>
                <a:gd name="connsiteY2" fmla="*/ 16020 h 28589"/>
              </a:gdLst>
              <a:ahLst/>
              <a:cxnLst>
                <a:cxn ang="0">
                  <a:pos x="connsiteX0" y="connsiteY0"/>
                </a:cxn>
                <a:cxn ang="0">
                  <a:pos x="connsiteX1" y="connsiteY1"/>
                </a:cxn>
                <a:cxn ang="0">
                  <a:pos x="connsiteX2" y="connsiteY2"/>
                </a:cxn>
              </a:cxnLst>
              <a:rect l="l" t="t" r="r" b="b"/>
              <a:pathLst>
                <a:path w="106837" h="28589">
                  <a:moveTo>
                    <a:pt x="0" y="28589"/>
                  </a:moveTo>
                  <a:cubicBezTo>
                    <a:pt x="22520" y="15496"/>
                    <a:pt x="45040" y="2404"/>
                    <a:pt x="62846" y="309"/>
                  </a:cubicBezTo>
                  <a:cubicBezTo>
                    <a:pt x="80652" y="-1786"/>
                    <a:pt x="93744" y="7117"/>
                    <a:pt x="106837" y="1602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flipH="1">
              <a:off x="5476983" y="2321452"/>
              <a:ext cx="106837" cy="28589"/>
            </a:xfrm>
            <a:custGeom>
              <a:avLst/>
              <a:gdLst>
                <a:gd name="connsiteX0" fmla="*/ 0 w 106837"/>
                <a:gd name="connsiteY0" fmla="*/ 28589 h 28589"/>
                <a:gd name="connsiteX1" fmla="*/ 62846 w 106837"/>
                <a:gd name="connsiteY1" fmla="*/ 309 h 28589"/>
                <a:gd name="connsiteX2" fmla="*/ 106837 w 106837"/>
                <a:gd name="connsiteY2" fmla="*/ 16020 h 28589"/>
              </a:gdLst>
              <a:ahLst/>
              <a:cxnLst>
                <a:cxn ang="0">
                  <a:pos x="connsiteX0" y="connsiteY0"/>
                </a:cxn>
                <a:cxn ang="0">
                  <a:pos x="connsiteX1" y="connsiteY1"/>
                </a:cxn>
                <a:cxn ang="0">
                  <a:pos x="connsiteX2" y="connsiteY2"/>
                </a:cxn>
              </a:cxnLst>
              <a:rect l="l" t="t" r="r" b="b"/>
              <a:pathLst>
                <a:path w="106837" h="28589">
                  <a:moveTo>
                    <a:pt x="0" y="28589"/>
                  </a:moveTo>
                  <a:cubicBezTo>
                    <a:pt x="22520" y="15496"/>
                    <a:pt x="45040" y="2404"/>
                    <a:pt x="62846" y="309"/>
                  </a:cubicBezTo>
                  <a:cubicBezTo>
                    <a:pt x="80652" y="-1786"/>
                    <a:pt x="93744" y="7117"/>
                    <a:pt x="106837" y="1602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Rectangular Callout 5"/>
          <p:cNvSpPr/>
          <p:nvPr/>
        </p:nvSpPr>
        <p:spPr>
          <a:xfrm>
            <a:off x="446236" y="5383634"/>
            <a:ext cx="3894058" cy="1175706"/>
          </a:xfrm>
          <a:prstGeom prst="wedgeRectCallout">
            <a:avLst/>
          </a:prstGeom>
          <a:solidFill>
            <a:schemeClr val="bg1"/>
          </a:solidFill>
          <a:ln>
            <a:solidFill>
              <a:schemeClr val="accent2"/>
            </a:solidFill>
          </a:ln>
        </p:spPr>
        <p:txBody>
          <a:bodyPr wrap="square">
            <a:spAutoFit/>
          </a:bodyPr>
          <a:lstStyle/>
          <a:p>
            <a:pPr marR="0" lvl="0">
              <a:lnSpc>
                <a:spcPct val="110000"/>
              </a:lnSpc>
              <a:spcBef>
                <a:spcPts val="0"/>
              </a:spcBef>
              <a:spcAft>
                <a:spcPts val="0"/>
              </a:spcAft>
            </a:pPr>
            <a:r>
              <a:rPr lang="en-US" sz="1600" i="1" dirty="0">
                <a:ea typeface="Calibri" panose="020F0502020204030204" pitchFamily="34" charset="0"/>
                <a:cs typeface="Times New Roman" panose="02020603050405020304" pitchFamily="18" charset="0"/>
              </a:rPr>
              <a:t>“Pre-K is helping him build a solid base. He’s becoming a more social creature. The school is bilingual. There are many positives.” </a:t>
            </a:r>
            <a:r>
              <a:rPr lang="en-US" sz="1600" dirty="0">
                <a:ea typeface="Calibri" panose="020F0502020204030204" pitchFamily="34" charset="0"/>
                <a:cs typeface="Times New Roman" panose="02020603050405020304" pitchFamily="18" charset="0"/>
              </a:rPr>
              <a:t>Dallas, 6pm</a:t>
            </a:r>
            <a:endParaRPr lang="en-US" sz="1600" dirty="0">
              <a:effectLst/>
              <a:ea typeface="Calibri" panose="020F0502020204030204" pitchFamily="34" charset="0"/>
              <a:cs typeface="Times New Roman" panose="02020603050405020304" pitchFamily="18" charset="0"/>
            </a:endParaRPr>
          </a:p>
        </p:txBody>
      </p:sp>
      <p:sp>
        <p:nvSpPr>
          <p:cNvPr id="12" name="Rectangular Callout 11"/>
          <p:cNvSpPr/>
          <p:nvPr/>
        </p:nvSpPr>
        <p:spPr>
          <a:xfrm>
            <a:off x="4881715" y="5388545"/>
            <a:ext cx="3898231" cy="883640"/>
          </a:xfrm>
          <a:prstGeom prst="wedgeRectCallout">
            <a:avLst/>
          </a:prstGeom>
          <a:solidFill>
            <a:schemeClr val="bg1"/>
          </a:solidFill>
          <a:ln>
            <a:solidFill>
              <a:schemeClr val="accent6"/>
            </a:solidFill>
          </a:ln>
        </p:spPr>
        <p:txBody>
          <a:bodyPr wrap="square">
            <a:spAutoFit/>
          </a:bodyPr>
          <a:lstStyle/>
          <a:p>
            <a:pPr marR="0" lvl="0">
              <a:lnSpc>
                <a:spcPct val="110000"/>
              </a:lnSpc>
              <a:spcBef>
                <a:spcPts val="0"/>
              </a:spcBef>
              <a:spcAft>
                <a:spcPts val="0"/>
              </a:spcAft>
            </a:pPr>
            <a:r>
              <a:rPr lang="en-US" sz="1600" i="1" dirty="0">
                <a:ea typeface="Calibri" panose="020F0502020204030204" pitchFamily="34" charset="0"/>
                <a:cs typeface="Times New Roman" panose="02020603050405020304" pitchFamily="18" charset="0"/>
              </a:rPr>
              <a:t>“It’s all about the test. Testing at 3</a:t>
            </a:r>
            <a:r>
              <a:rPr lang="en-US" sz="1600" i="1" baseline="30000" dirty="0">
                <a:ea typeface="Calibri" panose="020F0502020204030204" pitchFamily="34" charset="0"/>
                <a:cs typeface="Times New Roman" panose="02020603050405020304" pitchFamily="18" charset="0"/>
              </a:rPr>
              <a:t>rd</a:t>
            </a:r>
            <a:r>
              <a:rPr lang="en-US" sz="1600" i="1" dirty="0">
                <a:ea typeface="Calibri" panose="020F0502020204030204" pitchFamily="34" charset="0"/>
                <a:cs typeface="Times New Roman" panose="02020603050405020304" pitchFamily="18" charset="0"/>
              </a:rPr>
              <a:t> grade just feels a little too early for me.” </a:t>
            </a:r>
            <a:r>
              <a:rPr lang="en-US" sz="1600" dirty="0">
                <a:effectLst/>
                <a:ea typeface="Calibri" panose="020F0502020204030204" pitchFamily="34" charset="0"/>
                <a:cs typeface="Times New Roman" panose="02020603050405020304" pitchFamily="18" charset="0"/>
              </a:rPr>
              <a:t>Oakland, 6pm</a:t>
            </a:r>
          </a:p>
        </p:txBody>
      </p:sp>
    </p:spTree>
    <p:extLst>
      <p:ext uri="{BB962C8B-B14F-4D97-AF65-F5344CB8AC3E}">
        <p14:creationId xmlns:p14="http://schemas.microsoft.com/office/powerpoint/2010/main" val="31701116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 Mindset: “Everything Else”</a:t>
            </a:r>
          </a:p>
        </p:txBody>
      </p:sp>
      <p:sp>
        <p:nvSpPr>
          <p:cNvPr id="3" name="Slide Number Placeholder 2"/>
          <p:cNvSpPr>
            <a:spLocks noGrp="1"/>
          </p:cNvSpPr>
          <p:nvPr>
            <p:ph type="sldNum" sz="quarter" idx="4"/>
          </p:nvPr>
        </p:nvSpPr>
        <p:spPr/>
        <p:txBody>
          <a:bodyPr/>
          <a:lstStyle/>
          <a:p>
            <a:fld id="{62DFECC4-1679-4D45-9635-E86BD1EE09E9}" type="slidenum">
              <a:rPr lang="en-US" smtClean="0"/>
              <a:pPr/>
              <a:t>119</a:t>
            </a:fld>
            <a:endParaRPr lang="en-US" dirty="0"/>
          </a:p>
        </p:txBody>
      </p:sp>
      <p:sp>
        <p:nvSpPr>
          <p:cNvPr id="15" name="TextBox 14"/>
          <p:cNvSpPr txBox="1"/>
          <p:nvPr/>
        </p:nvSpPr>
        <p:spPr>
          <a:xfrm>
            <a:off x="605093" y="1744461"/>
            <a:ext cx="3871689" cy="212365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1600" dirty="0"/>
              <a:t>Parents have many “hopes” for their children beyond academic success.</a:t>
            </a:r>
          </a:p>
          <a:p>
            <a:pPr marL="285750" indent="-285750">
              <a:spcBef>
                <a:spcPts val="1200"/>
              </a:spcBef>
              <a:buFont typeface="Arial" panose="020B0604020202020204" pitchFamily="34" charset="0"/>
              <a:buChar char="•"/>
            </a:pPr>
            <a:r>
              <a:rPr lang="en-US" sz="1600" dirty="0"/>
              <a:t>Some even use the language of “social” and “emotional” qualities. </a:t>
            </a:r>
          </a:p>
          <a:p>
            <a:pPr marL="285750" indent="-285750">
              <a:spcBef>
                <a:spcPts val="1200"/>
              </a:spcBef>
              <a:buFont typeface="Arial" panose="020B0604020202020204" pitchFamily="34" charset="0"/>
              <a:buChar char="•"/>
            </a:pPr>
            <a:r>
              <a:rPr lang="en-US" sz="1600" dirty="0"/>
              <a:t>That said, few parents can name a program or curriculum locally that is focused on these skills. </a:t>
            </a:r>
          </a:p>
        </p:txBody>
      </p:sp>
      <p:sp>
        <p:nvSpPr>
          <p:cNvPr id="17" name="Rectangle 16"/>
          <p:cNvSpPr/>
          <p:nvPr/>
        </p:nvSpPr>
        <p:spPr>
          <a:xfrm>
            <a:off x="504826" y="4523948"/>
            <a:ext cx="3971956" cy="1339825"/>
          </a:xfrm>
          <a:prstGeom prst="rect">
            <a:avLst/>
          </a:prstGeom>
          <a:solidFill>
            <a:schemeClr val="bg1">
              <a:lumMod val="95000"/>
            </a:schemeClr>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541597" y="4629248"/>
            <a:ext cx="3786357" cy="1069524"/>
          </a:xfrm>
          <a:prstGeom prst="rect">
            <a:avLst/>
          </a:prstGeom>
          <a:noFill/>
        </p:spPr>
        <p:txBody>
          <a:bodyPr wrap="square" rtlCol="0">
            <a:spAutoFit/>
          </a:bodyPr>
          <a:lstStyle/>
          <a:p>
            <a:r>
              <a:rPr lang="en-US" sz="1400" b="1" dirty="0">
                <a:solidFill>
                  <a:schemeClr val="tx1">
                    <a:lumMod val="75000"/>
                    <a:lumOff val="25000"/>
                  </a:schemeClr>
                </a:solidFill>
              </a:rPr>
              <a:t>Parent language:</a:t>
            </a:r>
            <a:endParaRPr lang="en-US" sz="1400" dirty="0"/>
          </a:p>
          <a:p>
            <a:pPr marL="285750" indent="-285750">
              <a:spcBef>
                <a:spcPts val="900"/>
              </a:spcBef>
              <a:buFont typeface="Arial" panose="020B0604020202020204" pitchFamily="34" charset="0"/>
              <a:buChar char="•"/>
            </a:pPr>
            <a:r>
              <a:rPr lang="en-US" sz="1400" dirty="0"/>
              <a:t>Life Learning, Keys to Life, Life Lessons, Life Skills, Life Successes, Basics for Success, Keys to Happiness, Social Skills</a:t>
            </a:r>
          </a:p>
        </p:txBody>
      </p:sp>
      <p:sp>
        <p:nvSpPr>
          <p:cNvPr id="18" name="Rounded Rectangular Callout 17"/>
          <p:cNvSpPr/>
          <p:nvPr/>
        </p:nvSpPr>
        <p:spPr>
          <a:xfrm>
            <a:off x="4869236" y="1686005"/>
            <a:ext cx="3933678" cy="3820620"/>
          </a:xfrm>
          <a:prstGeom prst="wedgeRoundRectCallout">
            <a:avLst>
              <a:gd name="adj1" fmla="val 7105"/>
              <a:gd name="adj2" fmla="val 55279"/>
              <a:gd name="adj3" fmla="val 16667"/>
            </a:avLst>
          </a:prstGeom>
          <a:solidFill>
            <a:schemeClr val="bg2"/>
          </a:solidFill>
        </p:spPr>
        <p:txBody>
          <a:bodyPr wrap="square" anchor="ctr">
            <a:spAutoFit/>
          </a:bodyPr>
          <a:lstStyle/>
          <a:p>
            <a:r>
              <a:rPr lang="en-US" i="1" dirty="0">
                <a:ea typeface="Calibri" panose="020F0502020204030204" pitchFamily="34" charset="0"/>
                <a:cs typeface="Times New Roman" panose="02020603050405020304" pitchFamily="18" charset="0"/>
              </a:rPr>
              <a:t>“Social skills are what they need now. Social skills and self confidence. It’s a big step going out into the world.” </a:t>
            </a:r>
            <a:r>
              <a:rPr lang="en-US" dirty="0">
                <a:ea typeface="Calibri" panose="020F0502020204030204" pitchFamily="34" charset="0"/>
                <a:cs typeface="Times New Roman" panose="02020603050405020304" pitchFamily="18" charset="0"/>
              </a:rPr>
              <a:t>Dallas, 8pm</a:t>
            </a:r>
          </a:p>
          <a:p>
            <a:endParaRPr lang="en-US" i="1" dirty="0">
              <a:ea typeface="Calibri" panose="020F0502020204030204" pitchFamily="34" charset="0"/>
              <a:cs typeface="Times New Roman" panose="02020603050405020304" pitchFamily="18" charset="0"/>
            </a:endParaRPr>
          </a:p>
          <a:p>
            <a:r>
              <a:rPr lang="en-US" i="1" dirty="0">
                <a:cs typeface="Times New Roman" panose="02020603050405020304" pitchFamily="18" charset="0"/>
              </a:rPr>
              <a:t>“I don’t want my children to be frustrated or confused and then stop learning…. I want my kids to have goals, motivation, and learning that gets them excited.” </a:t>
            </a:r>
          </a:p>
          <a:p>
            <a:r>
              <a:rPr lang="en-US" dirty="0">
                <a:cs typeface="Times New Roman" panose="02020603050405020304" pitchFamily="18" charset="0"/>
              </a:rPr>
              <a:t>Boston, 8pm</a:t>
            </a:r>
            <a:endParaRPr lang="en-US" dirty="0"/>
          </a:p>
        </p:txBody>
      </p:sp>
      <p:sp>
        <p:nvSpPr>
          <p:cNvPr id="9" name="TextBox 8"/>
          <p:cNvSpPr txBox="1"/>
          <p:nvPr/>
        </p:nvSpPr>
        <p:spPr>
          <a:xfrm>
            <a:off x="236092" y="6327849"/>
            <a:ext cx="8055033" cy="369332"/>
          </a:xfrm>
          <a:prstGeom prst="rect">
            <a:avLst/>
          </a:prstGeom>
          <a:noFill/>
        </p:spPr>
        <p:txBody>
          <a:bodyPr wrap="square" rtlCol="0">
            <a:spAutoFit/>
          </a:bodyPr>
          <a:lstStyle/>
          <a:p>
            <a:r>
              <a:rPr lang="en-US" sz="900" i="1" dirty="0"/>
              <a:t>Moderator probe: One category of learning is “academics,” like reading, writing, math.  Then there’s this category of “everything else” –skills that can help a person do well in school, at work, and in life.  In your opinion, what else do your children need to learn?</a:t>
            </a:r>
          </a:p>
        </p:txBody>
      </p:sp>
    </p:spTree>
    <p:extLst>
      <p:ext uri="{BB962C8B-B14F-4D97-AF65-F5344CB8AC3E}">
        <p14:creationId xmlns:p14="http://schemas.microsoft.com/office/powerpoint/2010/main" val="294308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Success Factors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1918594"/>
            <a:ext cx="2717763" cy="3354765"/>
          </a:xfrm>
          <a:prstGeom prst="rect">
            <a:avLst/>
          </a:prstGeom>
          <a:noFill/>
        </p:spPr>
        <p:txBody>
          <a:bodyPr wrap="square" numCol="1" rtlCol="0">
            <a:spAutoFit/>
          </a:bodyPr>
          <a:lstStyle/>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Puts the focus on outcomes and benefits (more than approach or practice)</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Implies long-term: college and career readiness more so than other terms</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Competing definitions of “success” make it vague</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Calls attention to “deficits” often environmental: </a:t>
            </a:r>
            <a:br>
              <a:rPr lang="en-US" sz="1400" dirty="0">
                <a:latin typeface="Gadugi" panose="020B0502040204020203" pitchFamily="34" charset="0"/>
              </a:rPr>
            </a:br>
            <a:r>
              <a:rPr lang="en-US" sz="1400" dirty="0">
                <a:latin typeface="Gadugi" panose="020B0502040204020203" pitchFamily="34" charset="0"/>
              </a:rPr>
              <a:t>What does success mean? Can students defy the trend and expectations?</a:t>
            </a:r>
          </a:p>
        </p:txBody>
      </p:sp>
      <p:grpSp>
        <p:nvGrpSpPr>
          <p:cNvPr id="7" name="Group 6"/>
          <p:cNvGrpSpPr/>
          <p:nvPr/>
        </p:nvGrpSpPr>
        <p:grpSpPr>
          <a:xfrm>
            <a:off x="324927" y="5614339"/>
            <a:ext cx="8534879" cy="744529"/>
            <a:chOff x="324927" y="5778934"/>
            <a:chExt cx="8534879" cy="744529"/>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grpSp>
      <p:sp>
        <p:nvSpPr>
          <p:cNvPr id="63" name="TextBox 62"/>
          <p:cNvSpPr txBox="1"/>
          <p:nvPr/>
        </p:nvSpPr>
        <p:spPr>
          <a:xfrm>
            <a:off x="3237128" y="1918594"/>
            <a:ext cx="2676306" cy="2923877"/>
          </a:xfrm>
          <a:prstGeom prst="rect">
            <a:avLst/>
          </a:prstGeom>
          <a:noFill/>
        </p:spPr>
        <p:txBody>
          <a:bodyPr wrap="square" numCol="1" rtlCol="0">
            <a:spAutoFit/>
          </a:bodyPr>
          <a:lstStyle/>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Success means different things to different people; K-12 see it as test scores, Afterschool tend to see it more in the realm of SEL</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A new term – has currency, but is still being defined</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Heard more in K-12 than Afterschool or Policymaker interviews</a:t>
            </a:r>
          </a:p>
          <a:p>
            <a:pPr marL="285750" indent="-285750">
              <a:spcBef>
                <a:spcPts val="1200"/>
              </a:spcBef>
              <a:buClr>
                <a:schemeClr val="accent5"/>
              </a:buClr>
              <a:buFont typeface="Arial" panose="020B0604020202020204" pitchFamily="34" charset="0"/>
              <a:buChar char="•"/>
            </a:pPr>
            <a:endParaRPr lang="en-US" sz="1400" dirty="0">
              <a:latin typeface="Gadugi" panose="020B0502040204020203" pitchFamily="34" charset="0"/>
            </a:endParaRPr>
          </a:p>
        </p:txBody>
      </p:sp>
      <p:sp>
        <p:nvSpPr>
          <p:cNvPr id="66" name="TextBox 65"/>
          <p:cNvSpPr txBox="1"/>
          <p:nvPr/>
        </p:nvSpPr>
        <p:spPr>
          <a:xfrm>
            <a:off x="6239205" y="1918594"/>
            <a:ext cx="2620602" cy="3354765"/>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Sources are enthusiastic about this term - everyone cares about success</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“Starting to catch on” since Department of Ed started using this language</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Gets leaders thinking about what makes people successful</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While they perk up at the language, it is also generic, and it takes a transition message to get to SEL </a:t>
            </a:r>
          </a:p>
        </p:txBody>
      </p:sp>
      <p:sp>
        <p:nvSpPr>
          <p:cNvPr id="67" name="TextBox 66"/>
          <p:cNvSpPr txBox="1"/>
          <p:nvPr/>
        </p:nvSpPr>
        <p:spPr>
          <a:xfrm>
            <a:off x="324927" y="5817146"/>
            <a:ext cx="8534879" cy="523220"/>
          </a:xfrm>
          <a:prstGeom prst="rect">
            <a:avLst/>
          </a:prstGeom>
          <a:noFill/>
        </p:spPr>
        <p:txBody>
          <a:bodyPr wrap="square" rtlCol="0">
            <a:spAutoFit/>
          </a:bodyPr>
          <a:lstStyle/>
          <a:p>
            <a:pPr algn="ctr"/>
            <a:r>
              <a:rPr lang="en-US" sz="1400" dirty="0"/>
              <a:t>Sets the right tone for shared goals, qualities to nurture in a student. </a:t>
            </a:r>
          </a:p>
          <a:p>
            <a:pPr algn="ctr"/>
            <a:r>
              <a:rPr lang="en-US" sz="1400" dirty="0"/>
              <a:t>However, it’s generic and not an obvious bridge to talking about SEL.</a:t>
            </a:r>
          </a:p>
        </p:txBody>
      </p:sp>
    </p:spTree>
    <p:extLst>
      <p:ext uri="{BB962C8B-B14F-4D97-AF65-F5344CB8AC3E}">
        <p14:creationId xmlns:p14="http://schemas.microsoft.com/office/powerpoint/2010/main" val="38383022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Effective Terminology With Parents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120</a:t>
            </a:fld>
            <a:endParaRPr lang="en-US" dirty="0"/>
          </a:p>
        </p:txBody>
      </p:sp>
      <p:graphicFrame>
        <p:nvGraphicFramePr>
          <p:cNvPr id="5" name="Table 4"/>
          <p:cNvGraphicFramePr>
            <a:graphicFrameLocks noGrp="1"/>
          </p:cNvGraphicFramePr>
          <p:nvPr/>
        </p:nvGraphicFramePr>
        <p:xfrm>
          <a:off x="504826" y="1543915"/>
          <a:ext cx="8217600" cy="4114800"/>
        </p:xfrm>
        <a:graphic>
          <a:graphicData uri="http://schemas.openxmlformats.org/drawingml/2006/table">
            <a:tbl>
              <a:tblPr firstRow="1" bandRow="1">
                <a:tableStyleId>{5C22544A-7EE6-4342-B048-85BDC9FD1C3A}</a:tableStyleId>
              </a:tblPr>
              <a:tblGrid>
                <a:gridCol w="1809115">
                  <a:extLst>
                    <a:ext uri="{9D8B030D-6E8A-4147-A177-3AD203B41FA5}">
                      <a16:colId xmlns:a16="http://schemas.microsoft.com/office/drawing/2014/main" val="20000"/>
                    </a:ext>
                  </a:extLst>
                </a:gridCol>
                <a:gridCol w="3297251">
                  <a:extLst>
                    <a:ext uri="{9D8B030D-6E8A-4147-A177-3AD203B41FA5}">
                      <a16:colId xmlns:a16="http://schemas.microsoft.com/office/drawing/2014/main" val="20001"/>
                    </a:ext>
                  </a:extLst>
                </a:gridCol>
                <a:gridCol w="3111234">
                  <a:extLst>
                    <a:ext uri="{9D8B030D-6E8A-4147-A177-3AD203B41FA5}">
                      <a16:colId xmlns:a16="http://schemas.microsoft.com/office/drawing/2014/main" val="20002"/>
                    </a:ext>
                  </a:extLst>
                </a:gridCol>
              </a:tblGrid>
              <a:tr h="457200">
                <a:tc>
                  <a:txBody>
                    <a:bodyPr/>
                    <a:lstStyle/>
                    <a:p>
                      <a:pPr algn="ctr"/>
                      <a:r>
                        <a:rPr lang="en-US" sz="1600" dirty="0">
                          <a:solidFill>
                            <a:schemeClr val="bg1"/>
                          </a:solidFill>
                        </a:rPr>
                        <a:t>Term</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tx2"/>
                    </a:solidFill>
                  </a:tcPr>
                </a:tc>
                <a:tc>
                  <a:txBody>
                    <a:bodyPr/>
                    <a:lstStyle/>
                    <a:p>
                      <a:pPr algn="ctr"/>
                      <a:r>
                        <a:rPr lang="en-US" sz="1600" dirty="0">
                          <a:solidFill>
                            <a:schemeClr val="bg1"/>
                          </a:solidFill>
                        </a:rPr>
                        <a:t>Assessment</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1"/>
                    </a:solidFill>
                  </a:tcPr>
                </a:tc>
                <a:tc>
                  <a:txBody>
                    <a:bodyPr/>
                    <a:lstStyle/>
                    <a:p>
                      <a:pPr algn="ctr"/>
                      <a:r>
                        <a:rPr lang="en-US" sz="1600" dirty="0">
                          <a:solidFill>
                            <a:schemeClr val="bg1"/>
                          </a:solidFill>
                        </a:rPr>
                        <a:t>Direct Feedback</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5"/>
                    </a:solidFill>
                  </a:tcPr>
                </a:tc>
                <a:extLst>
                  <a:ext uri="{0D108BD9-81ED-4DB2-BD59-A6C34878D82A}">
                    <a16:rowId xmlns:a16="http://schemas.microsoft.com/office/drawing/2014/main" val="10000"/>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Social-emotional</a:t>
                      </a:r>
                      <a:r>
                        <a:rPr lang="en-US" sz="1400" b="1" baseline="0" dirty="0"/>
                        <a:t> &amp; academic learning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t>(SEAL)</a:t>
                      </a:r>
                      <a:endParaRPr lang="en-US" sz="1400" b="1"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Top term in most groups, viewed as </a:t>
                      </a:r>
                      <a:r>
                        <a:rPr lang="en-US" sz="1200" baseline="0" dirty="0"/>
                        <a:t>all-encompassing, emphasizes the connection between emotional well-being and academic success; can happen in and out of school.</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lvl="1" algn="ctr"/>
                      <a:r>
                        <a:rPr lang="en-US" sz="1200" i="1" kern="1200" dirty="0">
                          <a:solidFill>
                            <a:schemeClr val="dk1"/>
                          </a:solidFill>
                          <a:effectLst/>
                          <a:latin typeface="+mn-lt"/>
                          <a:ea typeface="+mn-ea"/>
                          <a:cs typeface="+mn-cs"/>
                        </a:rPr>
                        <a:t>“’Academic’ makes it part of the class. </a:t>
                      </a:r>
                      <a:br>
                        <a:rPr lang="en-US" sz="1200" i="1" kern="1200" dirty="0">
                          <a:solidFill>
                            <a:schemeClr val="dk1"/>
                          </a:solidFill>
                          <a:effectLst/>
                          <a:latin typeface="+mn-lt"/>
                          <a:ea typeface="+mn-ea"/>
                          <a:cs typeface="+mn-cs"/>
                        </a:rPr>
                      </a:br>
                      <a:r>
                        <a:rPr lang="en-US" sz="1200" i="1" kern="1200" dirty="0">
                          <a:solidFill>
                            <a:schemeClr val="dk1"/>
                          </a:solidFill>
                          <a:effectLst/>
                          <a:latin typeface="+mn-lt"/>
                          <a:ea typeface="+mn-ea"/>
                          <a:cs typeface="+mn-cs"/>
                        </a:rPr>
                        <a:t>I expect my son to learn social, emotional and academic learning combined.” </a:t>
                      </a:r>
                      <a:r>
                        <a:rPr lang="en-US" sz="1200" kern="1200" dirty="0">
                          <a:solidFill>
                            <a:schemeClr val="dk1"/>
                          </a:solidFill>
                          <a:effectLst/>
                          <a:latin typeface="+mn-lt"/>
                          <a:ea typeface="+mn-ea"/>
                          <a:cs typeface="+mn-cs"/>
                        </a:rPr>
                        <a:t>Oakland, 6pm</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822960">
                <a:tc>
                  <a:txBody>
                    <a:bodyPr/>
                    <a:lstStyle/>
                    <a:p>
                      <a:pPr algn="ctr"/>
                      <a:r>
                        <a:rPr lang="en-US" sz="1400" b="1" dirty="0"/>
                        <a:t>Social &amp; emotional</a:t>
                      </a:r>
                      <a:r>
                        <a:rPr lang="en-US" sz="1400" b="1" baseline="0" dirty="0"/>
                        <a:t> learning</a:t>
                      </a:r>
                    </a:p>
                    <a:p>
                      <a:pPr algn="ctr"/>
                      <a:r>
                        <a:rPr lang="en-US" sz="1400" b="1" baseline="0" dirty="0"/>
                        <a:t>(SEL)</a:t>
                      </a:r>
                      <a:endParaRPr lang="en-US" sz="1400" b="1"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Same </a:t>
                      </a:r>
                      <a:r>
                        <a:rPr lang="en-US" sz="1200" dirty="0">
                          <a:solidFill>
                            <a:schemeClr val="tx1"/>
                          </a:solidFill>
                        </a:rPr>
                        <a:t>as SEAL for some,</a:t>
                      </a:r>
                      <a:r>
                        <a:rPr lang="en-US" sz="1200" baseline="0" dirty="0">
                          <a:solidFill>
                            <a:schemeClr val="tx1"/>
                          </a:solidFill>
                        </a:rPr>
                        <a:t> but for others the lack of “academic” means this is more of the parents’ responsibility. SEAL &amp; SEL connote and denote the topic.</a:t>
                      </a:r>
                      <a:endParaRPr lang="en-US" sz="1200" dirty="0">
                        <a:solidFill>
                          <a:schemeClr val="tx1"/>
                        </a:solidFill>
                      </a:endParaRP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i="1" kern="1200" dirty="0">
                          <a:solidFill>
                            <a:schemeClr val="dk1"/>
                          </a:solidFill>
                          <a:effectLst/>
                          <a:latin typeface="+mn-lt"/>
                          <a:ea typeface="+mn-ea"/>
                          <a:cs typeface="+mn-cs"/>
                        </a:rPr>
                        <a:t>“When you take ‘academic’ out,</a:t>
                      </a:r>
                      <a:r>
                        <a:rPr lang="en-US" sz="1200" i="1" kern="1200" baseline="0" dirty="0">
                          <a:solidFill>
                            <a:schemeClr val="dk1"/>
                          </a:solidFill>
                          <a:effectLst/>
                          <a:latin typeface="+mn-lt"/>
                          <a:ea typeface="+mn-ea"/>
                          <a:cs typeface="+mn-cs"/>
                        </a:rPr>
                        <a:t> it’s</a:t>
                      </a:r>
                      <a:r>
                        <a:rPr lang="en-US" sz="1200" i="1" kern="1200" dirty="0">
                          <a:solidFill>
                            <a:schemeClr val="dk1"/>
                          </a:solidFill>
                          <a:effectLst/>
                          <a:latin typeface="+mn-lt"/>
                          <a:ea typeface="+mn-ea"/>
                          <a:cs typeface="+mn-cs"/>
                        </a:rPr>
                        <a:t> less about interacting with teachers and classmates and</a:t>
                      </a:r>
                      <a:r>
                        <a:rPr lang="en-US" sz="1200" i="1" kern="1200" baseline="0" dirty="0">
                          <a:solidFill>
                            <a:schemeClr val="dk1"/>
                          </a:solidFill>
                          <a:effectLst/>
                          <a:latin typeface="+mn-lt"/>
                          <a:ea typeface="+mn-ea"/>
                          <a:cs typeface="+mn-cs"/>
                        </a:rPr>
                        <a:t> more</a:t>
                      </a:r>
                      <a:r>
                        <a:rPr lang="en-US" sz="1200" i="1" kern="1200" dirty="0">
                          <a:solidFill>
                            <a:schemeClr val="dk1"/>
                          </a:solidFill>
                          <a:effectLst/>
                          <a:latin typeface="+mn-lt"/>
                          <a:ea typeface="+mn-ea"/>
                          <a:cs typeface="+mn-cs"/>
                        </a:rPr>
                        <a:t> interacting with other individuals.”</a:t>
                      </a:r>
                      <a:r>
                        <a:rPr lang="en-US" sz="1200" i="1" kern="1200" baseline="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Boston,</a:t>
                      </a:r>
                      <a:r>
                        <a:rPr lang="en-US" sz="1200" kern="1200" baseline="0" dirty="0">
                          <a:solidFill>
                            <a:schemeClr val="dk1"/>
                          </a:solidFill>
                          <a:effectLst/>
                          <a:latin typeface="+mn-lt"/>
                          <a:ea typeface="+mn-ea"/>
                          <a:cs typeface="+mn-cs"/>
                        </a:rPr>
                        <a:t> 8pm</a:t>
                      </a:r>
                      <a:endParaRPr lang="en-US" sz="10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1005840">
                <a:tc>
                  <a:txBody>
                    <a:bodyPr/>
                    <a:lstStyle/>
                    <a:p>
                      <a:pPr algn="ctr"/>
                      <a:r>
                        <a:rPr lang="en-US" sz="1400" b="1" dirty="0"/>
                        <a:t>Life</a:t>
                      </a:r>
                      <a:r>
                        <a:rPr lang="en-US" sz="1400" b="1" baseline="0" dirty="0"/>
                        <a:t> skills</a:t>
                      </a:r>
                      <a:r>
                        <a:rPr lang="en-US" sz="1400" b="1" dirty="0"/>
                        <a:t> </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What many parents naturally called the “everything else.” The fundamentals that support all else. Taught</a:t>
                      </a:r>
                      <a:r>
                        <a:rPr lang="en-US" sz="1200" baseline="0" dirty="0"/>
                        <a:t> at home and at school, covers everything from hygiene to respect for others. </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“Like an infant</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needs to learn the basic life skills of the world.</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When they go to school, these are the basic skills of school: respect the</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teacher, show up, do the work, etc. It’s a foundation.” </a:t>
                      </a:r>
                      <a:r>
                        <a:rPr lang="en-US" sz="1200" kern="1200" dirty="0">
                          <a:solidFill>
                            <a:schemeClr val="dk1"/>
                          </a:solidFill>
                          <a:effectLst/>
                          <a:latin typeface="+mn-lt"/>
                          <a:ea typeface="+mn-ea"/>
                          <a:cs typeface="+mn-cs"/>
                        </a:rPr>
                        <a:t>Boston,</a:t>
                      </a:r>
                      <a:r>
                        <a:rPr lang="en-US" sz="1200" kern="1200" baseline="0" dirty="0">
                          <a:solidFill>
                            <a:schemeClr val="dk1"/>
                          </a:solidFill>
                          <a:effectLst/>
                          <a:latin typeface="+mn-lt"/>
                          <a:ea typeface="+mn-ea"/>
                          <a:cs typeface="+mn-cs"/>
                        </a:rPr>
                        <a:t> 8pm</a:t>
                      </a:r>
                      <a:endParaRPr lang="en-US" sz="10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1005840">
                <a:tc>
                  <a:txBody>
                    <a:bodyPr/>
                    <a:lstStyle/>
                    <a:p>
                      <a:pPr algn="ctr"/>
                      <a:r>
                        <a:rPr lang="en-US" sz="1400" b="1" dirty="0"/>
                        <a:t>Character</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An interesting difference between the parent</a:t>
                      </a:r>
                      <a:r>
                        <a:rPr lang="en-US" sz="1200" baseline="0" dirty="0"/>
                        <a:t> &amp; professional findings. In these groups, many parents knew the term and perceived it as an essential quality to develop</a:t>
                      </a:r>
                      <a:r>
                        <a:rPr lang="en-US" sz="1200" dirty="0"/>
                        <a:t>. </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i="1" kern="1200" dirty="0">
                          <a:solidFill>
                            <a:schemeClr val="dk1"/>
                          </a:solidFill>
                          <a:effectLst/>
                          <a:latin typeface="+mn-lt"/>
                          <a:ea typeface="+mn-ea"/>
                          <a:cs typeface="+mn-cs"/>
                        </a:rPr>
                        <a:t>“If you have good character, the other stuff will follow. It’s the</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foundation created for a child.</a:t>
                      </a:r>
                      <a:r>
                        <a:rPr lang="en-US" sz="1200" i="1" kern="1200" baseline="0" dirty="0">
                          <a:solidFill>
                            <a:schemeClr val="dk1"/>
                          </a:solidFill>
                          <a:effectLst/>
                          <a:latin typeface="+mn-lt"/>
                          <a:ea typeface="+mn-ea"/>
                          <a:cs typeface="+mn-cs"/>
                        </a:rPr>
                        <a:t> It </a:t>
                      </a:r>
                      <a:r>
                        <a:rPr lang="en-US" sz="1200" i="1" kern="1200" dirty="0">
                          <a:solidFill>
                            <a:schemeClr val="dk1"/>
                          </a:solidFill>
                          <a:effectLst/>
                          <a:latin typeface="+mn-lt"/>
                          <a:ea typeface="+mn-ea"/>
                          <a:cs typeface="+mn-cs"/>
                        </a:rPr>
                        <a:t>comes from home before school, then school has a role in supporting it.” </a:t>
                      </a:r>
                      <a:r>
                        <a:rPr lang="en-US" sz="1200" kern="1200" dirty="0">
                          <a:solidFill>
                            <a:schemeClr val="dk1"/>
                          </a:solidFill>
                          <a:effectLst/>
                          <a:latin typeface="+mn-lt"/>
                          <a:ea typeface="+mn-ea"/>
                          <a:cs typeface="+mn-cs"/>
                        </a:rPr>
                        <a:t>Dallas, 8pm</a:t>
                      </a:r>
                      <a:endParaRPr lang="en-US" sz="10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 name="TextBox 3"/>
          <p:cNvSpPr txBox="1"/>
          <p:nvPr/>
        </p:nvSpPr>
        <p:spPr>
          <a:xfrm>
            <a:off x="504826" y="752512"/>
            <a:ext cx="3949392" cy="338554"/>
          </a:xfrm>
          <a:prstGeom prst="rect">
            <a:avLst/>
          </a:prstGeom>
          <a:noFill/>
        </p:spPr>
        <p:txBody>
          <a:bodyPr wrap="square" rtlCol="0">
            <a:spAutoFit/>
          </a:bodyPr>
          <a:lstStyle/>
          <a:p>
            <a:r>
              <a:rPr lang="en-US" sz="1600" dirty="0">
                <a:solidFill>
                  <a:schemeClr val="tx1">
                    <a:lumMod val="50000"/>
                    <a:lumOff val="50000"/>
                  </a:schemeClr>
                </a:solidFill>
              </a:rPr>
              <a:t>(in no particular order)</a:t>
            </a:r>
          </a:p>
        </p:txBody>
      </p:sp>
    </p:spTree>
    <p:extLst>
      <p:ext uri="{BB962C8B-B14F-4D97-AF65-F5344CB8AC3E}">
        <p14:creationId xmlns:p14="http://schemas.microsoft.com/office/powerpoint/2010/main" val="411163384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Less Effective With Parents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121</a:t>
            </a:fld>
            <a:endParaRPr lang="en-US" dirty="0"/>
          </a:p>
        </p:txBody>
      </p:sp>
      <p:graphicFrame>
        <p:nvGraphicFramePr>
          <p:cNvPr id="5" name="Table 4"/>
          <p:cNvGraphicFramePr>
            <a:graphicFrameLocks noGrp="1"/>
          </p:cNvGraphicFramePr>
          <p:nvPr/>
        </p:nvGraphicFramePr>
        <p:xfrm>
          <a:off x="504826" y="1365031"/>
          <a:ext cx="8217600" cy="4358640"/>
        </p:xfrm>
        <a:graphic>
          <a:graphicData uri="http://schemas.openxmlformats.org/drawingml/2006/table">
            <a:tbl>
              <a:tblPr firstRow="1" bandRow="1">
                <a:tableStyleId>{5C22544A-7EE6-4342-B048-85BDC9FD1C3A}</a:tableStyleId>
              </a:tblPr>
              <a:tblGrid>
                <a:gridCol w="1809115">
                  <a:extLst>
                    <a:ext uri="{9D8B030D-6E8A-4147-A177-3AD203B41FA5}">
                      <a16:colId xmlns:a16="http://schemas.microsoft.com/office/drawing/2014/main" val="20000"/>
                    </a:ext>
                  </a:extLst>
                </a:gridCol>
                <a:gridCol w="3297251">
                  <a:extLst>
                    <a:ext uri="{9D8B030D-6E8A-4147-A177-3AD203B41FA5}">
                      <a16:colId xmlns:a16="http://schemas.microsoft.com/office/drawing/2014/main" val="20001"/>
                    </a:ext>
                  </a:extLst>
                </a:gridCol>
                <a:gridCol w="3111234">
                  <a:extLst>
                    <a:ext uri="{9D8B030D-6E8A-4147-A177-3AD203B41FA5}">
                      <a16:colId xmlns:a16="http://schemas.microsoft.com/office/drawing/2014/main" val="20002"/>
                    </a:ext>
                  </a:extLst>
                </a:gridCol>
              </a:tblGrid>
              <a:tr h="335280">
                <a:tc>
                  <a:txBody>
                    <a:bodyPr/>
                    <a:lstStyle/>
                    <a:p>
                      <a:pPr algn="ctr"/>
                      <a:r>
                        <a:rPr lang="en-US" sz="1600" dirty="0">
                          <a:solidFill>
                            <a:schemeClr val="bg1"/>
                          </a:solidFill>
                        </a:rPr>
                        <a:t>Term</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tx2"/>
                    </a:solidFill>
                  </a:tcPr>
                </a:tc>
                <a:tc>
                  <a:txBody>
                    <a:bodyPr/>
                    <a:lstStyle/>
                    <a:p>
                      <a:pPr algn="r"/>
                      <a:r>
                        <a:rPr lang="en-US" sz="1600" dirty="0">
                          <a:solidFill>
                            <a:schemeClr val="bg1"/>
                          </a:solidFill>
                        </a:rPr>
                        <a:t>Assessment</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1"/>
                    </a:solidFill>
                  </a:tcPr>
                </a:tc>
                <a:tc>
                  <a:txBody>
                    <a:bodyPr/>
                    <a:lstStyle/>
                    <a:p>
                      <a:pPr algn="r"/>
                      <a:r>
                        <a:rPr lang="en-US" sz="1600" dirty="0">
                          <a:solidFill>
                            <a:schemeClr val="bg1"/>
                          </a:solidFill>
                        </a:rPr>
                        <a:t>Direct Feedback</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6"/>
                    </a:solidFill>
                  </a:tcPr>
                </a:tc>
                <a:extLst>
                  <a:ext uri="{0D108BD9-81ED-4DB2-BD59-A6C34878D82A}">
                    <a16:rowId xmlns:a16="http://schemas.microsoft.com/office/drawing/2014/main" val="10000"/>
                  </a:ext>
                </a:extLst>
              </a:tr>
              <a:tr h="822960">
                <a:tc>
                  <a:txBody>
                    <a:bodyPr/>
                    <a:lstStyle/>
                    <a:p>
                      <a:pPr algn="ctr"/>
                      <a:r>
                        <a:rPr lang="en-US" sz="1400" b="1" dirty="0"/>
                        <a:t>Youth development</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An umbrella term for multiple concepts</a:t>
                      </a:r>
                      <a:r>
                        <a:rPr lang="en-US" sz="1200" baseline="0" dirty="0"/>
                        <a:t>. </a:t>
                      </a:r>
                      <a:br>
                        <a:rPr lang="en-US" sz="1200" baseline="0" dirty="0"/>
                      </a:br>
                      <a:r>
                        <a:rPr lang="en-US" sz="1200" baseline="0" dirty="0"/>
                        <a:t>Some parents immediately associated this with out-of-school or afterschool time. </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lvl="0" algn="ctr"/>
                      <a:r>
                        <a:rPr lang="en-US" sz="1200" i="1" kern="1200" dirty="0">
                          <a:solidFill>
                            <a:schemeClr val="dk1"/>
                          </a:solidFill>
                          <a:effectLst/>
                          <a:latin typeface="+mn-lt"/>
                          <a:ea typeface="+mn-ea"/>
                          <a:cs typeface="+mn-cs"/>
                        </a:rPr>
                        <a:t>“I’m thinking youth programs, not school, outside of school – like Boys and Girls Club, Kiwanis, YMCA – afterschool programs.” </a:t>
                      </a:r>
                      <a:r>
                        <a:rPr lang="en-US" sz="1200" kern="1200" dirty="0">
                          <a:solidFill>
                            <a:schemeClr val="dk1"/>
                          </a:solidFill>
                          <a:effectLst/>
                          <a:latin typeface="+mn-lt"/>
                          <a:ea typeface="+mn-ea"/>
                          <a:cs typeface="+mn-cs"/>
                        </a:rPr>
                        <a:t>Dallas, 8pm</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822960">
                <a:tc>
                  <a:txBody>
                    <a:bodyPr/>
                    <a:lstStyle/>
                    <a:p>
                      <a:pPr algn="ctr"/>
                      <a:r>
                        <a:rPr lang="en-US" sz="1400" b="1" dirty="0"/>
                        <a:t>Success factors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Largely negative term. Parents perceived it as </a:t>
                      </a:r>
                      <a:r>
                        <a:rPr lang="en-US" sz="1200" baseline="0" dirty="0"/>
                        <a:t>arbitrary, imposed benchmarks, a concept inappropriate for children this age. </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i="1" kern="1200" dirty="0">
                          <a:solidFill>
                            <a:schemeClr val="dk1"/>
                          </a:solidFill>
                          <a:effectLst/>
                          <a:latin typeface="+mn-lt"/>
                          <a:ea typeface="+mn-ea"/>
                          <a:cs typeface="+mn-cs"/>
                        </a:rPr>
                        <a:t>“I</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know my son wants success but I don’t want him to focus on that.</a:t>
                      </a:r>
                      <a:r>
                        <a:rPr lang="en-US" sz="1200" i="1" kern="1200" baseline="0" dirty="0">
                          <a:solidFill>
                            <a:schemeClr val="dk1"/>
                          </a:solidFill>
                          <a:effectLst/>
                          <a:latin typeface="+mn-lt"/>
                          <a:ea typeface="+mn-ea"/>
                          <a:cs typeface="+mn-cs"/>
                        </a:rPr>
                        <a:t> A</a:t>
                      </a:r>
                      <a:r>
                        <a:rPr lang="en-US" sz="1200" i="1" kern="1200" dirty="0">
                          <a:solidFill>
                            <a:schemeClr val="dk1"/>
                          </a:solidFill>
                          <a:effectLst/>
                          <a:latin typeface="+mn-lt"/>
                          <a:ea typeface="+mn-ea"/>
                          <a:cs typeface="+mn-cs"/>
                        </a:rPr>
                        <a:t>t this age it’s not the right focus.</a:t>
                      </a:r>
                      <a:r>
                        <a:rPr lang="en-US" sz="1200" i="1" kern="1200" baseline="0" dirty="0">
                          <a:solidFill>
                            <a:schemeClr val="dk1"/>
                          </a:solidFill>
                          <a:effectLst/>
                          <a:latin typeface="+mn-lt"/>
                          <a:ea typeface="+mn-ea"/>
                          <a:cs typeface="+mn-cs"/>
                        </a:rPr>
                        <a:t> It’s</a:t>
                      </a:r>
                      <a:r>
                        <a:rPr lang="en-US" sz="1200" i="1" kern="1200" dirty="0">
                          <a:solidFill>
                            <a:schemeClr val="dk1"/>
                          </a:solidFill>
                          <a:effectLst/>
                          <a:latin typeface="+mn-lt"/>
                          <a:ea typeface="+mn-ea"/>
                          <a:cs typeface="+mn-cs"/>
                        </a:rPr>
                        <a:t> very relative.” </a:t>
                      </a:r>
                      <a:r>
                        <a:rPr lang="en-US" sz="1200" kern="1200" dirty="0">
                          <a:solidFill>
                            <a:schemeClr val="dk1"/>
                          </a:solidFill>
                          <a:effectLst/>
                          <a:latin typeface="+mn-lt"/>
                          <a:ea typeface="+mn-ea"/>
                          <a:cs typeface="+mn-cs"/>
                        </a:rPr>
                        <a:t>Boston, 6pm</a:t>
                      </a:r>
                      <a:endParaRPr lang="en-US" sz="10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822960">
                <a:tc>
                  <a:txBody>
                    <a:bodyPr/>
                    <a:lstStyle/>
                    <a:p>
                      <a:pPr algn="ctr"/>
                      <a:r>
                        <a:rPr lang="en-US" sz="1400" b="1" dirty="0"/>
                        <a:t>Emotional intelligence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Unclear meaning;</a:t>
                      </a:r>
                      <a:r>
                        <a:rPr lang="en-US" sz="1200" baseline="0" dirty="0"/>
                        <a:t> negative reaction to the idea that a child lacks emotional intelligence. Some viewed it as being emotionally resilient, or managing emotional reactions. </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“I don’t like that phrase. It’s like, ‘Am I intelligent enough to camouflage my emotions?’” </a:t>
                      </a:r>
                      <a:r>
                        <a:rPr lang="en-US" sz="1200" kern="1200" dirty="0">
                          <a:solidFill>
                            <a:schemeClr val="dk1"/>
                          </a:solidFill>
                          <a:effectLst/>
                          <a:latin typeface="+mn-lt"/>
                          <a:ea typeface="+mn-ea"/>
                          <a:cs typeface="+mn-cs"/>
                        </a:rPr>
                        <a:t>Oakland, 8pm</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822960">
                <a:tc>
                  <a:txBody>
                    <a:bodyPr/>
                    <a:lstStyle/>
                    <a:p>
                      <a:pPr algn="ctr"/>
                      <a:r>
                        <a:rPr lang="en-US" sz="1400" b="1" dirty="0"/>
                        <a:t>21</a:t>
                      </a:r>
                      <a:r>
                        <a:rPr lang="en-US" sz="1400" b="1" baseline="30000" dirty="0"/>
                        <a:t>st</a:t>
                      </a:r>
                      <a:r>
                        <a:rPr lang="en-US" sz="1400" b="1" dirty="0"/>
                        <a:t> century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Distracted from the topic. Consensus</a:t>
                      </a:r>
                      <a:r>
                        <a:rPr lang="en-US" sz="1200" baseline="0" dirty="0"/>
                        <a:t> this refers to mastering technology. Important but parents worried about over-emphasis. </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“It’s like</a:t>
                      </a:r>
                      <a:r>
                        <a:rPr lang="en-US" sz="1200" i="1" kern="1200" baseline="0" dirty="0">
                          <a:solidFill>
                            <a:schemeClr val="dk1"/>
                          </a:solidFill>
                          <a:effectLst/>
                          <a:latin typeface="+mn-lt"/>
                          <a:ea typeface="+mn-ea"/>
                          <a:cs typeface="+mn-cs"/>
                        </a:rPr>
                        <a:t> t</a:t>
                      </a:r>
                      <a:r>
                        <a:rPr lang="en-US" sz="1200" i="1" kern="1200" dirty="0">
                          <a:solidFill>
                            <a:schemeClr val="dk1"/>
                          </a:solidFill>
                          <a:effectLst/>
                          <a:latin typeface="+mn-lt"/>
                          <a:ea typeface="+mn-ea"/>
                          <a:cs typeface="+mn-cs"/>
                        </a:rPr>
                        <a:t>yping.</a:t>
                      </a:r>
                      <a:r>
                        <a:rPr lang="en-US" sz="1200" i="1" kern="1200" baseline="0" dirty="0">
                          <a:solidFill>
                            <a:schemeClr val="dk1"/>
                          </a:solidFill>
                          <a:effectLst/>
                          <a:latin typeface="+mn-lt"/>
                          <a:ea typeface="+mn-ea"/>
                          <a:cs typeface="+mn-cs"/>
                        </a:rPr>
                        <a:t> It’s </a:t>
                      </a:r>
                      <a:r>
                        <a:rPr lang="en-US" sz="1200" i="1" kern="1200" dirty="0">
                          <a:solidFill>
                            <a:schemeClr val="dk1"/>
                          </a:solidFill>
                          <a:effectLst/>
                          <a:latin typeface="+mn-lt"/>
                          <a:ea typeface="+mn-ea"/>
                          <a:cs typeface="+mn-cs"/>
                        </a:rPr>
                        <a:t>great to learn these skills, technology, but their</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faces are buried into phones – socializing is in person.” </a:t>
                      </a:r>
                      <a:br>
                        <a:rPr lang="en-US" sz="1200" i="1" kern="1200" dirty="0">
                          <a:solidFill>
                            <a:schemeClr val="dk1"/>
                          </a:solidFill>
                          <a:effectLst/>
                          <a:latin typeface="+mn-lt"/>
                          <a:ea typeface="+mn-ea"/>
                          <a:cs typeface="+mn-cs"/>
                        </a:rPr>
                      </a:br>
                      <a:r>
                        <a:rPr lang="en-US" sz="1200" kern="1200" dirty="0">
                          <a:solidFill>
                            <a:schemeClr val="dk1"/>
                          </a:solidFill>
                          <a:effectLst/>
                          <a:latin typeface="+mn-lt"/>
                          <a:ea typeface="+mn-ea"/>
                          <a:cs typeface="+mn-cs"/>
                        </a:rPr>
                        <a:t>Dallas, 6pm</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731520">
                <a:tc>
                  <a:txBody>
                    <a:bodyPr/>
                    <a:lstStyle/>
                    <a:p>
                      <a:pPr algn="ctr"/>
                      <a:r>
                        <a:rPr lang="en-US" sz="1400" b="1" dirty="0"/>
                        <a:t>Soft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Not familiar language and parents were </a:t>
                      </a:r>
                      <a:r>
                        <a:rPr lang="en-US" sz="1200" baseline="0" dirty="0"/>
                        <a:t>unsure of the meaning. </a:t>
                      </a:r>
                      <a:r>
                        <a:rPr lang="en-US" sz="1200" dirty="0"/>
                        <a:t>No adequate</a:t>
                      </a:r>
                      <a:r>
                        <a:rPr lang="en-US" sz="1200" baseline="0" dirty="0"/>
                        <a:t> </a:t>
                      </a:r>
                      <a:r>
                        <a:rPr lang="en-US" sz="1200" dirty="0"/>
                        <a:t>Spanish</a:t>
                      </a:r>
                      <a:r>
                        <a:rPr lang="en-US" sz="1200" baseline="0" dirty="0"/>
                        <a:t> translation for this term. </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i="1" kern="1200" dirty="0">
                          <a:solidFill>
                            <a:schemeClr val="dk1"/>
                          </a:solidFill>
                          <a:effectLst/>
                          <a:latin typeface="+mn-lt"/>
                          <a:ea typeface="+mn-ea"/>
                          <a:cs typeface="+mn-cs"/>
                        </a:rPr>
                        <a:t>“I think it’s like washing hands after sneezing.</a:t>
                      </a:r>
                      <a:r>
                        <a:rPr lang="en-US" sz="1200" i="1" kern="1200" baseline="0" dirty="0">
                          <a:solidFill>
                            <a:schemeClr val="dk1"/>
                          </a:solidFill>
                          <a:effectLst/>
                          <a:latin typeface="+mn-lt"/>
                          <a:ea typeface="+mn-ea"/>
                          <a:cs typeface="+mn-cs"/>
                        </a:rPr>
                        <a:t> It’s</a:t>
                      </a:r>
                      <a:r>
                        <a:rPr lang="en-US" sz="1200" i="1" kern="1200" dirty="0">
                          <a:solidFill>
                            <a:schemeClr val="dk1"/>
                          </a:solidFill>
                          <a:effectLst/>
                          <a:latin typeface="+mn-lt"/>
                          <a:ea typeface="+mn-ea"/>
                          <a:cs typeface="+mn-cs"/>
                        </a:rPr>
                        <a:t> what you should do</a:t>
                      </a:r>
                      <a:r>
                        <a:rPr lang="en-US" sz="1200" i="1" kern="1200" baseline="0" dirty="0">
                          <a:solidFill>
                            <a:schemeClr val="dk1"/>
                          </a:solidFill>
                          <a:effectLst/>
                          <a:latin typeface="+mn-lt"/>
                          <a:ea typeface="+mn-ea"/>
                          <a:cs typeface="+mn-cs"/>
                        </a:rPr>
                        <a:t> but </a:t>
                      </a:r>
                      <a:r>
                        <a:rPr lang="en-US" sz="1200" i="1" kern="1200" dirty="0">
                          <a:solidFill>
                            <a:schemeClr val="dk1"/>
                          </a:solidFill>
                          <a:effectLst/>
                          <a:latin typeface="+mn-lt"/>
                          <a:ea typeface="+mn-ea"/>
                          <a:cs typeface="+mn-cs"/>
                        </a:rPr>
                        <a:t>not a necessity.” </a:t>
                      </a:r>
                      <a:r>
                        <a:rPr lang="en-US" sz="1200" kern="1200" dirty="0">
                          <a:solidFill>
                            <a:schemeClr val="dk1"/>
                          </a:solidFill>
                          <a:effectLst/>
                          <a:latin typeface="+mn-lt"/>
                          <a:ea typeface="+mn-ea"/>
                          <a:cs typeface="+mn-cs"/>
                        </a:rPr>
                        <a:t>Boston,</a:t>
                      </a:r>
                      <a:r>
                        <a:rPr lang="en-US" sz="1200" kern="1200" baseline="0" dirty="0">
                          <a:solidFill>
                            <a:schemeClr val="dk1"/>
                          </a:solidFill>
                          <a:effectLst/>
                          <a:latin typeface="+mn-lt"/>
                          <a:ea typeface="+mn-ea"/>
                          <a:cs typeface="+mn-cs"/>
                        </a:rPr>
                        <a:t> 6pm</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9692175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Response to Definition</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122</a:t>
            </a:fld>
            <a:endParaRPr lang="en-US" dirty="0"/>
          </a:p>
        </p:txBody>
      </p:sp>
      <p:sp>
        <p:nvSpPr>
          <p:cNvPr id="6" name="TextBox 5"/>
          <p:cNvSpPr txBox="1"/>
          <p:nvPr/>
        </p:nvSpPr>
        <p:spPr>
          <a:xfrm>
            <a:off x="3239068" y="1278289"/>
            <a:ext cx="5812333" cy="4447371"/>
          </a:xfrm>
          <a:prstGeom prst="rect">
            <a:avLst/>
          </a:prstGeom>
          <a:ln>
            <a:solidFill>
              <a:schemeClr val="tx2"/>
            </a:solidFill>
            <a:prstDash val="dash"/>
          </a:ln>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US" sz="1400" i="1" dirty="0"/>
              <a:t>The topic:</a:t>
            </a:r>
            <a:endParaRPr lang="en-US" sz="1400" dirty="0"/>
          </a:p>
          <a:p>
            <a:pPr marL="285750" lvl="0" indent="-285750">
              <a:spcBef>
                <a:spcPts val="900"/>
              </a:spcBef>
              <a:buFont typeface="Arial" panose="020B0604020202020204" pitchFamily="34" charset="0"/>
              <a:buChar char="•"/>
            </a:pPr>
            <a:r>
              <a:rPr lang="en-US" sz="1400" b="1" dirty="0">
                <a:solidFill>
                  <a:schemeClr val="accent1"/>
                </a:solidFill>
              </a:rPr>
              <a:t>Helping students</a:t>
            </a:r>
            <a:r>
              <a:rPr lang="en-US" sz="1400" b="1" dirty="0">
                <a:solidFill>
                  <a:srgbClr val="0070C0"/>
                </a:solidFill>
              </a:rPr>
              <a:t> </a:t>
            </a:r>
            <a:r>
              <a:rPr lang="en-US" sz="1400" dirty="0"/>
              <a:t>develop </a:t>
            </a:r>
            <a:r>
              <a:rPr lang="en-US" sz="1400" dirty="0">
                <a:solidFill>
                  <a:schemeClr val="accent2"/>
                </a:solidFill>
              </a:rPr>
              <a:t>emotional intelligence</a:t>
            </a:r>
            <a:r>
              <a:rPr lang="en-US" sz="1400" dirty="0"/>
              <a:t>, </a:t>
            </a:r>
            <a:r>
              <a:rPr lang="en-US" sz="1400" b="1" dirty="0">
                <a:solidFill>
                  <a:schemeClr val="accent1"/>
                </a:solidFill>
              </a:rPr>
              <a:t>positive attitudes, persistence</a:t>
            </a:r>
            <a:r>
              <a:rPr lang="en-US" sz="1400" dirty="0"/>
              <a:t>, </a:t>
            </a:r>
            <a:r>
              <a:rPr lang="en-US" sz="1400" dirty="0">
                <a:solidFill>
                  <a:srgbClr val="C00000"/>
                </a:solidFill>
              </a:rPr>
              <a:t>self-management</a:t>
            </a:r>
            <a:r>
              <a:rPr lang="en-US" sz="1400" dirty="0"/>
              <a:t> and </a:t>
            </a:r>
            <a:r>
              <a:rPr lang="en-US" sz="1400" b="1" dirty="0">
                <a:solidFill>
                  <a:schemeClr val="accent1"/>
                </a:solidFill>
              </a:rPr>
              <a:t>relationship skills</a:t>
            </a:r>
            <a:r>
              <a:rPr lang="en-US" sz="1400" dirty="0"/>
              <a:t>. </a:t>
            </a:r>
          </a:p>
          <a:p>
            <a:pPr marL="285750" lvl="0" indent="-285750">
              <a:spcBef>
                <a:spcPts val="900"/>
              </a:spcBef>
              <a:buFont typeface="Arial" panose="020B0604020202020204" pitchFamily="34" charset="0"/>
              <a:buChar char="•"/>
            </a:pPr>
            <a:r>
              <a:rPr lang="en-US" sz="1400" dirty="0"/>
              <a:t>Students learn and develop these skills in </a:t>
            </a:r>
            <a:r>
              <a:rPr lang="en-US" sz="1400" b="1" dirty="0">
                <a:solidFill>
                  <a:schemeClr val="accent1"/>
                </a:solidFill>
              </a:rPr>
              <a:t>many settings: at home, in school, and during afterschool</a:t>
            </a:r>
            <a:r>
              <a:rPr lang="en-US" sz="1400" dirty="0"/>
              <a:t> activities.</a:t>
            </a:r>
          </a:p>
          <a:p>
            <a:pPr marL="285750" lvl="0" indent="-285750">
              <a:spcBef>
                <a:spcPts val="900"/>
              </a:spcBef>
              <a:buFont typeface="Arial" panose="020B0604020202020204" pitchFamily="34" charset="0"/>
              <a:buChar char="•"/>
            </a:pPr>
            <a:r>
              <a:rPr lang="en-US" sz="1400" dirty="0"/>
              <a:t>Communities can support children’s social and emotional learning with programs in schools and in afterschool programs, and by </a:t>
            </a:r>
            <a:r>
              <a:rPr lang="en-US" sz="1400" dirty="0">
                <a:solidFill>
                  <a:schemeClr val="accent2"/>
                </a:solidFill>
              </a:rPr>
              <a:t>training</a:t>
            </a:r>
            <a:r>
              <a:rPr lang="en-US" sz="1400" dirty="0"/>
              <a:t> teachers and afterschool staff to develop these skills. We need to make social and emotional learning </a:t>
            </a:r>
            <a:r>
              <a:rPr lang="en-US" sz="1400" dirty="0">
                <a:solidFill>
                  <a:srgbClr val="C00000"/>
                </a:solidFill>
              </a:rPr>
              <a:t>a priority</a:t>
            </a:r>
            <a:r>
              <a:rPr lang="en-US" sz="1400" dirty="0"/>
              <a:t>. </a:t>
            </a:r>
          </a:p>
          <a:p>
            <a:r>
              <a:rPr lang="en-US" sz="1400" i="1" dirty="0"/>
              <a:t> </a:t>
            </a:r>
            <a:endParaRPr lang="en-US" sz="1400" dirty="0"/>
          </a:p>
          <a:p>
            <a:r>
              <a:rPr lang="en-US" sz="1400" i="1" dirty="0"/>
              <a:t>For example:</a:t>
            </a:r>
            <a:endParaRPr lang="en-US" sz="1400" dirty="0"/>
          </a:p>
          <a:p>
            <a:pPr marL="285750" lvl="0" indent="-285750">
              <a:spcBef>
                <a:spcPts val="900"/>
              </a:spcBef>
              <a:buFont typeface="Arial" panose="020B0604020202020204" pitchFamily="34" charset="0"/>
              <a:buChar char="•"/>
            </a:pPr>
            <a:r>
              <a:rPr lang="en-US" sz="1400" dirty="0"/>
              <a:t>A teacher might choose a project or curriculum focused on </a:t>
            </a:r>
            <a:r>
              <a:rPr lang="en-US" sz="1400" b="1" dirty="0">
                <a:solidFill>
                  <a:schemeClr val="accent1"/>
                </a:solidFill>
              </a:rPr>
              <a:t>teamwork</a:t>
            </a:r>
            <a:r>
              <a:rPr lang="en-US" sz="1400" dirty="0"/>
              <a:t> and empathy.</a:t>
            </a:r>
          </a:p>
          <a:p>
            <a:pPr marL="285750" lvl="0" indent="-285750">
              <a:spcBef>
                <a:spcPts val="900"/>
              </a:spcBef>
              <a:buFont typeface="Arial" panose="020B0604020202020204" pitchFamily="34" charset="0"/>
              <a:buChar char="•"/>
            </a:pPr>
            <a:r>
              <a:rPr lang="en-US" sz="1400" dirty="0"/>
              <a:t>A district or school might incorporate social and emotional skills </a:t>
            </a:r>
            <a:r>
              <a:rPr lang="en-US" sz="1400" dirty="0">
                <a:solidFill>
                  <a:srgbClr val="C00000"/>
                </a:solidFill>
              </a:rPr>
              <a:t>into its annual assessment </a:t>
            </a:r>
            <a:r>
              <a:rPr lang="en-US" sz="1400" dirty="0"/>
              <a:t>of how well it’s educating students.</a:t>
            </a:r>
          </a:p>
          <a:p>
            <a:pPr marL="285750" indent="-285750">
              <a:spcBef>
                <a:spcPts val="900"/>
              </a:spcBef>
              <a:buFont typeface="Arial" panose="020B0604020202020204" pitchFamily="34" charset="0"/>
              <a:buChar char="•"/>
            </a:pPr>
            <a:r>
              <a:rPr lang="en-US" sz="1400" dirty="0"/>
              <a:t>An </a:t>
            </a:r>
            <a:r>
              <a:rPr lang="en-US" sz="1400" b="1" dirty="0">
                <a:solidFill>
                  <a:schemeClr val="accent1"/>
                </a:solidFill>
              </a:rPr>
              <a:t>afterschool program might do activities </a:t>
            </a:r>
            <a:r>
              <a:rPr lang="en-US" sz="1400" dirty="0"/>
              <a:t>to </a:t>
            </a:r>
            <a:r>
              <a:rPr lang="en-US" sz="1400" dirty="0">
                <a:solidFill>
                  <a:schemeClr val="tx1"/>
                </a:solidFill>
              </a:rPr>
              <a:t>build persistence, </a:t>
            </a:r>
            <a:r>
              <a:rPr lang="en-US" sz="1400" dirty="0"/>
              <a:t>help children </a:t>
            </a:r>
            <a:r>
              <a:rPr lang="en-US" sz="1400" b="1" dirty="0">
                <a:solidFill>
                  <a:schemeClr val="accent1"/>
                </a:solidFill>
              </a:rPr>
              <a:t>set goals</a:t>
            </a:r>
            <a:r>
              <a:rPr lang="en-US" sz="1400" dirty="0"/>
              <a:t>, and </a:t>
            </a:r>
            <a:r>
              <a:rPr lang="en-US" sz="1400" b="1" dirty="0">
                <a:solidFill>
                  <a:schemeClr val="accent1"/>
                </a:solidFill>
              </a:rPr>
              <a:t>prepare them to be successful adults</a:t>
            </a:r>
            <a:r>
              <a:rPr lang="en-US" sz="1400" dirty="0"/>
              <a:t>. </a:t>
            </a:r>
            <a:endParaRPr lang="en-US" sz="1400" dirty="0">
              <a:solidFill>
                <a:schemeClr val="tx1"/>
              </a:solidFill>
            </a:endParaRPr>
          </a:p>
        </p:txBody>
      </p:sp>
      <p:sp>
        <p:nvSpPr>
          <p:cNvPr id="7" name="TextBox 6"/>
          <p:cNvSpPr txBox="1"/>
          <p:nvPr/>
        </p:nvSpPr>
        <p:spPr>
          <a:xfrm>
            <a:off x="4074287" y="6132251"/>
            <a:ext cx="1188720" cy="274320"/>
          </a:xfrm>
          <a:prstGeom prst="rect">
            <a:avLst/>
          </a:prstGeom>
          <a:noFill/>
        </p:spPr>
        <p:txBody>
          <a:bodyPr wrap="square" rtlCol="0">
            <a:spAutoFit/>
          </a:bodyPr>
          <a:lstStyle/>
          <a:p>
            <a:r>
              <a:rPr lang="en-US" sz="1200" b="1" dirty="0">
                <a:solidFill>
                  <a:schemeClr val="accent1"/>
                </a:solidFill>
              </a:rPr>
              <a:t>Blue</a:t>
            </a:r>
            <a:r>
              <a:rPr lang="en-US" sz="1200" dirty="0"/>
              <a:t>=Positive</a:t>
            </a:r>
          </a:p>
        </p:txBody>
      </p:sp>
      <p:sp>
        <p:nvSpPr>
          <p:cNvPr id="8" name="TextBox 7"/>
          <p:cNvSpPr txBox="1"/>
          <p:nvPr/>
        </p:nvSpPr>
        <p:spPr>
          <a:xfrm>
            <a:off x="5299467" y="6132251"/>
            <a:ext cx="1828800" cy="274320"/>
          </a:xfrm>
          <a:prstGeom prst="rect">
            <a:avLst/>
          </a:prstGeom>
          <a:noFill/>
        </p:spPr>
        <p:txBody>
          <a:bodyPr wrap="square" rtlCol="0">
            <a:spAutoFit/>
          </a:bodyPr>
          <a:lstStyle/>
          <a:p>
            <a:r>
              <a:rPr lang="en-US" sz="1200" dirty="0">
                <a:solidFill>
                  <a:schemeClr val="accent2"/>
                </a:solidFill>
              </a:rPr>
              <a:t>Aqua</a:t>
            </a:r>
            <a:r>
              <a:rPr lang="en-US" sz="1200" dirty="0"/>
              <a:t>=Questions/mixed</a:t>
            </a:r>
          </a:p>
        </p:txBody>
      </p:sp>
      <p:sp>
        <p:nvSpPr>
          <p:cNvPr id="9" name="TextBox 8"/>
          <p:cNvSpPr txBox="1"/>
          <p:nvPr/>
        </p:nvSpPr>
        <p:spPr>
          <a:xfrm>
            <a:off x="7164726" y="6132251"/>
            <a:ext cx="1188720" cy="461665"/>
          </a:xfrm>
          <a:prstGeom prst="rect">
            <a:avLst/>
          </a:prstGeom>
          <a:noFill/>
        </p:spPr>
        <p:txBody>
          <a:bodyPr wrap="square" rtlCol="0">
            <a:spAutoFit/>
          </a:bodyPr>
          <a:lstStyle/>
          <a:p>
            <a:r>
              <a:rPr lang="en-US" sz="1200" dirty="0">
                <a:solidFill>
                  <a:srgbClr val="C00000"/>
                </a:solidFill>
              </a:rPr>
              <a:t>Red</a:t>
            </a:r>
            <a:r>
              <a:rPr lang="en-US" sz="1200" dirty="0"/>
              <a:t>=Negative</a:t>
            </a:r>
          </a:p>
          <a:p>
            <a:endParaRPr lang="en-US" sz="1200" dirty="0"/>
          </a:p>
        </p:txBody>
      </p:sp>
      <p:sp>
        <p:nvSpPr>
          <p:cNvPr id="10" name="TextBox 9"/>
          <p:cNvSpPr txBox="1"/>
          <p:nvPr/>
        </p:nvSpPr>
        <p:spPr>
          <a:xfrm>
            <a:off x="109855" y="1066695"/>
            <a:ext cx="3078866" cy="4870564"/>
          </a:xfrm>
          <a:prstGeom prst="rect">
            <a:avLst/>
          </a:prstGeom>
          <a:solidFill>
            <a:schemeClr val="accent5">
              <a:lumMod val="20000"/>
              <a:lumOff val="80000"/>
              <a:alpha val="60000"/>
            </a:schemeClr>
          </a:solidFill>
        </p:spPr>
        <p:txBody>
          <a:bodyPr wrap="square" rtlCol="0" anchor="ctr">
            <a:spAutoFit/>
          </a:bodyPr>
          <a:lstStyle/>
          <a:p>
            <a:pPr marL="285750" indent="-285750">
              <a:buClr>
                <a:schemeClr val="accent5"/>
              </a:buClr>
              <a:buSzPct val="105000"/>
              <a:buFont typeface="Arial" panose="020B0604020202020204" pitchFamily="34" charset="0"/>
              <a:buChar char="•"/>
            </a:pPr>
            <a:r>
              <a:rPr lang="en-US" sz="1600" dirty="0"/>
              <a:t>With the definition on paper, parents started to push back on the topic.</a:t>
            </a:r>
          </a:p>
          <a:p>
            <a:pPr marL="285750" indent="-285750">
              <a:spcBef>
                <a:spcPts val="900"/>
              </a:spcBef>
              <a:buClr>
                <a:schemeClr val="accent5"/>
              </a:buClr>
              <a:buSzPct val="105000"/>
              <a:buFont typeface="Arial" panose="020B0604020202020204" pitchFamily="34" charset="0"/>
              <a:buChar char="•"/>
            </a:pPr>
            <a:r>
              <a:rPr lang="en-US" sz="1600" dirty="0"/>
              <a:t>For some parents the emphasis on “emotional” and personal development went too far --</a:t>
            </a:r>
            <a:br>
              <a:rPr lang="en-US" sz="1600" dirty="0"/>
            </a:br>
            <a:r>
              <a:rPr lang="en-US" sz="1600" dirty="0"/>
              <a:t>“emotional intelligence,” “self-management,” were terms that elicited mixed feedback.</a:t>
            </a:r>
          </a:p>
          <a:p>
            <a:pPr marL="285750" indent="-285750">
              <a:spcBef>
                <a:spcPts val="900"/>
              </a:spcBef>
              <a:buClr>
                <a:schemeClr val="accent5"/>
              </a:buClr>
              <a:buSzPct val="105000"/>
              <a:buFont typeface="Arial" panose="020B0604020202020204" pitchFamily="34" charset="0"/>
              <a:buChar char="•"/>
            </a:pPr>
            <a:r>
              <a:rPr lang="en-US" sz="1600" dirty="0"/>
              <a:t>Parents repeatedly questioned the need for teacher training or shifting resources in this direction.</a:t>
            </a:r>
          </a:p>
          <a:p>
            <a:pPr marL="285750" indent="-285750">
              <a:spcBef>
                <a:spcPts val="900"/>
              </a:spcBef>
              <a:buClr>
                <a:schemeClr val="accent5"/>
              </a:buClr>
              <a:buSzPct val="105000"/>
              <a:buFont typeface="Arial" panose="020B0604020202020204" pitchFamily="34" charset="0"/>
              <a:buChar char="•"/>
            </a:pPr>
            <a:r>
              <a:rPr lang="en-US" sz="1600" dirty="0"/>
              <a:t>Many objected to assessment </a:t>
            </a:r>
            <a:br>
              <a:rPr lang="en-US" sz="1600" dirty="0"/>
            </a:br>
            <a:r>
              <a:rPr lang="en-US" sz="1600" dirty="0"/>
              <a:t>(it’s too vague, subjective).</a:t>
            </a:r>
          </a:p>
        </p:txBody>
      </p:sp>
    </p:spTree>
    <p:extLst>
      <p:ext uri="{BB962C8B-B14F-4D97-AF65-F5344CB8AC3E}">
        <p14:creationId xmlns:p14="http://schemas.microsoft.com/office/powerpoint/2010/main" val="407529266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Warming to the Topic</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123</a:t>
            </a:fld>
            <a:endParaRPr lang="en-US" dirty="0"/>
          </a:p>
        </p:txBody>
      </p:sp>
      <p:sp>
        <p:nvSpPr>
          <p:cNvPr id="8" name="TextBox 7"/>
          <p:cNvSpPr txBox="1"/>
          <p:nvPr/>
        </p:nvSpPr>
        <p:spPr>
          <a:xfrm>
            <a:off x="709445" y="1118471"/>
            <a:ext cx="4267200" cy="646331"/>
          </a:xfrm>
          <a:prstGeom prst="rect">
            <a:avLst/>
          </a:prstGeom>
          <a:solidFill>
            <a:schemeClr val="accent6">
              <a:lumMod val="20000"/>
              <a:lumOff val="80000"/>
            </a:schemeClr>
          </a:solidFill>
        </p:spPr>
        <p:txBody>
          <a:bodyPr wrap="square" rtlCol="0">
            <a:spAutoFit/>
          </a:bodyPr>
          <a:lstStyle/>
          <a:p>
            <a:r>
              <a:rPr lang="en-US" b="1" dirty="0">
                <a:solidFill>
                  <a:schemeClr val="tx1">
                    <a:lumMod val="65000"/>
                    <a:lumOff val="35000"/>
                  </a:schemeClr>
                </a:solidFill>
              </a:rPr>
              <a:t>On first read, the definition felt intrusive and lacked credibility</a:t>
            </a:r>
          </a:p>
        </p:txBody>
      </p:sp>
      <p:sp>
        <p:nvSpPr>
          <p:cNvPr id="11" name="TextBox 10"/>
          <p:cNvSpPr txBox="1"/>
          <p:nvPr/>
        </p:nvSpPr>
        <p:spPr>
          <a:xfrm>
            <a:off x="704218" y="1876238"/>
            <a:ext cx="7314926" cy="1600438"/>
          </a:xfrm>
          <a:prstGeom prst="rect">
            <a:avLst/>
          </a:prstGeom>
          <a:solidFill>
            <a:schemeClr val="bg1"/>
          </a:solidFill>
          <a:ln w="12700">
            <a:solidFill>
              <a:schemeClr val="accent6"/>
            </a:solidFill>
            <a:prstDash val="dash"/>
          </a:ln>
        </p:spPr>
        <p:txBody>
          <a:bodyPr wrap="square" rtlCol="0">
            <a:spAutoFit/>
          </a:bodyPr>
          <a:lstStyle/>
          <a:p>
            <a:r>
              <a:rPr lang="en-US" sz="1400" i="1" dirty="0"/>
              <a:t>“I don’t want people judging my child.” </a:t>
            </a:r>
            <a:r>
              <a:rPr lang="en-US" sz="1400" dirty="0"/>
              <a:t>Boston, 6pm</a:t>
            </a:r>
          </a:p>
          <a:p>
            <a:endParaRPr lang="en-US" sz="1400" i="1" dirty="0"/>
          </a:p>
          <a:p>
            <a:r>
              <a:rPr lang="en-US" sz="1400" i="1" dirty="0"/>
              <a:t>“Support it. But priority means #1. I think church and my house is where it’s #1, not at school.” </a:t>
            </a:r>
            <a:r>
              <a:rPr lang="en-US" sz="1400" dirty="0"/>
              <a:t>Dallas, 8pm</a:t>
            </a:r>
          </a:p>
          <a:p>
            <a:endParaRPr lang="en-US" sz="1400" i="1" dirty="0"/>
          </a:p>
          <a:p>
            <a:r>
              <a:rPr lang="en-US" sz="1400" i="1" dirty="0"/>
              <a:t>“I want schools teaching this but am not sure they can. They have so much on their plate already.” </a:t>
            </a:r>
            <a:r>
              <a:rPr lang="en-US" sz="1400" dirty="0"/>
              <a:t>Oakland, 8pm</a:t>
            </a:r>
          </a:p>
        </p:txBody>
      </p:sp>
      <p:grpSp>
        <p:nvGrpSpPr>
          <p:cNvPr id="26" name="Group 25"/>
          <p:cNvGrpSpPr/>
          <p:nvPr/>
        </p:nvGrpSpPr>
        <p:grpSpPr>
          <a:xfrm>
            <a:off x="504826" y="1497354"/>
            <a:ext cx="204620" cy="1114675"/>
            <a:chOff x="191350" y="1543464"/>
            <a:chExt cx="204620" cy="1114675"/>
          </a:xfrm>
        </p:grpSpPr>
        <p:cxnSp>
          <p:nvCxnSpPr>
            <p:cNvPr id="18" name="Straight Connector 17"/>
            <p:cNvCxnSpPr/>
            <p:nvPr/>
          </p:nvCxnSpPr>
          <p:spPr>
            <a:xfrm flipH="1" flipV="1">
              <a:off x="193983" y="1543464"/>
              <a:ext cx="201987" cy="1"/>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9" name="Straight Connector 18"/>
            <p:cNvCxnSpPr/>
            <p:nvPr/>
          </p:nvCxnSpPr>
          <p:spPr>
            <a:xfrm>
              <a:off x="191350" y="1543464"/>
              <a:ext cx="2633" cy="1114675"/>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23" name="Straight Arrow Connector 22"/>
            <p:cNvCxnSpPr/>
            <p:nvPr/>
          </p:nvCxnSpPr>
          <p:spPr>
            <a:xfrm flipV="1">
              <a:off x="191350" y="2651542"/>
              <a:ext cx="199392" cy="2640"/>
            </a:xfrm>
            <a:prstGeom prst="straightConnector1">
              <a:avLst/>
            </a:prstGeom>
            <a:ln w="12700">
              <a:tailEnd type="triangle"/>
            </a:ln>
          </p:spPr>
          <p:style>
            <a:lnRef idx="1">
              <a:schemeClr val="accent6"/>
            </a:lnRef>
            <a:fillRef idx="0">
              <a:schemeClr val="accent6"/>
            </a:fillRef>
            <a:effectRef idx="0">
              <a:schemeClr val="accent6"/>
            </a:effectRef>
            <a:fontRef idx="minor">
              <a:schemeClr val="tx1"/>
            </a:fontRef>
          </p:style>
        </p:cxnSp>
      </p:grpSp>
      <p:sp>
        <p:nvSpPr>
          <p:cNvPr id="27" name="TextBox 26"/>
          <p:cNvSpPr txBox="1"/>
          <p:nvPr/>
        </p:nvSpPr>
        <p:spPr>
          <a:xfrm>
            <a:off x="709445" y="3548085"/>
            <a:ext cx="4267200" cy="646331"/>
          </a:xfrm>
          <a:prstGeom prst="rect">
            <a:avLst/>
          </a:prstGeom>
          <a:solidFill>
            <a:schemeClr val="tx2">
              <a:lumMod val="20000"/>
              <a:lumOff val="80000"/>
            </a:schemeClr>
          </a:solidFill>
        </p:spPr>
        <p:txBody>
          <a:bodyPr wrap="square" rtlCol="0">
            <a:spAutoFit/>
          </a:bodyPr>
          <a:lstStyle/>
          <a:p>
            <a:r>
              <a:rPr lang="en-US" b="1" dirty="0">
                <a:solidFill>
                  <a:schemeClr val="tx1">
                    <a:lumMod val="65000"/>
                    <a:lumOff val="35000"/>
                  </a:schemeClr>
                </a:solidFill>
              </a:rPr>
              <a:t>In discussion, focus on “all children” and familiar skills won support</a:t>
            </a:r>
          </a:p>
        </p:txBody>
      </p:sp>
      <p:sp>
        <p:nvSpPr>
          <p:cNvPr id="28" name="TextBox 27"/>
          <p:cNvSpPr txBox="1"/>
          <p:nvPr/>
        </p:nvSpPr>
        <p:spPr>
          <a:xfrm>
            <a:off x="704218" y="4305852"/>
            <a:ext cx="7314926" cy="2246769"/>
          </a:xfrm>
          <a:prstGeom prst="rect">
            <a:avLst/>
          </a:prstGeom>
          <a:solidFill>
            <a:schemeClr val="bg1"/>
          </a:solidFill>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i="1" dirty="0"/>
              <a:t>“If they are not getting this at home, I hope someone will provide it. It takes a village.” </a:t>
            </a:r>
            <a:r>
              <a:rPr lang="en-US" sz="1400" dirty="0"/>
              <a:t>Dallas, 8pm</a:t>
            </a:r>
          </a:p>
          <a:p>
            <a:endParaRPr lang="en-US" sz="1400" i="1" dirty="0"/>
          </a:p>
          <a:p>
            <a:r>
              <a:rPr lang="en-US" sz="1400" i="1" dirty="0"/>
              <a:t>“Children’s learning starting at home, but also learning at school and afterschool, is a better formation.” </a:t>
            </a:r>
            <a:r>
              <a:rPr lang="en-US" sz="1400" dirty="0"/>
              <a:t>Dallas, 6pm</a:t>
            </a:r>
          </a:p>
          <a:p>
            <a:endParaRPr lang="en-US" sz="1400" i="1" dirty="0"/>
          </a:p>
          <a:p>
            <a:r>
              <a:rPr lang="en-US" sz="1400" i="1" dirty="0"/>
              <a:t>“As long as the standard rules apply like no hitting and respecting others… I just don’t want them to program our kids.” </a:t>
            </a:r>
            <a:r>
              <a:rPr lang="en-US" sz="1400" dirty="0"/>
              <a:t>Oakland, 6pm</a:t>
            </a:r>
          </a:p>
          <a:p>
            <a:endParaRPr lang="en-US" sz="1400" i="1" dirty="0"/>
          </a:p>
          <a:p>
            <a:r>
              <a:rPr lang="en-US" sz="1400" i="1" dirty="0"/>
              <a:t>“It’s needed. It’s just not tip top over other things.” </a:t>
            </a:r>
            <a:r>
              <a:rPr lang="en-US" sz="1400" dirty="0"/>
              <a:t>Boston, 8pm</a:t>
            </a:r>
          </a:p>
        </p:txBody>
      </p:sp>
      <p:grpSp>
        <p:nvGrpSpPr>
          <p:cNvPr id="29" name="Group 28"/>
          <p:cNvGrpSpPr/>
          <p:nvPr/>
        </p:nvGrpSpPr>
        <p:grpSpPr>
          <a:xfrm>
            <a:off x="504826" y="3944076"/>
            <a:ext cx="204620" cy="1631996"/>
            <a:chOff x="191350" y="1543464"/>
            <a:chExt cx="204620" cy="1114675"/>
          </a:xfrm>
        </p:grpSpPr>
        <p:cxnSp>
          <p:nvCxnSpPr>
            <p:cNvPr id="30" name="Straight Connector 29"/>
            <p:cNvCxnSpPr/>
            <p:nvPr/>
          </p:nvCxnSpPr>
          <p:spPr>
            <a:xfrm flipH="1" flipV="1">
              <a:off x="193983" y="1543464"/>
              <a:ext cx="201987" cy="1"/>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1350" y="1543464"/>
              <a:ext cx="2633" cy="111467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191350" y="2651542"/>
              <a:ext cx="199392" cy="264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143558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Experience</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124</a:t>
            </a:fld>
            <a:endParaRPr lang="en-US" dirty="0"/>
          </a:p>
        </p:txBody>
      </p:sp>
      <p:sp>
        <p:nvSpPr>
          <p:cNvPr id="7" name="Text Placeholder 3"/>
          <p:cNvSpPr txBox="1">
            <a:spLocks/>
          </p:cNvSpPr>
          <p:nvPr/>
        </p:nvSpPr>
        <p:spPr>
          <a:xfrm>
            <a:off x="517897" y="812014"/>
            <a:ext cx="8149591" cy="670600"/>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0"/>
              </a:spcBef>
              <a:buClr>
                <a:schemeClr val="accent5"/>
              </a:buClr>
              <a:buFont typeface="Arial" panose="020B0604020202020204" pitchFamily="34" charset="0"/>
              <a:buChar char="•"/>
              <a:defRPr sz="1800" kern="1200" baseline="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Across the focus groups, we heard varying examples of SEL in practice.</a:t>
            </a:r>
          </a:p>
        </p:txBody>
      </p:sp>
      <p:sp>
        <p:nvSpPr>
          <p:cNvPr id="13" name="Rectangular Callout 12"/>
          <p:cNvSpPr/>
          <p:nvPr/>
        </p:nvSpPr>
        <p:spPr>
          <a:xfrm>
            <a:off x="112486" y="2333301"/>
            <a:ext cx="2895600" cy="3904343"/>
          </a:xfrm>
          <a:prstGeom prst="wedgeRectCallout">
            <a:avLst>
              <a:gd name="adj1" fmla="val -6547"/>
              <a:gd name="adj2" fmla="val 56924"/>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“In addition to the academics, they need social and emotional connections so that they know how to deal with people. It does get different.” </a:t>
            </a:r>
            <a:r>
              <a:rPr lang="en-US" sz="1600" dirty="0">
                <a:solidFill>
                  <a:schemeClr val="tx1"/>
                </a:solidFill>
              </a:rPr>
              <a:t>Oakland, 6pm </a:t>
            </a:r>
            <a:br>
              <a:rPr lang="en-US" sz="1600" dirty="0">
                <a:solidFill>
                  <a:schemeClr val="tx1"/>
                </a:solidFill>
              </a:rPr>
            </a:br>
            <a:r>
              <a:rPr lang="en-US" sz="1600" i="1" dirty="0">
                <a:solidFill>
                  <a:schemeClr val="tx1">
                    <a:lumMod val="50000"/>
                    <a:lumOff val="50000"/>
                  </a:schemeClr>
                </a:solidFill>
              </a:rPr>
              <a:t>[unaided mention of ‘social and emotional’]</a:t>
            </a:r>
          </a:p>
          <a:p>
            <a:pPr algn="ctr"/>
            <a:endParaRPr lang="en-US" sz="1600" i="1" dirty="0">
              <a:solidFill>
                <a:schemeClr val="tx1"/>
              </a:solidFill>
            </a:endParaRPr>
          </a:p>
          <a:p>
            <a:pPr algn="ctr"/>
            <a:r>
              <a:rPr lang="en-US" sz="1600" i="1" dirty="0">
                <a:solidFill>
                  <a:schemeClr val="tx1"/>
                </a:solidFill>
              </a:rPr>
              <a:t>“Our district is small and in the country. They really push character-driven values. I never expected it from public school.” </a:t>
            </a:r>
            <a:r>
              <a:rPr lang="en-US" sz="1600" dirty="0">
                <a:solidFill>
                  <a:schemeClr val="tx1"/>
                </a:solidFill>
              </a:rPr>
              <a:t>Dallas, 8pm</a:t>
            </a:r>
          </a:p>
        </p:txBody>
      </p:sp>
      <p:sp>
        <p:nvSpPr>
          <p:cNvPr id="14" name="Rectangular Callout 13"/>
          <p:cNvSpPr/>
          <p:nvPr/>
        </p:nvSpPr>
        <p:spPr>
          <a:xfrm>
            <a:off x="6135914" y="2333301"/>
            <a:ext cx="2895600" cy="3904343"/>
          </a:xfrm>
          <a:prstGeom prst="wedgeRectCallout">
            <a:avLst>
              <a:gd name="adj1" fmla="val -6547"/>
              <a:gd name="adj2" fmla="val 56924"/>
            </a:avLst>
          </a:prstGeom>
          <a:solidFill>
            <a:schemeClr val="accent4">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“What is emotional learning? Are they going to practice crying for 5 minutes, and then practice smiling?... I didn’t learn my emotions in school.” </a:t>
            </a:r>
            <a:r>
              <a:rPr lang="en-US" sz="1600" dirty="0">
                <a:solidFill>
                  <a:schemeClr val="tx1"/>
                </a:solidFill>
              </a:rPr>
              <a:t>Boston, 6pm </a:t>
            </a:r>
          </a:p>
          <a:p>
            <a:pPr algn="ctr"/>
            <a:endParaRPr lang="en-US" sz="1600" i="1" dirty="0">
              <a:solidFill>
                <a:schemeClr val="tx1"/>
              </a:solidFill>
            </a:endParaRPr>
          </a:p>
          <a:p>
            <a:pPr algn="ctr"/>
            <a:r>
              <a:rPr lang="en-US" sz="1600" i="1" dirty="0">
                <a:solidFill>
                  <a:schemeClr val="tx1"/>
                </a:solidFill>
              </a:rPr>
              <a:t>“I’m trying to interpret what this means. A school district and social and emotional skills? I don’t know how it could be applied in practical ways. How do you do that?” </a:t>
            </a:r>
            <a:r>
              <a:rPr lang="en-US" sz="1600" dirty="0">
                <a:solidFill>
                  <a:schemeClr val="tx1"/>
                </a:solidFill>
              </a:rPr>
              <a:t>Dallas, 6pm</a:t>
            </a:r>
          </a:p>
        </p:txBody>
      </p:sp>
      <p:sp>
        <p:nvSpPr>
          <p:cNvPr id="11" name="Rectangular Callout 10"/>
          <p:cNvSpPr/>
          <p:nvPr/>
        </p:nvSpPr>
        <p:spPr>
          <a:xfrm>
            <a:off x="3124200" y="2333301"/>
            <a:ext cx="2895600" cy="3904343"/>
          </a:xfrm>
          <a:prstGeom prst="wedgeRectCallout">
            <a:avLst>
              <a:gd name="adj1" fmla="val -6547"/>
              <a:gd name="adj2" fmla="val 56924"/>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“Some schools are doing this, incorporating these skills into lessons. Some don’t, but a lot of schools are starting to add it in because of bullying and violence and kids not getting to know each other with different backgrounds.” </a:t>
            </a:r>
            <a:r>
              <a:rPr lang="en-US" sz="1600" dirty="0">
                <a:solidFill>
                  <a:schemeClr val="tx1"/>
                </a:solidFill>
              </a:rPr>
              <a:t>Boston, 8pm</a:t>
            </a:r>
          </a:p>
          <a:p>
            <a:pPr algn="ctr"/>
            <a:endParaRPr lang="en-US" sz="1600" i="1" dirty="0">
              <a:solidFill>
                <a:schemeClr val="tx1"/>
              </a:solidFill>
            </a:endParaRPr>
          </a:p>
          <a:p>
            <a:pPr algn="ctr"/>
            <a:r>
              <a:rPr lang="en-US" sz="1600" i="1" dirty="0">
                <a:solidFill>
                  <a:schemeClr val="tx1"/>
                </a:solidFill>
              </a:rPr>
              <a:t>“In my district all the extra-</a:t>
            </a:r>
            <a:r>
              <a:rPr lang="en-US" sz="1600" i="1" dirty="0" err="1">
                <a:solidFill>
                  <a:schemeClr val="tx1"/>
                </a:solidFill>
              </a:rPr>
              <a:t>curriculars</a:t>
            </a:r>
            <a:r>
              <a:rPr lang="en-US" sz="1600" i="1" dirty="0">
                <a:solidFill>
                  <a:schemeClr val="tx1"/>
                </a:solidFill>
              </a:rPr>
              <a:t> were cut, like camping and things that would teach social and emotional learning.” </a:t>
            </a:r>
            <a:br>
              <a:rPr lang="en-US" sz="1600" i="1" dirty="0">
                <a:solidFill>
                  <a:schemeClr val="tx1"/>
                </a:solidFill>
              </a:rPr>
            </a:br>
            <a:r>
              <a:rPr lang="en-US" sz="1600" dirty="0">
                <a:solidFill>
                  <a:schemeClr val="tx1"/>
                </a:solidFill>
              </a:rPr>
              <a:t>Oakland, 8pm</a:t>
            </a:r>
          </a:p>
        </p:txBody>
      </p:sp>
      <p:graphicFrame>
        <p:nvGraphicFramePr>
          <p:cNvPr id="5" name="Diagram 4"/>
          <p:cNvGraphicFramePr/>
          <p:nvPr/>
        </p:nvGraphicFramePr>
        <p:xfrm>
          <a:off x="517897" y="1682282"/>
          <a:ext cx="8108206" cy="580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730833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95844" y="5762816"/>
            <a:ext cx="2725245" cy="593121"/>
          </a:xfrm>
          <a:prstGeom prst="rect">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tx1">
                    <a:lumMod val="75000"/>
                    <a:lumOff val="25000"/>
                  </a:schemeClr>
                </a:solidFill>
              </a:rPr>
              <a:t>Particularly relevant: teamwork, confidence, learning from mistakes/losses, becoming well-rounded</a:t>
            </a:r>
          </a:p>
        </p:txBody>
      </p:sp>
      <p:sp>
        <p:nvSpPr>
          <p:cNvPr id="4" name="Slide Number Placeholder 3"/>
          <p:cNvSpPr>
            <a:spLocks noGrp="1"/>
          </p:cNvSpPr>
          <p:nvPr>
            <p:ph type="sldNum" sz="quarter" idx="4"/>
          </p:nvPr>
        </p:nvSpPr>
        <p:spPr/>
        <p:txBody>
          <a:bodyPr/>
          <a:lstStyle/>
          <a:p>
            <a:fld id="{62DFECC4-1679-4D45-9635-E86BD1EE09E9}" type="slidenum">
              <a:rPr lang="en-US" smtClean="0"/>
              <a:pPr/>
              <a:t>125</a:t>
            </a:fld>
            <a:endParaRPr lang="en-US" dirty="0"/>
          </a:p>
        </p:txBody>
      </p:sp>
      <p:sp>
        <p:nvSpPr>
          <p:cNvPr id="5" name="TextBox 4"/>
          <p:cNvSpPr txBox="1"/>
          <p:nvPr/>
        </p:nvSpPr>
        <p:spPr>
          <a:xfrm>
            <a:off x="439838" y="227723"/>
            <a:ext cx="6667018" cy="646331"/>
          </a:xfrm>
          <a:prstGeom prst="rect">
            <a:avLst/>
          </a:prstGeom>
          <a:noFill/>
        </p:spPr>
        <p:txBody>
          <a:bodyPr wrap="square" rtlCol="0">
            <a:spAutoFit/>
          </a:bodyPr>
          <a:lstStyle/>
          <a:p>
            <a:r>
              <a:rPr lang="en-US" sz="3600" dirty="0">
                <a:solidFill>
                  <a:schemeClr val="accent1"/>
                </a:solidFill>
                <a:latin typeface="Gadugi" panose="020B0502040204020203" pitchFamily="34" charset="0"/>
              </a:rPr>
              <a:t>Parents on Roles:</a:t>
            </a:r>
          </a:p>
        </p:txBody>
      </p:sp>
      <p:sp>
        <p:nvSpPr>
          <p:cNvPr id="18" name="Rounded Rectangular Callout 17"/>
          <p:cNvSpPr/>
          <p:nvPr/>
        </p:nvSpPr>
        <p:spPr>
          <a:xfrm>
            <a:off x="6120117" y="2569653"/>
            <a:ext cx="2876702" cy="2964003"/>
          </a:xfrm>
          <a:prstGeom prst="wedgeRoundRectCallout">
            <a:avLst>
              <a:gd name="adj1" fmla="val -8974"/>
              <a:gd name="adj2" fmla="val 59079"/>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“The YMCA comes to my son’s school…. It’s helping his self-esteem and getting him involved.” </a:t>
            </a:r>
            <a:r>
              <a:rPr lang="en-US" sz="1600" dirty="0">
                <a:solidFill>
                  <a:schemeClr val="tx1"/>
                </a:solidFill>
              </a:rPr>
              <a:t>Boston, 6pm</a:t>
            </a:r>
          </a:p>
          <a:p>
            <a:pPr algn="ctr"/>
            <a:endParaRPr lang="en-US" sz="1600" i="1" dirty="0">
              <a:solidFill>
                <a:schemeClr val="tx1"/>
              </a:solidFill>
            </a:endParaRPr>
          </a:p>
          <a:p>
            <a:pPr algn="ctr"/>
            <a:r>
              <a:rPr lang="en-US" sz="1600" i="1" dirty="0">
                <a:solidFill>
                  <a:schemeClr val="tx1"/>
                </a:solidFill>
              </a:rPr>
              <a:t>“We had an afterschool program for boys, young African American boys. It helped my son.” </a:t>
            </a:r>
          </a:p>
          <a:p>
            <a:pPr algn="ctr"/>
            <a:r>
              <a:rPr lang="en-US" sz="1600" dirty="0">
                <a:solidFill>
                  <a:schemeClr val="tx1"/>
                </a:solidFill>
              </a:rPr>
              <a:t>Oakland, 8pm</a:t>
            </a:r>
          </a:p>
        </p:txBody>
      </p:sp>
      <p:sp>
        <p:nvSpPr>
          <p:cNvPr id="15" name="Rounded Rectangle 14"/>
          <p:cNvSpPr/>
          <p:nvPr/>
        </p:nvSpPr>
        <p:spPr>
          <a:xfrm>
            <a:off x="6211323" y="2070164"/>
            <a:ext cx="2651760" cy="56401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b="1" dirty="0"/>
              <a:t>Afterschool:</a:t>
            </a:r>
            <a:br>
              <a:rPr lang="en-US" sz="1600" b="1" dirty="0"/>
            </a:br>
            <a:r>
              <a:rPr lang="en-US" b="1" dirty="0"/>
              <a:t>“Expanding Horizons”</a:t>
            </a:r>
            <a:endParaRPr lang="en-US" sz="2000" b="1" dirty="0"/>
          </a:p>
        </p:txBody>
      </p:sp>
      <p:grpSp>
        <p:nvGrpSpPr>
          <p:cNvPr id="19" name="Group 18"/>
          <p:cNvGrpSpPr/>
          <p:nvPr/>
        </p:nvGrpSpPr>
        <p:grpSpPr>
          <a:xfrm>
            <a:off x="7043216" y="1091617"/>
            <a:ext cx="1030504" cy="1030504"/>
            <a:chOff x="7151688" y="1101474"/>
            <a:chExt cx="1246909" cy="1246909"/>
          </a:xfrm>
        </p:grpSpPr>
        <p:sp>
          <p:nvSpPr>
            <p:cNvPr id="20" name="Oval 19"/>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p>
          </p:txBody>
        </p:sp>
        <p:pic>
          <p:nvPicPr>
            <p:cNvPr id="21" name="Picture 20"/>
            <p:cNvPicPr>
              <a:picLocks noChangeAspect="1"/>
            </p:cNvPicPr>
            <p:nvPr/>
          </p:nvPicPr>
          <p:blipFill rotWithShape="1">
            <a:blip r:embed="rId3"/>
            <a:srcRect l="8220" t="6842" b="6868"/>
            <a:stretch/>
          </p:blipFill>
          <p:spPr>
            <a:xfrm>
              <a:off x="7365840" y="1304459"/>
              <a:ext cx="818604" cy="840938"/>
            </a:xfrm>
            <a:prstGeom prst="rect">
              <a:avLst/>
            </a:prstGeom>
          </p:spPr>
        </p:pic>
      </p:grpSp>
      <p:sp>
        <p:nvSpPr>
          <p:cNvPr id="16" name="Rounded Rectangular Callout 15"/>
          <p:cNvSpPr/>
          <p:nvPr/>
        </p:nvSpPr>
        <p:spPr>
          <a:xfrm>
            <a:off x="140277" y="2569653"/>
            <a:ext cx="2876702" cy="2964003"/>
          </a:xfrm>
          <a:prstGeom prst="wedgeRoundRectCallout">
            <a:avLst>
              <a:gd name="adj1" fmla="val -8974"/>
              <a:gd name="adj2" fmla="val 59079"/>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“This is something you teach at home.” </a:t>
            </a:r>
          </a:p>
          <a:p>
            <a:pPr algn="ctr"/>
            <a:r>
              <a:rPr lang="en-US" sz="1600" dirty="0">
                <a:solidFill>
                  <a:schemeClr val="tx1"/>
                </a:solidFill>
              </a:rPr>
              <a:t>Oakland, 6pm</a:t>
            </a:r>
          </a:p>
          <a:p>
            <a:pPr algn="ctr"/>
            <a:endParaRPr lang="en-US" sz="1600" i="1" dirty="0">
              <a:solidFill>
                <a:schemeClr val="tx1"/>
              </a:solidFill>
            </a:endParaRPr>
          </a:p>
          <a:p>
            <a:pPr algn="ctr"/>
            <a:r>
              <a:rPr lang="en-US" sz="1600" i="1" dirty="0">
                <a:solidFill>
                  <a:schemeClr val="tx1"/>
                </a:solidFill>
              </a:rPr>
              <a:t>“Parents first, teachers second. Family values and good behavior start at home.” </a:t>
            </a:r>
            <a:r>
              <a:rPr lang="en-US" sz="1600" dirty="0">
                <a:solidFill>
                  <a:schemeClr val="tx1"/>
                </a:solidFill>
              </a:rPr>
              <a:t>Dallas, 6pm</a:t>
            </a:r>
          </a:p>
        </p:txBody>
      </p:sp>
      <p:sp>
        <p:nvSpPr>
          <p:cNvPr id="13" name="Rounded Rectangle 12"/>
          <p:cNvSpPr/>
          <p:nvPr/>
        </p:nvSpPr>
        <p:spPr>
          <a:xfrm>
            <a:off x="291734" y="2070164"/>
            <a:ext cx="2651760" cy="56401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b="1" dirty="0"/>
              <a:t>Home: </a:t>
            </a:r>
            <a:br>
              <a:rPr lang="en-US" sz="1600" b="1" dirty="0"/>
            </a:br>
            <a:r>
              <a:rPr lang="en-US" b="1" dirty="0"/>
              <a:t>“Where It Starts”</a:t>
            </a:r>
          </a:p>
        </p:txBody>
      </p:sp>
      <p:sp>
        <p:nvSpPr>
          <p:cNvPr id="14" name="Rounded Rectangle 13"/>
          <p:cNvSpPr/>
          <p:nvPr/>
        </p:nvSpPr>
        <p:spPr>
          <a:xfrm>
            <a:off x="3251528" y="2033624"/>
            <a:ext cx="2651760" cy="564012"/>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School:</a:t>
            </a:r>
          </a:p>
          <a:p>
            <a:pPr algn="ctr"/>
            <a:r>
              <a:rPr lang="en-US" b="1" dirty="0"/>
              <a:t>“Reinforcement”</a:t>
            </a:r>
          </a:p>
        </p:txBody>
      </p:sp>
      <p:sp>
        <p:nvSpPr>
          <p:cNvPr id="17" name="Rounded Rectangular Callout 16"/>
          <p:cNvSpPr/>
          <p:nvPr/>
        </p:nvSpPr>
        <p:spPr>
          <a:xfrm>
            <a:off x="3130197" y="2569653"/>
            <a:ext cx="2876702" cy="2964003"/>
          </a:xfrm>
          <a:prstGeom prst="wedgeRoundRectCallout">
            <a:avLst>
              <a:gd name="adj1" fmla="val -8974"/>
              <a:gd name="adj2" fmla="val 59079"/>
              <a:gd name="adj3" fmla="val 16667"/>
            </a:avLst>
          </a:prstGeom>
          <a:solidFill>
            <a:srgbClr val="C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tx1"/>
                </a:solidFill>
              </a:rPr>
              <a:t>“We have the ‘Wiley Way’ at my granddaughter’s school. They have core values, social stuff.” </a:t>
            </a:r>
          </a:p>
          <a:p>
            <a:pPr algn="ctr"/>
            <a:r>
              <a:rPr lang="en-US" sz="1600" dirty="0">
                <a:solidFill>
                  <a:schemeClr val="tx1"/>
                </a:solidFill>
              </a:rPr>
              <a:t>Dallas, 8pm</a:t>
            </a:r>
          </a:p>
          <a:p>
            <a:pPr algn="ctr"/>
            <a:endParaRPr lang="en-US" sz="1600" i="1" dirty="0">
              <a:solidFill>
                <a:schemeClr val="tx1"/>
              </a:solidFill>
            </a:endParaRPr>
          </a:p>
          <a:p>
            <a:pPr algn="ctr"/>
            <a:r>
              <a:rPr lang="en-US" sz="1600" i="1" dirty="0">
                <a:solidFill>
                  <a:schemeClr val="tx1"/>
                </a:solidFill>
              </a:rPr>
              <a:t>“School is where kids express themselves. They interact with others.” </a:t>
            </a:r>
            <a:r>
              <a:rPr lang="en-US" sz="1600" dirty="0">
                <a:solidFill>
                  <a:schemeClr val="tx1"/>
                </a:solidFill>
              </a:rPr>
              <a:t>Boston, 8pm</a:t>
            </a:r>
          </a:p>
        </p:txBody>
      </p:sp>
      <p:grpSp>
        <p:nvGrpSpPr>
          <p:cNvPr id="39" name="Group 38"/>
          <p:cNvGrpSpPr/>
          <p:nvPr/>
        </p:nvGrpSpPr>
        <p:grpSpPr>
          <a:xfrm>
            <a:off x="4057702" y="1082929"/>
            <a:ext cx="1030504" cy="1030504"/>
            <a:chOff x="4009722" y="1148360"/>
            <a:chExt cx="1246909" cy="1246909"/>
          </a:xfrm>
        </p:grpSpPr>
        <p:sp>
          <p:nvSpPr>
            <p:cNvPr id="40" name="Oval 39"/>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grpSp>
          <p:nvGrpSpPr>
            <p:cNvPr id="41" name="Group 40"/>
            <p:cNvGrpSpPr/>
            <p:nvPr/>
          </p:nvGrpSpPr>
          <p:grpSpPr>
            <a:xfrm>
              <a:off x="4204277" y="1233118"/>
              <a:ext cx="813773" cy="989455"/>
              <a:chOff x="6259830" y="260894"/>
              <a:chExt cx="1131570" cy="1375860"/>
            </a:xfrm>
          </p:grpSpPr>
          <p:grpSp>
            <p:nvGrpSpPr>
              <p:cNvPr id="42" name="Group 41"/>
              <p:cNvGrpSpPr/>
              <p:nvPr/>
            </p:nvGrpSpPr>
            <p:grpSpPr>
              <a:xfrm>
                <a:off x="6357098" y="260894"/>
                <a:ext cx="936267" cy="1079584"/>
                <a:chOff x="6374985" y="241883"/>
                <a:chExt cx="936267" cy="1123092"/>
              </a:xfrm>
            </p:grpSpPr>
            <p:sp>
              <p:nvSpPr>
                <p:cNvPr id="44" name="Freeform 43"/>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 Diagonal Corner Rectangle 45"/>
                <p:cNvSpPr/>
                <p:nvPr/>
              </p:nvSpPr>
              <p:spPr>
                <a:xfrm>
                  <a:off x="6835635" y="241883"/>
                  <a:ext cx="239602" cy="180888"/>
                </a:xfrm>
                <a:prstGeom prst="round2DiagRect">
                  <a:avLst>
                    <a:gd name="adj1" fmla="val 50000"/>
                    <a:gd name="adj2" fmla="val 0"/>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1102362" y="1085471"/>
            <a:ext cx="1030504" cy="1030504"/>
            <a:chOff x="540867" y="1120062"/>
            <a:chExt cx="1030504" cy="1030504"/>
          </a:xfrm>
        </p:grpSpPr>
        <p:sp>
          <p:nvSpPr>
            <p:cNvPr id="23" name="Oval 22"/>
            <p:cNvSpPr>
              <a:spLocks noChangeAspect="1"/>
            </p:cNvSpPr>
            <p:nvPr/>
          </p:nvSpPr>
          <p:spPr>
            <a:xfrm>
              <a:off x="540867" y="1120062"/>
              <a:ext cx="1030504" cy="1030504"/>
            </a:xfrm>
            <a:prstGeom prst="ellipse">
              <a:avLst/>
            </a:prstGeom>
            <a:ln>
              <a:solidFill>
                <a:schemeClr val="accent2">
                  <a:lumMod val="60000"/>
                  <a:lumOff val="40000"/>
                  <a:alpha val="50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535" b="100000" l="0" r="100000">
                          <a14:backgroundMark x1="49457" y1="61854" x2="49457" y2="61854"/>
                        </a14:backgroundRemoval>
                      </a14:imgEffect>
                    </a14:imgLayer>
                  </a14:imgProps>
                </a:ext>
              </a:extLst>
            </a:blip>
            <a:stretch>
              <a:fillRect/>
            </a:stretch>
          </p:blipFill>
          <p:spPr>
            <a:xfrm>
              <a:off x="704987" y="1234915"/>
              <a:ext cx="702265" cy="713715"/>
            </a:xfrm>
            <a:prstGeom prst="rect">
              <a:avLst/>
            </a:prstGeom>
          </p:spPr>
        </p:pic>
      </p:grpSp>
      <p:sp>
        <p:nvSpPr>
          <p:cNvPr id="35" name="Rectangle 34"/>
          <p:cNvSpPr/>
          <p:nvPr/>
        </p:nvSpPr>
        <p:spPr>
          <a:xfrm>
            <a:off x="3258665" y="5762816"/>
            <a:ext cx="2725245" cy="87953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100" i="1" dirty="0">
                <a:solidFill>
                  <a:schemeClr val="tx1">
                    <a:lumMod val="75000"/>
                    <a:lumOff val="25000"/>
                  </a:schemeClr>
                </a:solidFill>
              </a:rPr>
              <a:t>Particularly relevant: goal setting, persistence, social skills, building positive relationships, appreciating diverse backgrounds</a:t>
            </a:r>
          </a:p>
        </p:txBody>
      </p:sp>
      <p:sp>
        <p:nvSpPr>
          <p:cNvPr id="36" name="Rectangle 35"/>
          <p:cNvSpPr/>
          <p:nvPr/>
        </p:nvSpPr>
        <p:spPr>
          <a:xfrm>
            <a:off x="254991" y="5762817"/>
            <a:ext cx="2725245" cy="87953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i="1" dirty="0">
                <a:solidFill>
                  <a:schemeClr val="tx1">
                    <a:lumMod val="75000"/>
                    <a:lumOff val="25000"/>
                  </a:schemeClr>
                </a:solidFill>
              </a:rPr>
              <a:t>The foundation comes from home.</a:t>
            </a:r>
          </a:p>
          <a:p>
            <a:pPr algn="ctr"/>
            <a:r>
              <a:rPr lang="en-US" sz="1100" i="1" dirty="0">
                <a:solidFill>
                  <a:schemeClr val="tx1">
                    <a:lumMod val="75000"/>
                    <a:lumOff val="25000"/>
                  </a:schemeClr>
                </a:solidFill>
              </a:rPr>
              <a:t>Parents expect to be partners in any intervention or action.</a:t>
            </a:r>
          </a:p>
        </p:txBody>
      </p:sp>
    </p:spTree>
    <p:extLst>
      <p:ext uri="{BB962C8B-B14F-4D97-AF65-F5344CB8AC3E}">
        <p14:creationId xmlns:p14="http://schemas.microsoft.com/office/powerpoint/2010/main" val="20780141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Testing Frames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126</a:t>
            </a:fld>
            <a:endParaRPr lang="en-US" dirty="0"/>
          </a:p>
        </p:txBody>
      </p:sp>
      <p:sp>
        <p:nvSpPr>
          <p:cNvPr id="5" name="Text Placeholder 3"/>
          <p:cNvSpPr txBox="1">
            <a:spLocks/>
          </p:cNvSpPr>
          <p:nvPr/>
        </p:nvSpPr>
        <p:spPr>
          <a:xfrm>
            <a:off x="602465" y="1336799"/>
            <a:ext cx="4795633" cy="4337789"/>
          </a:xfrm>
          <a:prstGeom prst="rect">
            <a:avLst/>
          </a:prstGeom>
          <a:solidFill>
            <a:schemeClr val="bg1"/>
          </a:solidFill>
          <a:ln w="19050">
            <a:noFill/>
          </a:ln>
        </p:spPr>
        <p:txBody>
          <a:bodyPr vert="horz" lIns="91440" tIns="45720" rIns="91440" bIns="45720" rtlCol="0" anchor="ctr">
            <a:noAutofit/>
          </a:bodyPr>
          <a:lstStyle>
            <a:lvl1pPr marL="228600" indent="-228600" algn="l" defTabSz="914400" rtl="0" eaLnBrk="1" latinLnBrk="0" hangingPunct="1">
              <a:lnSpc>
                <a:spcPct val="100000"/>
              </a:lnSpc>
              <a:spcBef>
                <a:spcPts val="0"/>
              </a:spcBef>
              <a:buClr>
                <a:schemeClr val="accent5"/>
              </a:buClr>
              <a:buFont typeface="Arial" panose="020B0604020202020204" pitchFamily="34" charset="0"/>
              <a:buChar char="•"/>
              <a:defRPr sz="1800" kern="1200" baseline="0">
                <a:solidFill>
                  <a:schemeClr val="tx1"/>
                </a:solidFill>
                <a:latin typeface="Gadugi" panose="020B0502040204020203" pitchFamily="34" charset="0"/>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550" indent="-463550">
              <a:lnSpc>
                <a:spcPct val="110000"/>
              </a:lnSpc>
              <a:spcBef>
                <a:spcPts val="1400"/>
              </a:spcBef>
              <a:buClr>
                <a:schemeClr val="accent1"/>
              </a:buClr>
            </a:pPr>
            <a:r>
              <a:rPr lang="en-US" dirty="0"/>
              <a:t>Most popular “frames” from the market research among professionals were tested in these parent focus groups</a:t>
            </a:r>
          </a:p>
          <a:p>
            <a:pPr marL="463550" indent="-463550">
              <a:lnSpc>
                <a:spcPct val="110000"/>
              </a:lnSpc>
              <a:spcBef>
                <a:spcPts val="1400"/>
              </a:spcBef>
              <a:buClr>
                <a:schemeClr val="accent1"/>
              </a:buClr>
            </a:pPr>
            <a:r>
              <a:rPr lang="en-US" dirty="0"/>
              <a:t>Evaluated on multiple dimensions</a:t>
            </a:r>
          </a:p>
          <a:p>
            <a:pPr marL="463550" indent="-463550">
              <a:lnSpc>
                <a:spcPct val="110000"/>
              </a:lnSpc>
              <a:spcBef>
                <a:spcPts val="1400"/>
              </a:spcBef>
              <a:buClr>
                <a:schemeClr val="accent1"/>
              </a:buClr>
            </a:pPr>
            <a:r>
              <a:rPr lang="en-US" b="1" dirty="0"/>
              <a:t>Relevance</a:t>
            </a:r>
            <a:r>
              <a:rPr lang="en-US" dirty="0"/>
              <a:t>–</a:t>
            </a:r>
            <a:br>
              <a:rPr lang="en-US" dirty="0"/>
            </a:br>
            <a:r>
              <a:rPr lang="en-US" dirty="0"/>
              <a:t>To me as a parent </a:t>
            </a:r>
          </a:p>
          <a:p>
            <a:pPr marL="463550" indent="-463550">
              <a:lnSpc>
                <a:spcPct val="110000"/>
              </a:lnSpc>
              <a:spcBef>
                <a:spcPts val="1400"/>
              </a:spcBef>
              <a:buClr>
                <a:schemeClr val="accent1"/>
              </a:buClr>
            </a:pPr>
            <a:r>
              <a:rPr lang="en-US" b="1" dirty="0"/>
              <a:t>Believability</a:t>
            </a:r>
            <a:r>
              <a:rPr lang="en-US" dirty="0"/>
              <a:t>– </a:t>
            </a:r>
            <a:br>
              <a:rPr lang="en-US" dirty="0"/>
            </a:br>
            <a:r>
              <a:rPr lang="en-US" dirty="0"/>
              <a:t>Based on what I know</a:t>
            </a:r>
          </a:p>
          <a:p>
            <a:pPr marL="463550" indent="-463550">
              <a:lnSpc>
                <a:spcPct val="110000"/>
              </a:lnSpc>
              <a:spcBef>
                <a:spcPts val="1400"/>
              </a:spcBef>
              <a:buClr>
                <a:schemeClr val="accent1"/>
              </a:buClr>
            </a:pPr>
            <a:r>
              <a:rPr lang="en-US" b="1" dirty="0"/>
              <a:t>Convincing</a:t>
            </a:r>
            <a:r>
              <a:rPr lang="en-US" dirty="0"/>
              <a:t>–  </a:t>
            </a:r>
            <a:br>
              <a:rPr lang="en-US" dirty="0"/>
            </a:br>
            <a:r>
              <a:rPr lang="en-US" dirty="0"/>
              <a:t>As a reason to make this a priority at my school</a:t>
            </a:r>
          </a:p>
        </p:txBody>
      </p:sp>
      <p:sp>
        <p:nvSpPr>
          <p:cNvPr id="9" name="Rounded Rectangle 8"/>
          <p:cNvSpPr/>
          <p:nvPr/>
        </p:nvSpPr>
        <p:spPr>
          <a:xfrm>
            <a:off x="5726214" y="1654502"/>
            <a:ext cx="2514600" cy="1217066"/>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a:solidFill>
                  <a:prstClr val="white"/>
                </a:solidFill>
                <a:latin typeface="Calibri" panose="020F0502020204030204" pitchFamily="34" charset="0"/>
              </a:rPr>
              <a:t>Gain</a:t>
            </a:r>
          </a:p>
        </p:txBody>
      </p:sp>
      <p:sp>
        <p:nvSpPr>
          <p:cNvPr id="10" name="Rounded Rectangle 9"/>
          <p:cNvSpPr/>
          <p:nvPr/>
        </p:nvSpPr>
        <p:spPr>
          <a:xfrm>
            <a:off x="5726214" y="3072812"/>
            <a:ext cx="2514600" cy="1217066"/>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solidFill>
                  <a:prstClr val="white"/>
                </a:solidFill>
                <a:latin typeface="Calibri" panose="020F0502020204030204" pitchFamily="34" charset="0"/>
              </a:rPr>
              <a:t>Empowerment</a:t>
            </a:r>
          </a:p>
        </p:txBody>
      </p:sp>
      <p:sp>
        <p:nvSpPr>
          <p:cNvPr id="11" name="Rounded Rectangle 10"/>
          <p:cNvSpPr/>
          <p:nvPr/>
        </p:nvSpPr>
        <p:spPr>
          <a:xfrm>
            <a:off x="5726214" y="4457522"/>
            <a:ext cx="2514600" cy="1217066"/>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a:solidFill>
                  <a:prstClr val="white"/>
                </a:solidFill>
                <a:latin typeface="Calibri" panose="020F0502020204030204" pitchFamily="34" charset="0"/>
              </a:rPr>
              <a:t>Equity</a:t>
            </a:r>
          </a:p>
        </p:txBody>
      </p:sp>
    </p:spTree>
    <p:extLst>
      <p:ext uri="{BB962C8B-B14F-4D97-AF65-F5344CB8AC3E}">
        <p14:creationId xmlns:p14="http://schemas.microsoft.com/office/powerpoint/2010/main" val="155101859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Testing Frames </a:t>
            </a:r>
            <a:r>
              <a:rPr lang="en-US" sz="2000" dirty="0"/>
              <a:t>(text tested among parents)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127</a:t>
            </a:fld>
            <a:endParaRPr lang="en-US" dirty="0"/>
          </a:p>
        </p:txBody>
      </p:sp>
      <p:sp>
        <p:nvSpPr>
          <p:cNvPr id="9" name="Rounded Rectangle 8"/>
          <p:cNvSpPr/>
          <p:nvPr/>
        </p:nvSpPr>
        <p:spPr>
          <a:xfrm>
            <a:off x="208817" y="869638"/>
            <a:ext cx="2890844" cy="183354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a:solidFill>
                  <a:prstClr val="white"/>
                </a:solidFill>
                <a:latin typeface="Calibri" panose="020F0502020204030204" pitchFamily="34" charset="0"/>
              </a:rPr>
              <a:t>Gain</a:t>
            </a:r>
          </a:p>
        </p:txBody>
      </p:sp>
      <p:sp>
        <p:nvSpPr>
          <p:cNvPr id="10" name="Rounded Rectangle 9"/>
          <p:cNvSpPr/>
          <p:nvPr/>
        </p:nvSpPr>
        <p:spPr>
          <a:xfrm>
            <a:off x="208817" y="2839222"/>
            <a:ext cx="2890844" cy="1833548"/>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solidFill>
                  <a:prstClr val="white"/>
                </a:solidFill>
                <a:latin typeface="Calibri" panose="020F0502020204030204" pitchFamily="34" charset="0"/>
              </a:rPr>
              <a:t>Empowerment</a:t>
            </a:r>
          </a:p>
        </p:txBody>
      </p:sp>
      <p:sp>
        <p:nvSpPr>
          <p:cNvPr id="11" name="Rounded Rectangle 10"/>
          <p:cNvSpPr/>
          <p:nvPr/>
        </p:nvSpPr>
        <p:spPr>
          <a:xfrm>
            <a:off x="208817" y="4808807"/>
            <a:ext cx="2890844" cy="1833548"/>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a:solidFill>
                  <a:prstClr val="white"/>
                </a:solidFill>
                <a:latin typeface="Calibri" panose="020F0502020204030204" pitchFamily="34" charset="0"/>
              </a:rPr>
              <a:t>Equity</a:t>
            </a:r>
          </a:p>
        </p:txBody>
      </p:sp>
      <p:sp>
        <p:nvSpPr>
          <p:cNvPr id="8" name="Rounded Rectangle 7"/>
          <p:cNvSpPr/>
          <p:nvPr/>
        </p:nvSpPr>
        <p:spPr>
          <a:xfrm>
            <a:off x="3290397" y="869638"/>
            <a:ext cx="5427400" cy="1833548"/>
          </a:xfrm>
          <a:prstGeom prst="roundRect">
            <a:avLst/>
          </a:prstGeom>
          <a:solidFill>
            <a:schemeClr val="accent2">
              <a:lumMod val="20000"/>
              <a:lumOff val="80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en-US" sz="1200" b="1" dirty="0">
                <a:solidFill>
                  <a:schemeClr val="tx1"/>
                </a:solidFill>
              </a:rPr>
              <a:t>Children will benefit.  </a:t>
            </a:r>
            <a:endParaRPr lang="en-US" sz="1200" dirty="0">
              <a:solidFill>
                <a:schemeClr val="tx1"/>
              </a:solidFill>
            </a:endParaRPr>
          </a:p>
          <a:p>
            <a:r>
              <a:rPr lang="en-US" sz="1200" dirty="0">
                <a:solidFill>
                  <a:schemeClr val="tx1"/>
                </a:solidFill>
              </a:rPr>
              <a:t>Making social and emotional skills part of the learning equation will help children succeed in school and life.  With social and emotional skills, children can manage emotion, build positive relationships and navigate social environments.  When adults focus on helping children develop these skills and are supported by good policies and training, children are better prepared for the world and able to fulfill their potential.</a:t>
            </a:r>
          </a:p>
        </p:txBody>
      </p:sp>
      <p:sp>
        <p:nvSpPr>
          <p:cNvPr id="12" name="Rounded Rectangle 11"/>
          <p:cNvSpPr/>
          <p:nvPr/>
        </p:nvSpPr>
        <p:spPr>
          <a:xfrm>
            <a:off x="3290397" y="2839222"/>
            <a:ext cx="5427400" cy="1833548"/>
          </a:xfrm>
          <a:prstGeom prst="roundRect">
            <a:avLst/>
          </a:prstGeom>
          <a:solidFill>
            <a:schemeClr val="accent4">
              <a:lumMod val="40000"/>
              <a:lumOff val="60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en-US" sz="1200" b="1" dirty="0">
                <a:solidFill>
                  <a:schemeClr val="tx1"/>
                </a:solidFill>
              </a:rPr>
              <a:t>We can make a real difference.  </a:t>
            </a:r>
            <a:endParaRPr lang="en-US" sz="1200" dirty="0">
              <a:solidFill>
                <a:schemeClr val="tx1"/>
              </a:solidFill>
            </a:endParaRPr>
          </a:p>
          <a:p>
            <a:r>
              <a:rPr lang="en-US" sz="1200" dirty="0">
                <a:solidFill>
                  <a:schemeClr val="tx1"/>
                </a:solidFill>
              </a:rPr>
              <a:t>Leaders in education and youth development can have a profound effect on the next generation by prioritizing social and emotional support.  When students feel loved, nurtured and safe -- those students are better equipped for learning in school, afterschool and at home.  All adults have a role to play in developing the social and emotional skills children need for success in school and life.</a:t>
            </a:r>
          </a:p>
        </p:txBody>
      </p:sp>
      <p:sp>
        <p:nvSpPr>
          <p:cNvPr id="13" name="Rounded Rectangle 12"/>
          <p:cNvSpPr/>
          <p:nvPr/>
        </p:nvSpPr>
        <p:spPr>
          <a:xfrm>
            <a:off x="3290397" y="4808806"/>
            <a:ext cx="5427400" cy="1833548"/>
          </a:xfrm>
          <a:prstGeom prst="roundRect">
            <a:avLst/>
          </a:prstGeom>
          <a:solidFill>
            <a:schemeClr val="accent5">
              <a:lumMod val="60000"/>
              <a:lumOff val="40000"/>
            </a:schemeClr>
          </a:solidFill>
          <a:ln/>
        </p:spPr>
        <p:style>
          <a:lnRef idx="3">
            <a:schemeClr val="lt1"/>
          </a:lnRef>
          <a:fillRef idx="1">
            <a:schemeClr val="accent2"/>
          </a:fillRef>
          <a:effectRef idx="1">
            <a:schemeClr val="accent2"/>
          </a:effectRef>
          <a:fontRef idx="minor">
            <a:schemeClr val="lt1"/>
          </a:fontRef>
        </p:style>
        <p:txBody>
          <a:bodyPr rtlCol="0" anchor="ctr"/>
          <a:lstStyle/>
          <a:p>
            <a:r>
              <a:rPr lang="en-US" sz="1200" b="1" dirty="0">
                <a:solidFill>
                  <a:schemeClr val="tx1"/>
                </a:solidFill>
              </a:rPr>
              <a:t>This helps address the problem of inequity.  </a:t>
            </a:r>
            <a:endParaRPr lang="en-US" sz="1200" dirty="0">
              <a:solidFill>
                <a:schemeClr val="tx1"/>
              </a:solidFill>
            </a:endParaRPr>
          </a:p>
          <a:p>
            <a:r>
              <a:rPr lang="en-US" sz="1200" dirty="0">
                <a:solidFill>
                  <a:schemeClr val="tx1"/>
                </a:solidFill>
              </a:rPr>
              <a:t>Children from high-poverty, at-risk neighborhoods have less access to the kinds of enriching experiences that build social and emotional skills crucial for success in school and life. That’s an opportunity gap that we must close in the system, by ensuring that schools and afterschool programs are equipped to help children develop social and emotional skills as well as academic skills.</a:t>
            </a:r>
          </a:p>
        </p:txBody>
      </p:sp>
    </p:spTree>
    <p:extLst>
      <p:ext uri="{BB962C8B-B14F-4D97-AF65-F5344CB8AC3E}">
        <p14:creationId xmlns:p14="http://schemas.microsoft.com/office/powerpoint/2010/main" val="14229065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Feedback: Gain Frame</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128</a:t>
            </a:fld>
            <a:endParaRPr lang="en-US" dirty="0"/>
          </a:p>
        </p:txBody>
      </p:sp>
      <p:sp>
        <p:nvSpPr>
          <p:cNvPr id="13" name="Rounded Rectangular Callout 12"/>
          <p:cNvSpPr/>
          <p:nvPr/>
        </p:nvSpPr>
        <p:spPr>
          <a:xfrm>
            <a:off x="4067629" y="1248466"/>
            <a:ext cx="4858859" cy="4771590"/>
          </a:xfrm>
          <a:prstGeom prst="wedgeRoundRectCallout">
            <a:avLst>
              <a:gd name="adj1" fmla="val 3363"/>
              <a:gd name="adj2" fmla="val 55723"/>
              <a:gd name="adj3" fmla="val 16667"/>
            </a:avLst>
          </a:prstGeom>
          <a:solidFill>
            <a:schemeClr val="accent2">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“All of that is what you want for your kids in the end, for them to be happy, healthy, sociable beings.” </a:t>
            </a:r>
            <a:r>
              <a:rPr lang="en-US" dirty="0">
                <a:solidFill>
                  <a:schemeClr val="tx1"/>
                </a:solidFill>
              </a:rPr>
              <a:t>Boston, 8pm</a:t>
            </a:r>
          </a:p>
          <a:p>
            <a:pPr algn="ctr"/>
            <a:endParaRPr lang="en-US" i="1" dirty="0">
              <a:solidFill>
                <a:schemeClr val="tx1"/>
              </a:solidFill>
              <a:latin typeface="Calibri" panose="020F0502020204030204" pitchFamily="34" charset="0"/>
            </a:endParaRPr>
          </a:p>
          <a:p>
            <a:pPr lvl="0" algn="ctr"/>
            <a:r>
              <a:rPr lang="en-US" i="1" dirty="0">
                <a:solidFill>
                  <a:schemeClr val="tx1"/>
                </a:solidFill>
              </a:rPr>
              <a:t>“When we were kids they only focused on academics, but if you bring all these aspects you can have full success.” </a:t>
            </a:r>
            <a:br>
              <a:rPr lang="en-US" i="1" dirty="0">
                <a:solidFill>
                  <a:schemeClr val="tx1"/>
                </a:solidFill>
              </a:rPr>
            </a:br>
            <a:r>
              <a:rPr lang="en-US" dirty="0">
                <a:solidFill>
                  <a:schemeClr val="tx1"/>
                </a:solidFill>
              </a:rPr>
              <a:t>Dallas, 6pm</a:t>
            </a:r>
          </a:p>
          <a:p>
            <a:pPr lvl="0" algn="ctr"/>
            <a:endParaRPr lang="en-US" dirty="0">
              <a:solidFill>
                <a:schemeClr val="tx1"/>
              </a:solidFill>
            </a:endParaRPr>
          </a:p>
          <a:p>
            <a:pPr algn="ctr"/>
            <a:r>
              <a:rPr lang="en-US" i="1" dirty="0">
                <a:solidFill>
                  <a:schemeClr val="tx1"/>
                </a:solidFill>
              </a:rPr>
              <a:t>“I’ve seen too many kids fall through the cracks. I wish I had learned some of these life skills as well as academics when I went to school.” </a:t>
            </a:r>
            <a:r>
              <a:rPr lang="en-US" dirty="0">
                <a:solidFill>
                  <a:schemeClr val="tx1"/>
                </a:solidFill>
              </a:rPr>
              <a:t>Oakland, 8pm</a:t>
            </a:r>
          </a:p>
          <a:p>
            <a:pPr lvl="0" algn="ctr"/>
            <a:endParaRPr lang="en-US" dirty="0">
              <a:solidFill>
                <a:schemeClr val="tx1"/>
              </a:solidFill>
            </a:endParaRPr>
          </a:p>
          <a:p>
            <a:pPr lvl="0" algn="ctr"/>
            <a:r>
              <a:rPr lang="en-US" i="1" dirty="0">
                <a:solidFill>
                  <a:schemeClr val="tx1"/>
                </a:solidFill>
              </a:rPr>
              <a:t>“This should be in the package, not a focus.” </a:t>
            </a:r>
            <a:r>
              <a:rPr lang="en-US" dirty="0">
                <a:solidFill>
                  <a:schemeClr val="tx1"/>
                </a:solidFill>
              </a:rPr>
              <a:t>Dallas, 8pm</a:t>
            </a:r>
          </a:p>
        </p:txBody>
      </p:sp>
      <p:sp>
        <p:nvSpPr>
          <p:cNvPr id="14" name="TextBox 13"/>
          <p:cNvSpPr txBox="1"/>
          <p:nvPr/>
        </p:nvSpPr>
        <p:spPr>
          <a:xfrm>
            <a:off x="565154" y="1204109"/>
            <a:ext cx="3380711" cy="4860305"/>
          </a:xfrm>
          <a:prstGeom prst="rect">
            <a:avLst/>
          </a:prstGeom>
          <a:noFill/>
        </p:spPr>
        <p:txBody>
          <a:bodyPr wrap="square" rtlCol="0" anchor="ctr">
            <a:spAutoFit/>
          </a:bodyPr>
          <a:lstStyle/>
          <a:p>
            <a:pPr>
              <a:spcBef>
                <a:spcPts val="1100"/>
              </a:spcBef>
            </a:pPr>
            <a:r>
              <a:rPr lang="en-US" sz="2400" b="1" dirty="0">
                <a:solidFill>
                  <a:prstClr val="black">
                    <a:lumMod val="50000"/>
                    <a:lumOff val="50000"/>
                  </a:prstClr>
                </a:solidFill>
              </a:rPr>
              <a:t>What works:</a:t>
            </a:r>
          </a:p>
          <a:p>
            <a:pPr marL="285750" indent="-285750">
              <a:spcBef>
                <a:spcPts val="1100"/>
              </a:spcBef>
              <a:buFont typeface="Arial" panose="020B0604020202020204" pitchFamily="34" charset="0"/>
              <a:buChar char="•"/>
            </a:pPr>
            <a:r>
              <a:rPr lang="en-US" dirty="0">
                <a:solidFill>
                  <a:prstClr val="black"/>
                </a:solidFill>
              </a:rPr>
              <a:t>Effectively sums up the topic. The message feels relevant and factual. </a:t>
            </a:r>
          </a:p>
          <a:p>
            <a:pPr marL="285750" indent="-285750">
              <a:spcBef>
                <a:spcPts val="1100"/>
              </a:spcBef>
              <a:buFont typeface="Arial" panose="020B0604020202020204" pitchFamily="34" charset="0"/>
              <a:buChar char="•"/>
            </a:pPr>
            <a:r>
              <a:rPr lang="en-US" dirty="0">
                <a:solidFill>
                  <a:prstClr val="black"/>
                </a:solidFill>
              </a:rPr>
              <a:t>Ties to future success in a way parents can believe. </a:t>
            </a:r>
          </a:p>
          <a:p>
            <a:pPr marL="285750" indent="-285750">
              <a:spcBef>
                <a:spcPts val="1100"/>
              </a:spcBef>
              <a:buFont typeface="Arial" panose="020B0604020202020204" pitchFamily="34" charset="0"/>
              <a:buChar char="•"/>
            </a:pPr>
            <a:r>
              <a:rPr lang="en-US" dirty="0">
                <a:solidFill>
                  <a:prstClr val="black"/>
                </a:solidFill>
              </a:rPr>
              <a:t>“Part of the learning equation” makes it important but not the only priority. </a:t>
            </a:r>
          </a:p>
          <a:p>
            <a:pPr>
              <a:spcBef>
                <a:spcPts val="1100"/>
              </a:spcBef>
            </a:pPr>
            <a:r>
              <a:rPr lang="en-US" sz="2400" b="1" dirty="0">
                <a:solidFill>
                  <a:prstClr val="black">
                    <a:lumMod val="50000"/>
                    <a:lumOff val="50000"/>
                  </a:prstClr>
                </a:solidFill>
              </a:rPr>
              <a:t>Less effective:</a:t>
            </a:r>
          </a:p>
          <a:p>
            <a:pPr marL="285750" indent="-285750">
              <a:spcBef>
                <a:spcPts val="1100"/>
              </a:spcBef>
              <a:buFont typeface="Arial" panose="020B0604020202020204" pitchFamily="34" charset="0"/>
              <a:buChar char="•"/>
            </a:pPr>
            <a:r>
              <a:rPr lang="en-US" dirty="0">
                <a:solidFill>
                  <a:prstClr val="black"/>
                </a:solidFill>
              </a:rPr>
              <a:t>“Focus” can be a turnoff for those who fear this will take away from academics. </a:t>
            </a:r>
          </a:p>
        </p:txBody>
      </p:sp>
    </p:spTree>
    <p:extLst>
      <p:ext uri="{BB962C8B-B14F-4D97-AF65-F5344CB8AC3E}">
        <p14:creationId xmlns:p14="http://schemas.microsoft.com/office/powerpoint/2010/main" val="19878873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Feedback: Empowerment Frame</a:t>
            </a:r>
          </a:p>
        </p:txBody>
      </p:sp>
      <p:sp>
        <p:nvSpPr>
          <p:cNvPr id="3" name="Slide Number Placeholder 2"/>
          <p:cNvSpPr>
            <a:spLocks noGrp="1"/>
          </p:cNvSpPr>
          <p:nvPr>
            <p:ph type="sldNum" sz="quarter" idx="4"/>
          </p:nvPr>
        </p:nvSpPr>
        <p:spPr/>
        <p:txBody>
          <a:bodyPr/>
          <a:lstStyle/>
          <a:p>
            <a:fld id="{62DFECC4-1679-4D45-9635-E86BD1EE09E9}" type="slidenum">
              <a:rPr lang="en-US" smtClean="0"/>
              <a:pPr/>
              <a:t>129</a:t>
            </a:fld>
            <a:endParaRPr lang="en-US" dirty="0"/>
          </a:p>
        </p:txBody>
      </p:sp>
      <p:sp>
        <p:nvSpPr>
          <p:cNvPr id="13" name="Rounded Rectangular Callout 12"/>
          <p:cNvSpPr/>
          <p:nvPr/>
        </p:nvSpPr>
        <p:spPr>
          <a:xfrm>
            <a:off x="4239155" y="1140189"/>
            <a:ext cx="4481333" cy="5166886"/>
          </a:xfrm>
          <a:prstGeom prst="wedgeRoundRectCallout">
            <a:avLst>
              <a:gd name="adj1" fmla="val 3363"/>
              <a:gd name="adj2" fmla="val 55723"/>
              <a:gd name="adj3" fmla="val 16667"/>
            </a:avLst>
          </a:prstGeom>
          <a:solidFill>
            <a:schemeClr val="accent4">
              <a:lumMod val="40000"/>
              <a:lumOff val="6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600" i="1" dirty="0">
                <a:solidFill>
                  <a:schemeClr val="tx1"/>
                </a:solidFill>
              </a:rPr>
              <a:t>“When students feel loved, nurtured, safe – this is more important than getting 100% or all A’s.” </a:t>
            </a:r>
            <a:r>
              <a:rPr lang="en-US" sz="1600" dirty="0">
                <a:solidFill>
                  <a:schemeClr val="tx1"/>
                </a:solidFill>
              </a:rPr>
              <a:t>Dallas, 6pm</a:t>
            </a:r>
          </a:p>
          <a:p>
            <a:pPr lvl="0" algn="ctr"/>
            <a:endParaRPr lang="en-US" sz="1600" dirty="0">
              <a:solidFill>
                <a:schemeClr val="tx1"/>
              </a:solidFill>
            </a:endParaRPr>
          </a:p>
          <a:p>
            <a:pPr algn="ctr"/>
            <a:r>
              <a:rPr lang="en-US" sz="1600" i="1" dirty="0">
                <a:solidFill>
                  <a:schemeClr val="tx1"/>
                </a:solidFill>
              </a:rPr>
              <a:t>“I like this message, although I’m not sure school and afterschool is where this happens, that’s our job as parents.” </a:t>
            </a:r>
            <a:r>
              <a:rPr lang="en-US" sz="1600" dirty="0">
                <a:solidFill>
                  <a:schemeClr val="tx1"/>
                </a:solidFill>
              </a:rPr>
              <a:t>Oakland, 6pm</a:t>
            </a:r>
          </a:p>
          <a:p>
            <a:pPr algn="ctr"/>
            <a:endParaRPr lang="en-US" sz="1600" i="1" dirty="0">
              <a:solidFill>
                <a:schemeClr val="tx1"/>
              </a:solidFill>
            </a:endParaRPr>
          </a:p>
          <a:p>
            <a:pPr algn="ctr"/>
            <a:r>
              <a:rPr lang="en-US" sz="1600" i="1" dirty="0">
                <a:solidFill>
                  <a:schemeClr val="tx1"/>
                </a:solidFill>
              </a:rPr>
              <a:t>“All adults have role, every adult that comes into contact with a child, but I think more about teachers who are day-to-day on the ground with the child.” </a:t>
            </a:r>
            <a:r>
              <a:rPr lang="en-US" sz="1600" dirty="0">
                <a:solidFill>
                  <a:schemeClr val="tx1"/>
                </a:solidFill>
              </a:rPr>
              <a:t>Boston, 8pm</a:t>
            </a:r>
          </a:p>
          <a:p>
            <a:pPr lvl="0" algn="ctr"/>
            <a:endParaRPr lang="en-US" sz="1600" dirty="0">
              <a:solidFill>
                <a:schemeClr val="tx1"/>
              </a:solidFill>
            </a:endParaRPr>
          </a:p>
          <a:p>
            <a:pPr algn="ctr"/>
            <a:r>
              <a:rPr lang="en-US" sz="1600" i="1" dirty="0">
                <a:solidFill>
                  <a:schemeClr val="tx1"/>
                </a:solidFill>
              </a:rPr>
              <a:t>“I disagree. You can give a child a lot of love and they still feel like you don’t care. Children without a great home life want more and strive, so it’s not about love.” </a:t>
            </a:r>
            <a:r>
              <a:rPr lang="en-US" sz="1600" dirty="0">
                <a:solidFill>
                  <a:schemeClr val="tx1"/>
                </a:solidFill>
              </a:rPr>
              <a:t>Boston, 6pm</a:t>
            </a:r>
          </a:p>
        </p:txBody>
      </p:sp>
      <p:sp>
        <p:nvSpPr>
          <p:cNvPr id="14" name="TextBox 13"/>
          <p:cNvSpPr txBox="1"/>
          <p:nvPr/>
        </p:nvSpPr>
        <p:spPr>
          <a:xfrm>
            <a:off x="565154" y="1129531"/>
            <a:ext cx="3380711" cy="5137304"/>
          </a:xfrm>
          <a:prstGeom prst="rect">
            <a:avLst/>
          </a:prstGeom>
          <a:noFill/>
        </p:spPr>
        <p:txBody>
          <a:bodyPr wrap="square" rtlCol="0" anchor="ctr">
            <a:spAutoFit/>
          </a:bodyPr>
          <a:lstStyle/>
          <a:p>
            <a:pPr>
              <a:spcBef>
                <a:spcPts val="1100"/>
              </a:spcBef>
            </a:pPr>
            <a:r>
              <a:rPr lang="en-US" sz="2400" b="1" dirty="0">
                <a:solidFill>
                  <a:prstClr val="black">
                    <a:lumMod val="50000"/>
                    <a:lumOff val="50000"/>
                  </a:prstClr>
                </a:solidFill>
              </a:rPr>
              <a:t>What works:</a:t>
            </a:r>
          </a:p>
          <a:p>
            <a:pPr marL="285750" indent="-285750">
              <a:spcBef>
                <a:spcPts val="1100"/>
              </a:spcBef>
              <a:buFont typeface="Arial" panose="020B0604020202020204" pitchFamily="34" charset="0"/>
              <a:buChar char="•"/>
            </a:pPr>
            <a:r>
              <a:rPr lang="en-US" dirty="0">
                <a:solidFill>
                  <a:prstClr val="black"/>
                </a:solidFill>
              </a:rPr>
              <a:t>Parents like the emphasis on “all adults.” </a:t>
            </a:r>
          </a:p>
          <a:p>
            <a:pPr marL="285750" indent="-285750">
              <a:spcBef>
                <a:spcPts val="1100"/>
              </a:spcBef>
              <a:buFont typeface="Arial" panose="020B0604020202020204" pitchFamily="34" charset="0"/>
              <a:buChar char="•"/>
            </a:pPr>
            <a:r>
              <a:rPr lang="en-US" dirty="0">
                <a:solidFill>
                  <a:prstClr val="black"/>
                </a:solidFill>
              </a:rPr>
              <a:t>For some, the link between feeling safe and being able to learn rings true. </a:t>
            </a:r>
          </a:p>
          <a:p>
            <a:pPr>
              <a:spcBef>
                <a:spcPts val="1100"/>
              </a:spcBef>
            </a:pPr>
            <a:r>
              <a:rPr lang="en-US" sz="2400" b="1" dirty="0">
                <a:solidFill>
                  <a:prstClr val="black">
                    <a:lumMod val="50000"/>
                    <a:lumOff val="50000"/>
                  </a:prstClr>
                </a:solidFill>
              </a:rPr>
              <a:t>Less effective:</a:t>
            </a:r>
          </a:p>
          <a:p>
            <a:pPr marL="285750" indent="-285750">
              <a:spcBef>
                <a:spcPts val="1100"/>
              </a:spcBef>
              <a:buFont typeface="Arial" panose="020B0604020202020204" pitchFamily="34" charset="0"/>
              <a:buChar char="•"/>
            </a:pPr>
            <a:r>
              <a:rPr lang="en-US" dirty="0">
                <a:solidFill>
                  <a:prstClr val="black"/>
                </a:solidFill>
              </a:rPr>
              <a:t>“Education leaders” and “administrators” are not parents’ preferred messengers. </a:t>
            </a:r>
          </a:p>
          <a:p>
            <a:pPr marL="285750" indent="-285750">
              <a:spcBef>
                <a:spcPts val="1100"/>
              </a:spcBef>
              <a:buFont typeface="Arial" panose="020B0604020202020204" pitchFamily="34" charset="0"/>
              <a:buChar char="•"/>
            </a:pPr>
            <a:r>
              <a:rPr lang="en-US" dirty="0">
                <a:solidFill>
                  <a:prstClr val="black"/>
                </a:solidFill>
              </a:rPr>
              <a:t>Some don’t believe that feeling “loved and nurtured” is intrinsically necessary for success. </a:t>
            </a:r>
          </a:p>
        </p:txBody>
      </p:sp>
    </p:spTree>
    <p:extLst>
      <p:ext uri="{BB962C8B-B14F-4D97-AF65-F5344CB8AC3E}">
        <p14:creationId xmlns:p14="http://schemas.microsoft.com/office/powerpoint/2010/main" val="2516161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Youth Development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13</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2011670"/>
            <a:ext cx="2717763" cy="2339102"/>
          </a:xfrm>
          <a:prstGeom prst="rect">
            <a:avLst/>
          </a:prstGeom>
          <a:noFill/>
        </p:spPr>
        <p:txBody>
          <a:bodyPr wrap="square" numCol="1" rtlCol="0">
            <a:spAutoFit/>
          </a:bodyPr>
          <a:lstStyle/>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Is a crowd-pleasing term with a wide variety of definitions </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According to sources, it includes SEL, providing opportunities to students</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“More than reading and math” is a common way to explain it</a:t>
            </a:r>
          </a:p>
        </p:txBody>
      </p:sp>
      <p:grpSp>
        <p:nvGrpSpPr>
          <p:cNvPr id="7" name="Group 6"/>
          <p:cNvGrpSpPr/>
          <p:nvPr/>
        </p:nvGrpSpPr>
        <p:grpSpPr>
          <a:xfrm>
            <a:off x="324927" y="5614335"/>
            <a:ext cx="8534879" cy="744529"/>
            <a:chOff x="324927" y="5778934"/>
            <a:chExt cx="8534879" cy="744529"/>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grpSp>
      <p:sp>
        <p:nvSpPr>
          <p:cNvPr id="63" name="TextBox 62"/>
          <p:cNvSpPr txBox="1"/>
          <p:nvPr/>
        </p:nvSpPr>
        <p:spPr>
          <a:xfrm>
            <a:off x="3237128" y="2011670"/>
            <a:ext cx="2676306" cy="3149580"/>
          </a:xfrm>
          <a:prstGeom prst="rect">
            <a:avLst/>
          </a:prstGeom>
          <a:noFill/>
        </p:spPr>
        <p:txBody>
          <a:bodyPr wrap="square" numCol="1" rtlCol="0">
            <a:spAutoFit/>
          </a:bodyPr>
          <a:lstStyle/>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Most closely affiliated with Afterschool; but K-12 and Policymakers embrace the term in these interviews</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A pitfall is that it seems to imply older “youth” </a:t>
            </a:r>
            <a:br>
              <a:rPr lang="en-US" sz="1400" dirty="0">
                <a:latin typeface="Gadugi" panose="020B0502040204020203" pitchFamily="34" charset="0"/>
              </a:rPr>
            </a:br>
            <a:r>
              <a:rPr lang="en-US" sz="1400" dirty="0">
                <a:latin typeface="Gadugi" panose="020B0502040204020203" pitchFamily="34" charset="0"/>
              </a:rPr>
              <a:t>(tweens and teens) </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Politically neutral and versatile: can evoke responsibility (appealing to conservatives) </a:t>
            </a:r>
            <a:r>
              <a:rPr lang="en-US" sz="1400" u="sng" dirty="0">
                <a:latin typeface="Gadugi" panose="020B0502040204020203" pitchFamily="34" charset="0"/>
              </a:rPr>
              <a:t>or</a:t>
            </a:r>
            <a:r>
              <a:rPr lang="en-US" sz="1400" dirty="0">
                <a:latin typeface="Gadugi" panose="020B0502040204020203" pitchFamily="34" charset="0"/>
              </a:rPr>
              <a:t> independent thinking (appealing to liberals)</a:t>
            </a:r>
          </a:p>
        </p:txBody>
      </p:sp>
      <p:sp>
        <p:nvSpPr>
          <p:cNvPr id="66" name="TextBox 65"/>
          <p:cNvSpPr txBox="1"/>
          <p:nvPr/>
        </p:nvSpPr>
        <p:spPr>
          <a:xfrm>
            <a:off x="6239205" y="2011670"/>
            <a:ext cx="2620602" cy="3139321"/>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Familiar language, but no real urgency, it might be difficult to rally support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Risk in being too familiar, something these audiences already know and do</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That some communities are adopting this term now might suggest new interest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It is consistently appealing, often preferred in these interviews</a:t>
            </a:r>
          </a:p>
        </p:txBody>
      </p:sp>
      <p:sp>
        <p:nvSpPr>
          <p:cNvPr id="67" name="TextBox 66"/>
          <p:cNvSpPr txBox="1"/>
          <p:nvPr/>
        </p:nvSpPr>
        <p:spPr>
          <a:xfrm>
            <a:off x="1082942" y="5856216"/>
            <a:ext cx="7018848" cy="523220"/>
          </a:xfrm>
          <a:prstGeom prst="rect">
            <a:avLst/>
          </a:prstGeom>
          <a:noFill/>
        </p:spPr>
        <p:txBody>
          <a:bodyPr wrap="square" rtlCol="0">
            <a:spAutoFit/>
          </a:bodyPr>
          <a:lstStyle/>
          <a:p>
            <a:pPr algn="ctr"/>
            <a:r>
              <a:rPr lang="en-US" sz="1400" dirty="0"/>
              <a:t>The epitome of a “widely accepted” term and often preferred.  But it might be hard to energize target audiences around an idea so familiar and broad.</a:t>
            </a:r>
          </a:p>
        </p:txBody>
      </p:sp>
    </p:spTree>
    <p:extLst>
      <p:ext uri="{BB962C8B-B14F-4D97-AF65-F5344CB8AC3E}">
        <p14:creationId xmlns:p14="http://schemas.microsoft.com/office/powerpoint/2010/main" val="377774780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Feedback: Equity Frame</a:t>
            </a:r>
          </a:p>
        </p:txBody>
      </p:sp>
      <p:sp>
        <p:nvSpPr>
          <p:cNvPr id="3" name="Slide Number Placeholder 2"/>
          <p:cNvSpPr>
            <a:spLocks noGrp="1"/>
          </p:cNvSpPr>
          <p:nvPr>
            <p:ph type="sldNum" sz="quarter" idx="4"/>
          </p:nvPr>
        </p:nvSpPr>
        <p:spPr/>
        <p:txBody>
          <a:bodyPr/>
          <a:lstStyle/>
          <a:p>
            <a:fld id="{62DFECC4-1679-4D45-9635-E86BD1EE09E9}" type="slidenum">
              <a:rPr lang="en-US" smtClean="0"/>
              <a:pPr/>
              <a:t>130</a:t>
            </a:fld>
            <a:endParaRPr lang="en-US" dirty="0"/>
          </a:p>
        </p:txBody>
      </p:sp>
      <p:sp>
        <p:nvSpPr>
          <p:cNvPr id="13" name="Rounded Rectangular Callout 12"/>
          <p:cNvSpPr/>
          <p:nvPr/>
        </p:nvSpPr>
        <p:spPr>
          <a:xfrm>
            <a:off x="4239155" y="1161959"/>
            <a:ext cx="4858859" cy="5166886"/>
          </a:xfrm>
          <a:prstGeom prst="wedgeRoundRectCallout">
            <a:avLst>
              <a:gd name="adj1" fmla="val 3363"/>
              <a:gd name="adj2" fmla="val 55723"/>
              <a:gd name="adj3" fmla="val 16667"/>
            </a:avLst>
          </a:prstGeom>
          <a:solidFill>
            <a:schemeClr val="accent5">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“I feel support is missing. I live in a dangerous neighborhood, but many people don’t care about African Americans.” </a:t>
            </a:r>
            <a:r>
              <a:rPr lang="en-US" dirty="0">
                <a:solidFill>
                  <a:schemeClr val="tx1"/>
                </a:solidFill>
              </a:rPr>
              <a:t>Boston, 6pm</a:t>
            </a:r>
            <a:endParaRPr lang="en-US" i="1" dirty="0">
              <a:solidFill>
                <a:schemeClr val="tx1"/>
              </a:solidFill>
              <a:latin typeface="Calibri" panose="020F0502020204030204" pitchFamily="34" charset="0"/>
            </a:endParaRPr>
          </a:p>
          <a:p>
            <a:pPr algn="ctr"/>
            <a:endParaRPr lang="en-US" i="1" dirty="0">
              <a:solidFill>
                <a:schemeClr val="tx1"/>
              </a:solidFill>
            </a:endParaRPr>
          </a:p>
          <a:p>
            <a:pPr algn="ctr"/>
            <a:r>
              <a:rPr lang="en-US" i="1" dirty="0">
                <a:solidFill>
                  <a:schemeClr val="tx1"/>
                </a:solidFill>
              </a:rPr>
              <a:t>“I grew up in poverty and didn’t have resources. Every district should have the same access.” </a:t>
            </a:r>
            <a:r>
              <a:rPr lang="en-US" dirty="0">
                <a:solidFill>
                  <a:schemeClr val="tx1"/>
                </a:solidFill>
              </a:rPr>
              <a:t>Oakland, 8pm</a:t>
            </a:r>
          </a:p>
          <a:p>
            <a:pPr algn="ctr"/>
            <a:endParaRPr lang="en-US" i="1" dirty="0">
              <a:solidFill>
                <a:schemeClr val="tx1"/>
              </a:solidFill>
            </a:endParaRPr>
          </a:p>
          <a:p>
            <a:pPr algn="ctr"/>
            <a:r>
              <a:rPr lang="en-US" i="1" dirty="0">
                <a:solidFill>
                  <a:schemeClr val="tx1"/>
                </a:solidFill>
              </a:rPr>
              <a:t>“This is very offensive to me. A lot of children are from poverty, they struggle, and they turn out to be highly successful. They want to do even more and get out of that life.” </a:t>
            </a:r>
            <a:r>
              <a:rPr lang="en-US" dirty="0">
                <a:solidFill>
                  <a:schemeClr val="tx1"/>
                </a:solidFill>
              </a:rPr>
              <a:t>Oakland, 6pm</a:t>
            </a:r>
          </a:p>
          <a:p>
            <a:pPr algn="ctr"/>
            <a:endParaRPr lang="en-US" i="1" dirty="0">
              <a:solidFill>
                <a:schemeClr val="tx1"/>
              </a:solidFill>
            </a:endParaRPr>
          </a:p>
          <a:p>
            <a:pPr algn="ctr"/>
            <a:r>
              <a:rPr lang="en-US" i="1" dirty="0">
                <a:solidFill>
                  <a:schemeClr val="tx1"/>
                </a:solidFill>
              </a:rPr>
              <a:t>“This is silly. You can be the poorest person in the world and have self confidence.” </a:t>
            </a:r>
            <a:r>
              <a:rPr lang="en-US" dirty="0">
                <a:solidFill>
                  <a:schemeClr val="tx1"/>
                </a:solidFill>
              </a:rPr>
              <a:t>Dallas, 6pm</a:t>
            </a:r>
          </a:p>
        </p:txBody>
      </p:sp>
      <p:sp>
        <p:nvSpPr>
          <p:cNvPr id="14" name="TextBox 13"/>
          <p:cNvSpPr txBox="1"/>
          <p:nvPr/>
        </p:nvSpPr>
        <p:spPr>
          <a:xfrm>
            <a:off x="565154" y="1289805"/>
            <a:ext cx="3674001" cy="4860305"/>
          </a:xfrm>
          <a:prstGeom prst="rect">
            <a:avLst/>
          </a:prstGeom>
          <a:noFill/>
        </p:spPr>
        <p:txBody>
          <a:bodyPr wrap="square" rtlCol="0" anchor="ctr">
            <a:spAutoFit/>
          </a:bodyPr>
          <a:lstStyle/>
          <a:p>
            <a:pPr>
              <a:spcBef>
                <a:spcPts val="1100"/>
              </a:spcBef>
            </a:pPr>
            <a:r>
              <a:rPr lang="en-US" sz="2400" b="1" dirty="0">
                <a:solidFill>
                  <a:prstClr val="black">
                    <a:lumMod val="50000"/>
                    <a:lumOff val="50000"/>
                  </a:prstClr>
                </a:solidFill>
              </a:rPr>
              <a:t>What works:</a:t>
            </a:r>
          </a:p>
          <a:p>
            <a:pPr marL="285750" indent="-285750">
              <a:spcBef>
                <a:spcPts val="1100"/>
              </a:spcBef>
              <a:buFont typeface="Arial" panose="020B0604020202020204" pitchFamily="34" charset="0"/>
              <a:buChar char="•"/>
            </a:pPr>
            <a:r>
              <a:rPr lang="en-US" dirty="0">
                <a:solidFill>
                  <a:prstClr val="black"/>
                </a:solidFill>
              </a:rPr>
              <a:t>Some recognize inequity and believe SEL has a role in “filling the gap.” </a:t>
            </a:r>
          </a:p>
          <a:p>
            <a:pPr marL="285750" indent="-285750">
              <a:spcBef>
                <a:spcPts val="1100"/>
              </a:spcBef>
              <a:buFont typeface="Arial" panose="020B0604020202020204" pitchFamily="34" charset="0"/>
              <a:buChar char="•"/>
            </a:pPr>
            <a:r>
              <a:rPr lang="en-US" dirty="0">
                <a:solidFill>
                  <a:prstClr val="black"/>
                </a:solidFill>
              </a:rPr>
              <a:t>Those with first-hand experience of disparity seem most receptive. </a:t>
            </a:r>
          </a:p>
          <a:p>
            <a:pPr>
              <a:spcBef>
                <a:spcPts val="1100"/>
              </a:spcBef>
            </a:pPr>
            <a:r>
              <a:rPr lang="en-US" sz="2400" b="1" dirty="0">
                <a:solidFill>
                  <a:prstClr val="black">
                    <a:lumMod val="50000"/>
                    <a:lumOff val="50000"/>
                  </a:prstClr>
                </a:solidFill>
              </a:rPr>
              <a:t>Less effective:</a:t>
            </a:r>
          </a:p>
          <a:p>
            <a:pPr marL="285750" indent="-285750">
              <a:spcBef>
                <a:spcPts val="1100"/>
              </a:spcBef>
              <a:buFont typeface="Arial" panose="020B0604020202020204" pitchFamily="34" charset="0"/>
              <a:buChar char="•"/>
            </a:pPr>
            <a:r>
              <a:rPr lang="en-US" dirty="0">
                <a:solidFill>
                  <a:prstClr val="black"/>
                </a:solidFill>
              </a:rPr>
              <a:t>Parents across groups found the idea and language condescending.</a:t>
            </a:r>
          </a:p>
          <a:p>
            <a:pPr marL="285750" indent="-285750">
              <a:spcBef>
                <a:spcPts val="1100"/>
              </a:spcBef>
              <a:buFont typeface="Arial" panose="020B0604020202020204" pitchFamily="34" charset="0"/>
              <a:buChar char="•"/>
            </a:pPr>
            <a:r>
              <a:rPr lang="en-US" dirty="0">
                <a:solidFill>
                  <a:prstClr val="black"/>
                </a:solidFill>
              </a:rPr>
              <a:t>Calling out the negative put some of these low income parents on the defensive. </a:t>
            </a:r>
          </a:p>
        </p:txBody>
      </p:sp>
    </p:spTree>
    <p:extLst>
      <p:ext uri="{BB962C8B-B14F-4D97-AF65-F5344CB8AC3E}">
        <p14:creationId xmlns:p14="http://schemas.microsoft.com/office/powerpoint/2010/main" val="14444596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Language – What Works/What Doesn’t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131</a:t>
            </a:fld>
            <a:endParaRPr lang="en-US" dirty="0"/>
          </a:p>
        </p:txBody>
      </p:sp>
      <p:sp>
        <p:nvSpPr>
          <p:cNvPr id="4" name="Text Placeholder 3"/>
          <p:cNvSpPr>
            <a:spLocks noGrp="1"/>
          </p:cNvSpPr>
          <p:nvPr>
            <p:ph type="body" sz="quarter" idx="13"/>
          </p:nvPr>
        </p:nvSpPr>
        <p:spPr/>
        <p:txBody>
          <a:bodyPr/>
          <a:lstStyle/>
          <a:p>
            <a:r>
              <a:rPr lang="en-US" dirty="0"/>
              <a:t>Focus groups suggest ways to tune the SEL message for parents.</a:t>
            </a:r>
          </a:p>
        </p:txBody>
      </p:sp>
      <p:grpSp>
        <p:nvGrpSpPr>
          <p:cNvPr id="11" name="Group 10"/>
          <p:cNvGrpSpPr/>
          <p:nvPr/>
        </p:nvGrpSpPr>
        <p:grpSpPr>
          <a:xfrm>
            <a:off x="-308344" y="1284136"/>
            <a:ext cx="9718158" cy="5573864"/>
            <a:chOff x="-308344" y="1562986"/>
            <a:chExt cx="9718158" cy="5369442"/>
          </a:xfrm>
        </p:grpSpPr>
        <p:graphicFrame>
          <p:nvGraphicFramePr>
            <p:cNvPr id="6" name="Diagram 5"/>
            <p:cNvGraphicFramePr/>
            <p:nvPr/>
          </p:nvGraphicFramePr>
          <p:xfrm>
            <a:off x="-308344" y="1562986"/>
            <a:ext cx="9718158" cy="5369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644773" y="1907751"/>
              <a:ext cx="3200400" cy="4675639"/>
            </a:xfrm>
            <a:prstGeom prst="rect">
              <a:avLst/>
            </a:prstGeom>
            <a:noFill/>
          </p:spPr>
          <p:txBody>
            <a:bodyPr wrap="square" rtlCol="0">
              <a:spAutoFit/>
            </a:bodyPr>
            <a:lstStyle/>
            <a:p>
              <a:pPr marL="285750" indent="-285750">
                <a:buFont typeface="Arial" panose="020B0604020202020204" pitchFamily="34" charset="0"/>
                <a:buChar char="•"/>
              </a:pPr>
              <a:r>
                <a:rPr lang="en-US" dirty="0"/>
                <a:t>Leave parents out</a:t>
              </a:r>
              <a:br>
                <a:rPr lang="en-US" dirty="0"/>
              </a:br>
              <a:r>
                <a:rPr lang="en-US" dirty="0"/>
                <a:t>(directly or indirectly)</a:t>
              </a:r>
            </a:p>
            <a:p>
              <a:pPr marL="285750" indent="-285750">
                <a:spcBef>
                  <a:spcPts val="1100"/>
                </a:spcBef>
                <a:buFont typeface="Arial" panose="020B0604020202020204" pitchFamily="34" charset="0"/>
                <a:buChar char="•"/>
              </a:pPr>
              <a:r>
                <a:rPr lang="en-US" dirty="0"/>
                <a:t>Stress “emotional” over social and academic</a:t>
              </a:r>
            </a:p>
            <a:p>
              <a:pPr marL="285750" indent="-285750">
                <a:spcBef>
                  <a:spcPts val="1100"/>
                </a:spcBef>
                <a:buFont typeface="Arial" panose="020B0604020202020204" pitchFamily="34" charset="0"/>
                <a:buChar char="•"/>
              </a:pPr>
              <a:r>
                <a:rPr lang="en-US" dirty="0"/>
                <a:t>Try to create “a priority” over academics</a:t>
              </a:r>
            </a:p>
            <a:p>
              <a:pPr marL="285750" indent="-285750">
                <a:spcBef>
                  <a:spcPts val="1100"/>
                </a:spcBef>
                <a:buFont typeface="Arial" panose="020B0604020202020204" pitchFamily="34" charset="0"/>
                <a:buChar char="•"/>
              </a:pPr>
              <a:r>
                <a:rPr lang="en-US" dirty="0"/>
                <a:t>Fast-forward too quickly </a:t>
              </a:r>
              <a:br>
                <a:rPr lang="en-US" dirty="0"/>
              </a:br>
              <a:r>
                <a:rPr lang="en-US" dirty="0"/>
                <a:t>to individual assessment  or school evaluation </a:t>
              </a:r>
            </a:p>
            <a:p>
              <a:pPr marL="285750" indent="-285750">
                <a:spcBef>
                  <a:spcPts val="1100"/>
                </a:spcBef>
                <a:buFont typeface="Arial" panose="020B0604020202020204" pitchFamily="34" charset="0"/>
                <a:buChar char="•"/>
              </a:pPr>
              <a:r>
                <a:rPr lang="en-US" dirty="0"/>
                <a:t>Lead with inequity </a:t>
              </a:r>
              <a:br>
                <a:rPr lang="en-US" dirty="0"/>
              </a:br>
              <a:r>
                <a:rPr lang="en-US" dirty="0"/>
                <a:t>(or suggest family insufficiencies)</a:t>
              </a:r>
            </a:p>
            <a:p>
              <a:pPr marL="285750" indent="-285750">
                <a:spcBef>
                  <a:spcPts val="1100"/>
                </a:spcBef>
                <a:buFont typeface="Arial" panose="020B0604020202020204" pitchFamily="34" charset="0"/>
                <a:buChar char="•"/>
              </a:pPr>
              <a:r>
                <a:rPr lang="en-US" dirty="0"/>
                <a:t>Overlook the how-to and practical application</a:t>
              </a:r>
            </a:p>
          </p:txBody>
        </p:sp>
        <p:sp>
          <p:nvSpPr>
            <p:cNvPr id="10" name="TextBox 9"/>
            <p:cNvSpPr txBox="1"/>
            <p:nvPr/>
          </p:nvSpPr>
          <p:spPr>
            <a:xfrm>
              <a:off x="1414130" y="1894927"/>
              <a:ext cx="3200400" cy="4916731"/>
            </a:xfrm>
            <a:prstGeom prst="rect">
              <a:avLst/>
            </a:prstGeom>
            <a:noFill/>
          </p:spPr>
          <p:txBody>
            <a:bodyPr wrap="square" rtlCol="0">
              <a:spAutoFit/>
            </a:bodyPr>
            <a:lstStyle/>
            <a:p>
              <a:pPr marL="285750" indent="-285750">
                <a:buFont typeface="Arial" panose="020B0604020202020204" pitchFamily="34" charset="0"/>
                <a:buChar char="•"/>
              </a:pPr>
              <a:r>
                <a:rPr lang="en-US" dirty="0"/>
                <a:t>Stress the complement to academics:</a:t>
              </a:r>
              <a:br>
                <a:rPr lang="en-US" dirty="0"/>
              </a:br>
              <a:r>
                <a:rPr lang="en-US" sz="1600" i="1" dirty="0"/>
                <a:t>“the learning equation”</a:t>
              </a:r>
              <a:br>
                <a:rPr lang="en-US" sz="1600" dirty="0"/>
              </a:br>
              <a:r>
                <a:rPr lang="en-US" sz="1600" i="1" dirty="0"/>
                <a:t>“beyond academics”</a:t>
              </a:r>
              <a:br>
                <a:rPr lang="en-US" sz="1600" i="1" dirty="0"/>
              </a:br>
              <a:r>
                <a:rPr lang="en-US" sz="1600" i="1" dirty="0"/>
                <a:t>“in addition to”</a:t>
              </a:r>
              <a:br>
                <a:rPr lang="en-US" sz="1600" i="1" dirty="0"/>
              </a:br>
              <a:r>
                <a:rPr lang="en-US" sz="1600" i="1" dirty="0"/>
                <a:t>“for school, for life”</a:t>
              </a:r>
              <a:endParaRPr lang="en-US" i="1" dirty="0"/>
            </a:p>
            <a:p>
              <a:pPr marL="285750" indent="-285750">
                <a:spcBef>
                  <a:spcPts val="1100"/>
                </a:spcBef>
                <a:buFont typeface="Arial" panose="020B0604020202020204" pitchFamily="34" charset="0"/>
                <a:buChar char="•"/>
              </a:pPr>
              <a:r>
                <a:rPr lang="en-US" dirty="0"/>
                <a:t>Frame the big picture:</a:t>
              </a:r>
              <a:br>
                <a:rPr lang="en-US" dirty="0"/>
              </a:br>
              <a:r>
                <a:rPr lang="en-US" sz="1600" i="1" dirty="0"/>
                <a:t>“helping students”</a:t>
              </a:r>
              <a:br>
                <a:rPr lang="en-US" sz="1600" i="1" dirty="0"/>
              </a:br>
              <a:r>
                <a:rPr lang="en-US" sz="1600" i="1" dirty="0"/>
                <a:t>“succeed”</a:t>
              </a:r>
              <a:br>
                <a:rPr lang="en-US" sz="1600" i="1" dirty="0"/>
              </a:br>
              <a:r>
                <a:rPr lang="en-US" sz="1600" i="1" dirty="0"/>
                <a:t>“all students” benefit</a:t>
              </a:r>
              <a:br>
                <a:rPr lang="en-US" sz="1600" i="1" dirty="0"/>
              </a:br>
              <a:r>
                <a:rPr lang="en-US" sz="1600" i="1" dirty="0"/>
                <a:t>“fulfill potential”</a:t>
              </a:r>
              <a:br>
                <a:rPr lang="en-US" sz="1600" i="1" dirty="0"/>
              </a:br>
              <a:r>
                <a:rPr lang="en-US" sz="1600" i="1" dirty="0"/>
                <a:t>“life lessons”</a:t>
              </a:r>
            </a:p>
            <a:p>
              <a:pPr marL="285750" indent="-285750">
                <a:spcBef>
                  <a:spcPts val="1100"/>
                </a:spcBef>
                <a:buFont typeface="Arial" panose="020B0604020202020204" pitchFamily="34" charset="0"/>
                <a:buChar char="•"/>
              </a:pPr>
              <a:r>
                <a:rPr lang="en-US" dirty="0"/>
                <a:t>Acknowledge all roles: </a:t>
              </a:r>
              <a:br>
                <a:rPr lang="en-US" dirty="0"/>
              </a:br>
              <a:r>
                <a:rPr lang="en-US" sz="1600" i="1" dirty="0"/>
                <a:t>adults</a:t>
              </a:r>
              <a:r>
                <a:rPr lang="en-US" sz="1600" dirty="0"/>
                <a:t>, </a:t>
              </a:r>
              <a:r>
                <a:rPr lang="en-US" sz="1600" i="1" dirty="0"/>
                <a:t>home</a:t>
              </a:r>
              <a:r>
                <a:rPr lang="en-US" sz="1600" dirty="0"/>
                <a:t>, </a:t>
              </a:r>
              <a:r>
                <a:rPr lang="en-US" sz="1600" i="1" dirty="0"/>
                <a:t>school</a:t>
              </a:r>
              <a:r>
                <a:rPr lang="en-US" sz="1600" dirty="0"/>
                <a:t>, </a:t>
              </a:r>
              <a:r>
                <a:rPr lang="en-US" sz="1600" i="1" dirty="0"/>
                <a:t>afterschool</a:t>
              </a:r>
            </a:p>
            <a:p>
              <a:pPr marL="285750" indent="-285750">
                <a:spcBef>
                  <a:spcPts val="1100"/>
                </a:spcBef>
                <a:buFont typeface="Arial" panose="020B0604020202020204" pitchFamily="34" charset="0"/>
                <a:buChar char="•"/>
              </a:pPr>
              <a:r>
                <a:rPr lang="en-US" dirty="0"/>
                <a:t>Start with familiar skills to build up the case</a:t>
              </a:r>
            </a:p>
          </p:txBody>
        </p:sp>
      </p:grpSp>
    </p:spTree>
    <p:extLst>
      <p:ext uri="{BB962C8B-B14F-4D97-AF65-F5344CB8AC3E}">
        <p14:creationId xmlns:p14="http://schemas.microsoft.com/office/powerpoint/2010/main" val="180823481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51744" y="2291787"/>
            <a:ext cx="4519045" cy="2883866"/>
          </a:xfrm>
          <a:prstGeom prst="rect">
            <a:avLst/>
          </a:prstGeom>
          <a:noFill/>
        </p:spPr>
        <p:txBody>
          <a:bodyPr wrap="square" rtlCol="0">
            <a:spAutoFit/>
          </a:bodyPr>
          <a:lstStyle/>
          <a:p>
            <a:pPr>
              <a:lnSpc>
                <a:spcPct val="90000"/>
              </a:lnSpc>
              <a:spcBef>
                <a:spcPts val="1000"/>
              </a:spcBef>
            </a:pPr>
            <a:r>
              <a:rPr lang="en-US" dirty="0"/>
              <a:t>Lucas Held, Hilary Rhodes,</a:t>
            </a:r>
          </a:p>
          <a:p>
            <a:pPr>
              <a:lnSpc>
                <a:spcPct val="90000"/>
              </a:lnSpc>
              <a:spcBef>
                <a:spcPts val="1000"/>
              </a:spcBef>
            </a:pPr>
            <a:r>
              <a:rPr lang="en-US" dirty="0"/>
              <a:t>Melissa Connerton</a:t>
            </a:r>
          </a:p>
          <a:p>
            <a:pPr>
              <a:lnSpc>
                <a:spcPct val="90000"/>
              </a:lnSpc>
              <a:spcBef>
                <a:spcPts val="1000"/>
              </a:spcBef>
            </a:pPr>
            <a:r>
              <a:rPr lang="en-US" dirty="0"/>
              <a:t>The Wallace Foundation</a:t>
            </a:r>
          </a:p>
          <a:p>
            <a:pPr>
              <a:lnSpc>
                <a:spcPct val="90000"/>
              </a:lnSpc>
              <a:spcBef>
                <a:spcPts val="1000"/>
              </a:spcBef>
            </a:pPr>
            <a:r>
              <a:rPr lang="en-US" u="sng" dirty="0">
                <a:hlinkClick r:id="rId2"/>
              </a:rPr>
              <a:t>LHeld@wallacefoundation.org</a:t>
            </a:r>
            <a:endParaRPr lang="en-US" u="sng" dirty="0"/>
          </a:p>
          <a:p>
            <a:pPr>
              <a:lnSpc>
                <a:spcPct val="90000"/>
              </a:lnSpc>
              <a:spcBef>
                <a:spcPts val="1000"/>
              </a:spcBef>
            </a:pPr>
            <a:r>
              <a:rPr lang="en-US" u="sng" dirty="0">
                <a:hlinkClick r:id="rId3"/>
              </a:rPr>
              <a:t>HRhodes@wallacefoundation.org</a:t>
            </a:r>
            <a:endParaRPr lang="en-US" u="sng" dirty="0"/>
          </a:p>
          <a:p>
            <a:pPr>
              <a:lnSpc>
                <a:spcPct val="90000"/>
              </a:lnSpc>
              <a:spcBef>
                <a:spcPts val="1000"/>
              </a:spcBef>
            </a:pPr>
            <a:r>
              <a:rPr lang="en-US" u="sng" dirty="0">
                <a:hlinkClick r:id="rId4"/>
              </a:rPr>
              <a:t>MConnerton@wallacefoundation.org</a:t>
            </a:r>
            <a:r>
              <a:rPr lang="en-US" u="sng" dirty="0"/>
              <a:t> </a:t>
            </a:r>
          </a:p>
          <a:p>
            <a:pPr>
              <a:lnSpc>
                <a:spcPct val="90000"/>
              </a:lnSpc>
              <a:spcBef>
                <a:spcPts val="1000"/>
              </a:spcBef>
            </a:pPr>
            <a:r>
              <a:rPr lang="en-US" dirty="0"/>
              <a:t>212-251-9700</a:t>
            </a:r>
          </a:p>
          <a:p>
            <a:pPr algn="ctr"/>
            <a:endParaRPr lang="en-US" dirty="0">
              <a:solidFill>
                <a:schemeClr val="tx1">
                  <a:lumMod val="75000"/>
                  <a:lumOff val="25000"/>
                </a:schemeClr>
              </a:solidFill>
            </a:endParaRPr>
          </a:p>
        </p:txBody>
      </p:sp>
      <p:sp>
        <p:nvSpPr>
          <p:cNvPr id="7" name="Rectangle 6"/>
          <p:cNvSpPr/>
          <p:nvPr/>
        </p:nvSpPr>
        <p:spPr>
          <a:xfrm>
            <a:off x="7268308" y="-128954"/>
            <a:ext cx="1875692" cy="1357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533400" y="1488169"/>
            <a:ext cx="7878310" cy="4351338"/>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Tx/>
              <a:buBlip>
                <a:blip r:embed="rId5"/>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2400" b="1" dirty="0">
                <a:solidFill>
                  <a:schemeClr val="tx1">
                    <a:lumMod val="75000"/>
                    <a:lumOff val="25000"/>
                  </a:schemeClr>
                </a:solidFill>
              </a:rPr>
              <a:t>Contacts</a:t>
            </a:r>
          </a:p>
          <a:p>
            <a:pPr marL="0" indent="0">
              <a:buFontTx/>
              <a:buNone/>
            </a:pPr>
            <a:r>
              <a:rPr lang="en-US" sz="1600" dirty="0">
                <a:latin typeface="Calibri" panose="020F0502020204030204" pitchFamily="34" charset="0"/>
              </a:rPr>
              <a:t> </a:t>
            </a:r>
          </a:p>
          <a:p>
            <a:pPr marL="0" indent="0">
              <a:buFontTx/>
              <a:buNone/>
            </a:pPr>
            <a:r>
              <a:rPr lang="en-US" sz="1800" dirty="0"/>
              <a:t>Pam Loeb, Stacia Tipton, </a:t>
            </a:r>
          </a:p>
          <a:p>
            <a:pPr marL="0" indent="0">
              <a:buFontTx/>
              <a:buNone/>
            </a:pPr>
            <a:r>
              <a:rPr lang="en-US" sz="1800" dirty="0"/>
              <a:t>Erin Wagner</a:t>
            </a:r>
          </a:p>
          <a:p>
            <a:pPr marL="0" indent="0">
              <a:buFontTx/>
              <a:buNone/>
            </a:pPr>
            <a:r>
              <a:rPr lang="en-US" sz="1800" dirty="0"/>
              <a:t>Edge Research</a:t>
            </a:r>
          </a:p>
          <a:p>
            <a:pPr marL="0" indent="0">
              <a:buFontTx/>
              <a:buNone/>
            </a:pPr>
            <a:r>
              <a:rPr lang="en-US" sz="1800" u="sng" dirty="0">
                <a:hlinkClick r:id="rId6"/>
              </a:rPr>
              <a:t>loeb@edgeresearch.com</a:t>
            </a:r>
            <a:endParaRPr lang="en-US" sz="1800" u="sng" dirty="0"/>
          </a:p>
          <a:p>
            <a:pPr marL="0" indent="0">
              <a:buFontTx/>
              <a:buNone/>
            </a:pPr>
            <a:r>
              <a:rPr lang="en-US" sz="1800" u="sng" dirty="0">
                <a:hlinkClick r:id="rId7"/>
              </a:rPr>
              <a:t>tipton@edgeresearch.com</a:t>
            </a:r>
            <a:endParaRPr lang="en-US" sz="1800" u="sng" dirty="0"/>
          </a:p>
          <a:p>
            <a:pPr marL="0" indent="0">
              <a:buFontTx/>
              <a:buNone/>
            </a:pPr>
            <a:r>
              <a:rPr lang="en-US" sz="1800" u="sng" dirty="0">
                <a:hlinkClick r:id="rId8"/>
              </a:rPr>
              <a:t>wagner@edgeresearch.com</a:t>
            </a:r>
            <a:endParaRPr lang="en-US" sz="1800" u="sng" dirty="0"/>
          </a:p>
          <a:p>
            <a:pPr marL="0" indent="0">
              <a:buFontTx/>
              <a:buNone/>
            </a:pPr>
            <a:r>
              <a:rPr lang="en-US" sz="1800" dirty="0"/>
              <a:t>703-842-0200</a:t>
            </a:r>
            <a:r>
              <a:rPr lang="en-US" sz="1600" dirty="0">
                <a:latin typeface="Calibri" panose="020F0502020204030204" pitchFamily="34" charset="0"/>
              </a:rPr>
              <a:t> </a:t>
            </a:r>
            <a:endParaRPr lang="en-US" sz="1600" dirty="0"/>
          </a:p>
        </p:txBody>
      </p:sp>
      <p:pic>
        <p:nvPicPr>
          <p:cNvPr id="10" name="Picture 9"/>
          <p:cNvPicPr/>
          <p:nvPr/>
        </p:nvPicPr>
        <p:blipFill>
          <a:blip r:embed="rId9">
            <a:extLst>
              <a:ext uri="{28A0092B-C50C-407E-A947-70E740481C1C}">
                <a14:useLocalDpi xmlns:a14="http://schemas.microsoft.com/office/drawing/2010/main" val="0"/>
              </a:ext>
            </a:extLst>
          </a:blip>
          <a:srcRect/>
          <a:stretch>
            <a:fillRect/>
          </a:stretch>
        </p:blipFill>
        <p:spPr bwMode="auto">
          <a:xfrm>
            <a:off x="533400" y="5265549"/>
            <a:ext cx="1373042" cy="663854"/>
          </a:xfrm>
          <a:prstGeom prst="rect">
            <a:avLst/>
          </a:prstGeom>
          <a:noFill/>
          <a:ln>
            <a:noFill/>
          </a:ln>
        </p:spPr>
      </p:pic>
      <p:pic>
        <p:nvPicPr>
          <p:cNvPr id="9" name="Picture 2" descr="The Wallace Founda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36965" y="5265549"/>
            <a:ext cx="1864022" cy="627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054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Less Effective Terms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14</a:t>
            </a:fld>
            <a:endParaRPr lang="en-US" dirty="0"/>
          </a:p>
        </p:txBody>
      </p:sp>
      <p:graphicFrame>
        <p:nvGraphicFramePr>
          <p:cNvPr id="5" name="Table 4"/>
          <p:cNvGraphicFramePr>
            <a:graphicFrameLocks noGrp="1"/>
          </p:cNvGraphicFramePr>
          <p:nvPr/>
        </p:nvGraphicFramePr>
        <p:xfrm>
          <a:off x="469201" y="1073455"/>
          <a:ext cx="8374569" cy="4900589"/>
        </p:xfrm>
        <a:graphic>
          <a:graphicData uri="http://schemas.openxmlformats.org/drawingml/2006/table">
            <a:tbl>
              <a:tblPr firstRow="1" bandRow="1">
                <a:tableStyleId>{5C22544A-7EE6-4342-B048-85BDC9FD1C3A}</a:tableStyleId>
              </a:tblPr>
              <a:tblGrid>
                <a:gridCol w="1106203">
                  <a:extLst>
                    <a:ext uri="{9D8B030D-6E8A-4147-A177-3AD203B41FA5}">
                      <a16:colId xmlns:a16="http://schemas.microsoft.com/office/drawing/2014/main" val="20000"/>
                    </a:ext>
                  </a:extLst>
                </a:gridCol>
                <a:gridCol w="2016140">
                  <a:extLst>
                    <a:ext uri="{9D8B030D-6E8A-4147-A177-3AD203B41FA5}">
                      <a16:colId xmlns:a16="http://schemas.microsoft.com/office/drawing/2014/main" val="20001"/>
                    </a:ext>
                  </a:extLst>
                </a:gridCol>
                <a:gridCol w="1902398">
                  <a:extLst>
                    <a:ext uri="{9D8B030D-6E8A-4147-A177-3AD203B41FA5}">
                      <a16:colId xmlns:a16="http://schemas.microsoft.com/office/drawing/2014/main" val="20002"/>
                    </a:ext>
                  </a:extLst>
                </a:gridCol>
                <a:gridCol w="1674914">
                  <a:extLst>
                    <a:ext uri="{9D8B030D-6E8A-4147-A177-3AD203B41FA5}">
                      <a16:colId xmlns:a16="http://schemas.microsoft.com/office/drawing/2014/main" val="20003"/>
                    </a:ext>
                  </a:extLst>
                </a:gridCol>
                <a:gridCol w="1674914">
                  <a:extLst>
                    <a:ext uri="{9D8B030D-6E8A-4147-A177-3AD203B41FA5}">
                      <a16:colId xmlns:a16="http://schemas.microsoft.com/office/drawing/2014/main" val="625068287"/>
                    </a:ext>
                  </a:extLst>
                </a:gridCol>
              </a:tblGrid>
              <a:tr h="420029">
                <a:tc>
                  <a:txBody>
                    <a:bodyPr/>
                    <a:lstStyle/>
                    <a:p>
                      <a:pPr algn="ctr"/>
                      <a:r>
                        <a:rPr lang="en-US" sz="1600" dirty="0">
                          <a:solidFill>
                            <a:schemeClr val="bg1"/>
                          </a:solidFill>
                        </a:rPr>
                        <a:t>Term</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tx2"/>
                    </a:solidFill>
                  </a:tcPr>
                </a:tc>
                <a:tc>
                  <a:txBody>
                    <a:bodyPr/>
                    <a:lstStyle/>
                    <a:p>
                      <a:pPr algn="r"/>
                      <a:r>
                        <a:rPr lang="en-US" sz="1600" dirty="0">
                          <a:solidFill>
                            <a:schemeClr val="bg1"/>
                          </a:solidFill>
                        </a:rPr>
                        <a:t>Descriptive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1"/>
                    </a:solidFill>
                  </a:tcPr>
                </a:tc>
                <a:tc>
                  <a:txBody>
                    <a:bodyPr/>
                    <a:lstStyle/>
                    <a:p>
                      <a:pPr algn="r"/>
                      <a:r>
                        <a:rPr lang="en-US" sz="1600" dirty="0">
                          <a:solidFill>
                            <a:schemeClr val="bg1"/>
                          </a:solidFill>
                        </a:rPr>
                        <a:t>Acceptance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5"/>
                    </a:solidFill>
                  </a:tcPr>
                </a:tc>
                <a:tc>
                  <a:txBody>
                    <a:bodyPr/>
                    <a:lstStyle/>
                    <a:p>
                      <a:pPr algn="r"/>
                      <a:r>
                        <a:rPr lang="en-US" sz="1600" dirty="0">
                          <a:solidFill>
                            <a:schemeClr val="bg1"/>
                          </a:solidFill>
                        </a:rPr>
                        <a:t>Urgency</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6"/>
                    </a:solidFill>
                  </a:tcPr>
                </a:tc>
                <a:tc>
                  <a:txBody>
                    <a:bodyPr/>
                    <a:lstStyle/>
                    <a:p>
                      <a:pPr algn="ctr"/>
                      <a:r>
                        <a:rPr lang="en-US" sz="1600" dirty="0">
                          <a:solidFill>
                            <a:schemeClr val="bg1"/>
                          </a:solidFill>
                        </a:rPr>
                        <a:t>Bottom line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4"/>
                    </a:solidFill>
                  </a:tcPr>
                </a:tc>
                <a:extLst>
                  <a:ext uri="{0D108BD9-81ED-4DB2-BD59-A6C34878D82A}">
                    <a16:rowId xmlns:a16="http://schemas.microsoft.com/office/drawing/2014/main" val="10000"/>
                  </a:ext>
                </a:extLst>
              </a:tr>
              <a:tr h="1005840">
                <a:tc>
                  <a:txBody>
                    <a:bodyPr/>
                    <a:lstStyle/>
                    <a:p>
                      <a:pPr algn="ctr"/>
                      <a:r>
                        <a:rPr lang="en-US" sz="1400" b="1" dirty="0"/>
                        <a:t>21</a:t>
                      </a:r>
                      <a:r>
                        <a:rPr lang="en-US" sz="1400" b="1" baseline="30000" dirty="0"/>
                        <a:t>st</a:t>
                      </a:r>
                      <a:r>
                        <a:rPr lang="en-US" sz="1400" b="1" dirty="0"/>
                        <a:t> century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baseline="0" dirty="0"/>
                        <a:t>Used loosely and with multiple meanings.</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Heard or used by all audiences</a:t>
                      </a:r>
                      <a:r>
                        <a:rPr lang="en-US" sz="1200" baseline="0" dirty="0"/>
                        <a:t> and business leaders. Rejected by many who see it as dated and/or gimmicky.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Relevant</a:t>
                      </a:r>
                      <a:r>
                        <a:rPr lang="en-US" sz="1200" baseline="0" dirty="0"/>
                        <a:t> to today’s world. What kids need </a:t>
                      </a:r>
                      <a:r>
                        <a:rPr lang="en-US" sz="1200" u="none" baseline="0" dirty="0"/>
                        <a:t>now (or needed 10 years ago).</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 lot of unrelated connotations (tech, workforce, funding).  A</a:t>
                      </a:r>
                      <a:r>
                        <a:rPr lang="en-US" sz="1200" baseline="0" dirty="0"/>
                        <a:t>t worst “old hat.”</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822960">
                <a:tc>
                  <a:txBody>
                    <a:bodyPr/>
                    <a:lstStyle/>
                    <a:p>
                      <a:pPr algn="ctr"/>
                      <a:r>
                        <a:rPr lang="en-US" sz="1400" b="1" dirty="0"/>
                        <a:t>Character</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Morals, ethics,</a:t>
                      </a:r>
                      <a:r>
                        <a:rPr lang="en-US" sz="1200" baseline="0" dirty="0"/>
                        <a:t> positive social interaction, compliance, respect, responsibility, civic duty.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Everyone understands</a:t>
                      </a:r>
                      <a:r>
                        <a:rPr lang="en-US" sz="1200" baseline="0" dirty="0"/>
                        <a:t> it. More appealing to conservatives.</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Unclear</a:t>
                      </a:r>
                      <a:r>
                        <a:rPr lang="en-US" sz="1200" baseline="0" dirty="0"/>
                        <a:t> if this is education’s job—overstepping family role? Dated for some.</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Ideological red</a:t>
                      </a:r>
                      <a:r>
                        <a:rPr lang="en-US" sz="1200" baseline="0" dirty="0"/>
                        <a:t> flags:  “moral” implications, “religion,” “elitism.”</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822960">
                <a:tc>
                  <a:txBody>
                    <a:bodyPr/>
                    <a:lstStyle/>
                    <a:p>
                      <a:pPr algn="ctr"/>
                      <a:r>
                        <a:rPr lang="en-US" sz="1400" b="1" dirty="0"/>
                        <a:t>Soft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Emotional intelligence, communication and relationships - things that can’t be graded.</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Used by some</a:t>
                      </a:r>
                      <a:r>
                        <a:rPr lang="en-US" sz="1200" baseline="0" dirty="0"/>
                        <a:t> educators, afterschool and business community.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“Soft” diminishes</a:t>
                      </a:r>
                      <a:r>
                        <a:rPr lang="en-US" sz="1200" baseline="0" dirty="0"/>
                        <a:t> importance and urgency.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Too many</a:t>
                      </a:r>
                      <a:r>
                        <a:rPr lang="en-US" sz="1200" baseline="0" dirty="0"/>
                        <a:t> strikes against this term. Many sources say they won’t use it.</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1005840">
                <a:tc>
                  <a:txBody>
                    <a:bodyPr/>
                    <a:lstStyle/>
                    <a:p>
                      <a:pPr algn="ctr"/>
                      <a:r>
                        <a:rPr lang="en-US" sz="1400" b="1" dirty="0"/>
                        <a:t>School climate/ culture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Conditions in which school and SEL happen, safety, discipline.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Alienates</a:t>
                      </a:r>
                      <a:r>
                        <a:rPr lang="en-US" sz="1200" baseline="0" dirty="0"/>
                        <a:t> afterschool.</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a:t>
                      </a:r>
                      <a:r>
                        <a:rPr lang="en-US" sz="1200" baseline="0" dirty="0"/>
                        <a:t> r</a:t>
                      </a:r>
                      <a:r>
                        <a:rPr lang="en-US" sz="1200" dirty="0"/>
                        <a:t>elated and important concept -</a:t>
                      </a:r>
                      <a:r>
                        <a:rPr lang="en-US" sz="1200" baseline="0" dirty="0"/>
                        <a:t> </a:t>
                      </a:r>
                      <a:r>
                        <a:rPr lang="en-US" sz="1200" dirty="0"/>
                        <a:t>necessary for SEL to occur and a result of SEL.</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Too broad to be the lead term. </a:t>
                      </a:r>
                    </a:p>
                    <a:p>
                      <a:pPr algn="ctr"/>
                      <a:r>
                        <a:rPr lang="en-US" sz="1200" dirty="0"/>
                        <a:t>Exclusive</a:t>
                      </a:r>
                      <a:r>
                        <a:rPr lang="en-US" sz="1200" baseline="0" dirty="0"/>
                        <a:t> to schools.</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822960">
                <a:tc>
                  <a:txBody>
                    <a:bodyPr/>
                    <a:lstStyle/>
                    <a:p>
                      <a:pPr algn="ctr"/>
                      <a:r>
                        <a:rPr lang="en-US" sz="1400" b="1" dirty="0"/>
                        <a:t>Essential life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Basic</a:t>
                      </a:r>
                      <a:r>
                        <a:rPr lang="en-US" sz="1200" baseline="0" dirty="0"/>
                        <a:t> skills for daily living (i.e. budgeting), prep for work and life.</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Not widely used</a:t>
                      </a:r>
                      <a:r>
                        <a:rPr lang="en-US" sz="1200" baseline="0" dirty="0"/>
                        <a:t>; not preferred over other terms.</a:t>
                      </a:r>
                      <a:endParaRPr lang="en-US" sz="105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Necessary to succeed in life, but possibly</a:t>
                      </a:r>
                      <a:r>
                        <a:rPr lang="en-US" sz="1200" baseline="0" dirty="0"/>
                        <a:t> not education’s responsibility.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baseline="0" dirty="0"/>
                        <a:t>Implies a value judgement that’s a turn off, us v. them.</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6" name="Group 5"/>
          <p:cNvGrpSpPr/>
          <p:nvPr/>
        </p:nvGrpSpPr>
        <p:grpSpPr>
          <a:xfrm>
            <a:off x="3626971" y="949221"/>
            <a:ext cx="498963" cy="498963"/>
            <a:chOff x="352826" y="2892328"/>
            <a:chExt cx="1481328" cy="1481328"/>
          </a:xfrm>
        </p:grpSpPr>
        <p:sp>
          <p:nvSpPr>
            <p:cNvPr id="7" name="Rectangle 6"/>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9130" y="3037576"/>
              <a:ext cx="1188720" cy="119083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89122" y="3449791"/>
              <a:ext cx="854657" cy="589847"/>
              <a:chOff x="741592" y="3473737"/>
              <a:chExt cx="854657" cy="589847"/>
            </a:xfrm>
          </p:grpSpPr>
          <p:sp>
            <p:nvSpPr>
              <p:cNvPr id="10" name="Rounded Rectangle 9"/>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 name="Flowchart: Terminator 10"/>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 name="Flowchart: Terminator 11"/>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3" name="Flowchart: Terminator 12"/>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4" name="Flowchart: Terminator 13"/>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5" name="Rounded Rectangle 14"/>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6" name="Oval 15"/>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7" name="Oval 16"/>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8" name="Oval 17"/>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9" name="Oval 18"/>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20" name="Flowchart: Terminator 19"/>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21" name="Rounded Rectangle 20"/>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22" name="Rounded Rectangle 21"/>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grpSp>
        <p:nvGrpSpPr>
          <p:cNvPr id="23" name="Group 22"/>
          <p:cNvGrpSpPr/>
          <p:nvPr/>
        </p:nvGrpSpPr>
        <p:grpSpPr>
          <a:xfrm>
            <a:off x="5547069" y="955387"/>
            <a:ext cx="498963" cy="498963"/>
            <a:chOff x="7369424" y="4574686"/>
            <a:chExt cx="1481328" cy="1481328"/>
          </a:xfrm>
        </p:grpSpPr>
        <p:sp>
          <p:nvSpPr>
            <p:cNvPr id="24" name="Rectangle 23"/>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521500" y="4719934"/>
              <a:ext cx="1188720" cy="119083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605908" y="957132"/>
            <a:ext cx="498963" cy="498963"/>
            <a:chOff x="411321" y="1149522"/>
            <a:chExt cx="1481329" cy="1481327"/>
          </a:xfrm>
        </p:grpSpPr>
        <p:sp>
          <p:nvSpPr>
            <p:cNvPr id="34" name="Rectangle 33"/>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57625" y="1294770"/>
              <a:ext cx="1188720" cy="119083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89854" y="1375999"/>
              <a:ext cx="800449" cy="810464"/>
              <a:chOff x="4348294" y="1708471"/>
              <a:chExt cx="742956" cy="752250"/>
            </a:xfrm>
          </p:grpSpPr>
          <p:sp>
            <p:nvSpPr>
              <p:cNvPr id="37" name="Rectangle 36"/>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4702630" y="1946944"/>
                <a:ext cx="388620" cy="110557"/>
                <a:chOff x="4694873" y="1937385"/>
                <a:chExt cx="388620" cy="110557"/>
              </a:xfrm>
            </p:grpSpPr>
            <p:sp>
              <p:nvSpPr>
                <p:cNvPr id="48" name="Rectangle 4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702630" y="2122352"/>
                <a:ext cx="388620" cy="110557"/>
                <a:chOff x="4694873" y="1937385"/>
                <a:chExt cx="388620" cy="110557"/>
              </a:xfrm>
            </p:grpSpPr>
            <p:sp>
              <p:nvSpPr>
                <p:cNvPr id="46" name="Rectangle 4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702630" y="2307935"/>
                <a:ext cx="388620" cy="110557"/>
                <a:chOff x="4694873" y="1937385"/>
                <a:chExt cx="388620" cy="110557"/>
              </a:xfrm>
            </p:grpSpPr>
            <p:sp>
              <p:nvSpPr>
                <p:cNvPr id="44" name="Rectangle 43"/>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4348294" y="1708471"/>
                <a:ext cx="334326" cy="593670"/>
              </a:xfrm>
              <a:prstGeom prst="rect">
                <a:avLst/>
              </a:prstGeom>
              <a:noFill/>
            </p:spPr>
            <p:txBody>
              <a:bodyPr wrap="square" rtlCol="0">
                <a:spAutoFit/>
              </a:bodyPr>
              <a:lstStyle/>
              <a:p>
                <a:r>
                  <a:rPr lang="en-US" sz="800" dirty="0">
                    <a:solidFill>
                      <a:schemeClr val="bg1"/>
                    </a:solidFill>
                    <a:sym typeface="Wingdings" panose="05000000000000000000" pitchFamily="2" charset="2"/>
                  </a:rPr>
                  <a:t></a:t>
                </a:r>
                <a:endParaRPr lang="en-US" sz="800" dirty="0">
                  <a:solidFill>
                    <a:schemeClr val="bg1"/>
                  </a:solidFill>
                </a:endParaRPr>
              </a:p>
            </p:txBody>
          </p:sp>
        </p:grpSp>
      </p:grpSp>
    </p:spTree>
    <p:extLst>
      <p:ext uri="{BB962C8B-B14F-4D97-AF65-F5344CB8AC3E}">
        <p14:creationId xmlns:p14="http://schemas.microsoft.com/office/powerpoint/2010/main" val="1204486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Testing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15</a:t>
            </a:fld>
            <a:endParaRPr lang="en-US" dirty="0"/>
          </a:p>
        </p:txBody>
      </p:sp>
      <p:pic>
        <p:nvPicPr>
          <p:cNvPr id="6" name="Picture 5"/>
          <p:cNvPicPr>
            <a:picLocks noChangeAspect="1"/>
          </p:cNvPicPr>
          <p:nvPr/>
        </p:nvPicPr>
        <p:blipFill>
          <a:blip r:embed="rId3"/>
          <a:stretch>
            <a:fillRect/>
          </a:stretch>
        </p:blipFill>
        <p:spPr>
          <a:xfrm>
            <a:off x="5443872" y="3878317"/>
            <a:ext cx="2906163" cy="2191251"/>
          </a:xfrm>
          <a:prstGeom prst="rect">
            <a:avLst/>
          </a:prstGeom>
          <a:ln>
            <a:noFill/>
          </a:ln>
          <a:effectLst>
            <a:outerShdw blurRad="190500" algn="tl" rotWithShape="0">
              <a:srgbClr val="000000">
                <a:alpha val="70000"/>
              </a:srgbClr>
            </a:outerShdw>
          </a:effectLst>
        </p:spPr>
      </p:pic>
      <p:sp>
        <p:nvSpPr>
          <p:cNvPr id="62" name="Text Placeholder 3"/>
          <p:cNvSpPr>
            <a:spLocks noGrp="1"/>
          </p:cNvSpPr>
          <p:nvPr>
            <p:ph type="body" sz="quarter" idx="13"/>
          </p:nvPr>
        </p:nvSpPr>
        <p:spPr>
          <a:xfrm>
            <a:off x="332957" y="1156707"/>
            <a:ext cx="4795633" cy="5192762"/>
          </a:xfrm>
          <a:solidFill>
            <a:schemeClr val="bg1"/>
          </a:solidFill>
          <a:ln w="19050">
            <a:noFill/>
          </a:ln>
        </p:spPr>
        <p:txBody>
          <a:bodyPr anchor="ctr">
            <a:noAutofit/>
          </a:bodyPr>
          <a:lstStyle/>
          <a:p>
            <a:pPr marL="463550" indent="-463550">
              <a:lnSpc>
                <a:spcPct val="110000"/>
              </a:lnSpc>
              <a:spcBef>
                <a:spcPts val="1400"/>
              </a:spcBef>
              <a:buClr>
                <a:schemeClr val="accent1"/>
              </a:buClr>
            </a:pPr>
            <a:r>
              <a:rPr lang="en-US" b="1" dirty="0">
                <a:solidFill>
                  <a:schemeClr val="tx1">
                    <a:lumMod val="75000"/>
                    <a:lumOff val="25000"/>
                  </a:schemeClr>
                </a:solidFill>
              </a:rPr>
              <a:t>General impressions </a:t>
            </a:r>
            <a:r>
              <a:rPr lang="en-US" dirty="0"/>
              <a:t>–</a:t>
            </a:r>
            <a:br>
              <a:rPr lang="en-US" dirty="0"/>
            </a:br>
            <a:r>
              <a:rPr lang="en-US" dirty="0"/>
              <a:t>positive/negative (5 pt. scale)</a:t>
            </a:r>
          </a:p>
          <a:p>
            <a:pPr marL="463550" indent="-463550">
              <a:lnSpc>
                <a:spcPct val="110000"/>
              </a:lnSpc>
              <a:spcBef>
                <a:spcPts val="1400"/>
              </a:spcBef>
              <a:buClr>
                <a:schemeClr val="accent1"/>
              </a:buClr>
            </a:pPr>
            <a:r>
              <a:rPr lang="en-US" b="1" dirty="0">
                <a:solidFill>
                  <a:schemeClr val="tx1">
                    <a:lumMod val="75000"/>
                    <a:lumOff val="25000"/>
                  </a:schemeClr>
                </a:solidFill>
              </a:rPr>
              <a:t>After Wallace definition </a:t>
            </a:r>
            <a:r>
              <a:rPr lang="en-US" dirty="0"/>
              <a:t>– </a:t>
            </a:r>
            <a:br>
              <a:rPr lang="en-US" dirty="0"/>
            </a:br>
            <a:r>
              <a:rPr lang="en-US" dirty="0"/>
              <a:t>most descriptive; most natural language; most motivating (pick 1)</a:t>
            </a:r>
          </a:p>
          <a:p>
            <a:pPr marL="463550" indent="-463550">
              <a:lnSpc>
                <a:spcPct val="110000"/>
              </a:lnSpc>
              <a:spcBef>
                <a:spcPts val="1400"/>
              </a:spcBef>
              <a:buClr>
                <a:schemeClr val="accent1"/>
              </a:buClr>
            </a:pPr>
            <a:r>
              <a:rPr lang="en-US" b="1" dirty="0">
                <a:solidFill>
                  <a:schemeClr val="tx1">
                    <a:lumMod val="75000"/>
                    <a:lumOff val="25000"/>
                  </a:schemeClr>
                </a:solidFill>
              </a:rPr>
              <a:t>Connotations </a:t>
            </a:r>
            <a:r>
              <a:rPr lang="en-US" dirty="0"/>
              <a:t>–  </a:t>
            </a:r>
            <a:br>
              <a:rPr lang="en-US" dirty="0"/>
            </a:br>
            <a:r>
              <a:rPr lang="en-US" dirty="0"/>
              <a:t>partisan leanings;</a:t>
            </a:r>
            <a:br>
              <a:rPr lang="en-US" dirty="0"/>
            </a:br>
            <a:r>
              <a:rPr lang="en-US" dirty="0"/>
              <a:t>term of past vs. term of future;</a:t>
            </a:r>
            <a:br>
              <a:rPr lang="en-US" dirty="0"/>
            </a:br>
            <a:r>
              <a:rPr lang="en-US" dirty="0"/>
              <a:t>system approach vs. individual program (slide rule ratings)</a:t>
            </a:r>
            <a:endParaRPr lang="en-US" b="1" dirty="0">
              <a:solidFill>
                <a:schemeClr val="tx1">
                  <a:lumMod val="75000"/>
                  <a:lumOff val="25000"/>
                </a:schemeClr>
              </a:solidFill>
            </a:endParaRPr>
          </a:p>
          <a:p>
            <a:pPr marL="463550" indent="-463550">
              <a:lnSpc>
                <a:spcPct val="110000"/>
              </a:lnSpc>
              <a:spcBef>
                <a:spcPts val="1400"/>
              </a:spcBef>
              <a:buClr>
                <a:schemeClr val="accent1"/>
              </a:buClr>
            </a:pPr>
            <a:r>
              <a:rPr lang="en-US" b="1" dirty="0">
                <a:solidFill>
                  <a:schemeClr val="tx1">
                    <a:lumMod val="75000"/>
                    <a:lumOff val="25000"/>
                  </a:schemeClr>
                </a:solidFill>
              </a:rPr>
              <a:t>On reflection </a:t>
            </a:r>
            <a:r>
              <a:rPr lang="en-US" dirty="0"/>
              <a:t>– </a:t>
            </a:r>
            <a:br>
              <a:rPr lang="en-US" dirty="0"/>
            </a:br>
            <a:r>
              <a:rPr lang="en-US" dirty="0"/>
              <a:t>term you prefer (pick 1);</a:t>
            </a:r>
            <a:br>
              <a:rPr lang="en-US" dirty="0"/>
            </a:br>
            <a:r>
              <a:rPr lang="en-US" dirty="0"/>
              <a:t>terms to avoid (multi-select)</a:t>
            </a:r>
          </a:p>
        </p:txBody>
      </p:sp>
      <p:sp>
        <p:nvSpPr>
          <p:cNvPr id="8" name="Rectangle 7"/>
          <p:cNvSpPr/>
          <p:nvPr/>
        </p:nvSpPr>
        <p:spPr>
          <a:xfrm>
            <a:off x="5128590" y="1244381"/>
            <a:ext cx="3642232" cy="224550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nSpc>
                <a:spcPct val="110000"/>
              </a:lnSpc>
              <a:spcBef>
                <a:spcPts val="1400"/>
              </a:spcBef>
              <a:buClr>
                <a:schemeClr val="accent1"/>
              </a:buClr>
            </a:pPr>
            <a:r>
              <a:rPr lang="en-US" sz="1600" b="1" dirty="0"/>
              <a:t>Online Survey of 1,600</a:t>
            </a:r>
          </a:p>
          <a:p>
            <a:pPr lvl="1">
              <a:lnSpc>
                <a:spcPct val="110000"/>
              </a:lnSpc>
              <a:spcBef>
                <a:spcPts val="800"/>
              </a:spcBef>
              <a:buClr>
                <a:schemeClr val="accent1"/>
              </a:buClr>
              <a:buFont typeface="Wingdings" panose="05000000000000000000" pitchFamily="2" charset="2"/>
              <a:buChar char="ü"/>
            </a:pPr>
            <a:r>
              <a:rPr lang="en-US" sz="1600" b="1" dirty="0">
                <a:solidFill>
                  <a:schemeClr val="tx2"/>
                </a:solidFill>
              </a:rPr>
              <a:t>Policymakers (192)</a:t>
            </a:r>
          </a:p>
          <a:p>
            <a:pPr lvl="1">
              <a:lnSpc>
                <a:spcPct val="110000"/>
              </a:lnSpc>
              <a:spcBef>
                <a:spcPts val="800"/>
              </a:spcBef>
              <a:buClr>
                <a:schemeClr val="accent1"/>
              </a:buClr>
              <a:buFont typeface="Wingdings" panose="05000000000000000000" pitchFamily="2" charset="2"/>
              <a:buChar char="ü"/>
            </a:pPr>
            <a:r>
              <a:rPr lang="en-US" sz="1600" b="1" dirty="0">
                <a:solidFill>
                  <a:srgbClr val="C00000"/>
                </a:solidFill>
              </a:rPr>
              <a:t>K-12 Leaders (331)</a:t>
            </a:r>
          </a:p>
          <a:p>
            <a:pPr lvl="1">
              <a:lnSpc>
                <a:spcPct val="110000"/>
              </a:lnSpc>
              <a:spcBef>
                <a:spcPts val="800"/>
              </a:spcBef>
              <a:buClr>
                <a:schemeClr val="accent1"/>
              </a:buClr>
              <a:buFont typeface="Wingdings" panose="05000000000000000000" pitchFamily="2" charset="2"/>
              <a:buChar char="ü"/>
            </a:pPr>
            <a:r>
              <a:rPr lang="en-US" sz="1600" b="1" dirty="0">
                <a:solidFill>
                  <a:schemeClr val="accent5"/>
                </a:solidFill>
              </a:rPr>
              <a:t>Afterschool Leaders (620)</a:t>
            </a:r>
          </a:p>
          <a:p>
            <a:pPr lvl="1">
              <a:lnSpc>
                <a:spcPct val="110000"/>
              </a:lnSpc>
              <a:spcBef>
                <a:spcPts val="800"/>
              </a:spcBef>
              <a:buClr>
                <a:schemeClr val="accent1"/>
              </a:buClr>
              <a:buFont typeface="Wingdings" panose="05000000000000000000" pitchFamily="2" charset="2"/>
              <a:buChar char="ü"/>
            </a:pPr>
            <a:r>
              <a:rPr lang="en-US" sz="1600" dirty="0"/>
              <a:t>Other Stakeholders (457)</a:t>
            </a:r>
          </a:p>
          <a:p>
            <a:pPr marL="463550" indent="-463550">
              <a:lnSpc>
                <a:spcPct val="110000"/>
              </a:lnSpc>
              <a:spcBef>
                <a:spcPts val="1400"/>
              </a:spcBef>
              <a:buClr>
                <a:schemeClr val="accent1"/>
              </a:buClr>
            </a:pPr>
            <a:r>
              <a:rPr lang="en-US" sz="1600" dirty="0"/>
              <a:t>Fielded Feb. 23 – March 24, 2016</a:t>
            </a:r>
          </a:p>
        </p:txBody>
      </p:sp>
    </p:spTree>
    <p:extLst>
      <p:ext uri="{BB962C8B-B14F-4D97-AF65-F5344CB8AC3E}">
        <p14:creationId xmlns:p14="http://schemas.microsoft.com/office/powerpoint/2010/main" val="191602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 Defined</a:t>
            </a:r>
          </a:p>
        </p:txBody>
      </p:sp>
      <p:sp>
        <p:nvSpPr>
          <p:cNvPr id="3" name="Slide Number Placeholder 2"/>
          <p:cNvSpPr>
            <a:spLocks noGrp="1"/>
          </p:cNvSpPr>
          <p:nvPr>
            <p:ph type="sldNum" sz="quarter" idx="4"/>
          </p:nvPr>
        </p:nvSpPr>
        <p:spPr/>
        <p:txBody>
          <a:bodyPr/>
          <a:lstStyle/>
          <a:p>
            <a:fld id="{62DFECC4-1679-4D45-9635-E86BD1EE09E9}" type="slidenum">
              <a:rPr lang="en-US" smtClean="0"/>
              <a:pPr/>
              <a:t>16</a:t>
            </a:fld>
            <a:endParaRPr lang="en-US" dirty="0"/>
          </a:p>
        </p:txBody>
      </p:sp>
      <p:sp>
        <p:nvSpPr>
          <p:cNvPr id="4" name="Text Placeholder 3"/>
          <p:cNvSpPr>
            <a:spLocks noGrp="1"/>
          </p:cNvSpPr>
          <p:nvPr>
            <p:ph type="body" sz="quarter" idx="13"/>
          </p:nvPr>
        </p:nvSpPr>
        <p:spPr/>
        <p:txBody>
          <a:bodyPr/>
          <a:lstStyle/>
          <a:p>
            <a:r>
              <a:rPr lang="en-US" dirty="0"/>
              <a:t>The survey offered a working definition from The Wallace Foundation. </a:t>
            </a:r>
          </a:p>
        </p:txBody>
      </p:sp>
      <p:sp>
        <p:nvSpPr>
          <p:cNvPr id="5" name="Rectangle 4"/>
          <p:cNvSpPr/>
          <p:nvPr/>
        </p:nvSpPr>
        <p:spPr>
          <a:xfrm>
            <a:off x="503238" y="1482021"/>
            <a:ext cx="8058150" cy="4783912"/>
          </a:xfrm>
          <a:prstGeom prst="rect">
            <a:avLst/>
          </a:prstGeom>
          <a:solidFill>
            <a:schemeClr val="bg1">
              <a:lumMod val="95000"/>
            </a:schemeClr>
          </a:solidFill>
          <a:ln>
            <a:solidFill>
              <a:schemeClr val="accent1"/>
            </a:solidFill>
          </a:ln>
          <a:effectLst>
            <a:outerShdw blurRad="50800" dist="38100" dir="2700000" algn="tl" rotWithShape="0">
              <a:prstClr val="black">
                <a:alpha val="40000"/>
              </a:prstClr>
            </a:outerShdw>
          </a:effectLst>
        </p:spPr>
        <p:txBody>
          <a:bodyPr wrap="square" anchor="ctr">
            <a:spAutoFit/>
          </a:bodyPr>
          <a:lstStyle/>
          <a:p>
            <a:pPr>
              <a:lnSpc>
                <a:spcPct val="110000"/>
              </a:lnSpc>
              <a:spcBef>
                <a:spcPts val="600"/>
              </a:spcBef>
            </a:pPr>
            <a:r>
              <a:rPr lang="en-US" i="1" dirty="0">
                <a:latin typeface="Calibri" panose="020F0502020204030204" pitchFamily="34" charset="0"/>
                <a:ea typeface="Calibri" panose="020F0502020204030204" pitchFamily="34" charset="0"/>
                <a:cs typeface="Times New Roman" panose="02020603050405020304" pitchFamily="18" charset="0"/>
              </a:rPr>
              <a:t>Working definition of the topic: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Supporting students to develop emotional intelligence, positive attitudes, persistence, self-management and relationship skills.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These skills can be developed in any setting, at any point in the school day or after school.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Their development can be supported through programs, practices, procedures and policies.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00"/>
              </a:spcBef>
            </a:pP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00"/>
              </a:spcBef>
            </a:pPr>
            <a:r>
              <a:rPr lang="en-US"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Examples from the field: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Incorporating social and emotional skills into policies for school assessment.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Preparing students to be successful adults.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0000"/>
              </a:lnSpc>
              <a:spcBef>
                <a:spcPts val="600"/>
              </a:spcBef>
              <a:spcAft>
                <a:spcPts val="0"/>
              </a:spcAft>
              <a:buFont typeface="Symbol" panose="05050102010706020507" pitchFamily="18" charset="2"/>
              <a:buChar char=""/>
            </a:pPr>
            <a:r>
              <a:rPr lang="en-US" dirty="0">
                <a:solidFill>
                  <a:srgbClr val="000000"/>
                </a:solidFill>
                <a:latin typeface="Calibri" panose="020F0502020204030204" pitchFamily="34" charset="0"/>
                <a:ea typeface="Times New Roman" panose="02020603050405020304" pitchFamily="18" charset="0"/>
                <a:cs typeface="Calibri" panose="020F0502020204030204" pitchFamily="34" charset="0"/>
              </a:rPr>
              <a:t>Programming or curriculum focused on teamwork, persistence and empathy.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6320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Findings on Terms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17</a:t>
            </a:fld>
            <a:endParaRPr lang="en-US" dirty="0"/>
          </a:p>
        </p:txBody>
      </p:sp>
      <p:sp>
        <p:nvSpPr>
          <p:cNvPr id="56" name="Rectangle 55"/>
          <p:cNvSpPr/>
          <p:nvPr/>
        </p:nvSpPr>
        <p:spPr>
          <a:xfrm>
            <a:off x="1993692" y="1890237"/>
            <a:ext cx="7075357" cy="731367"/>
          </a:xfrm>
          <a:prstGeom prst="rect">
            <a:avLst/>
          </a:prstGeom>
          <a:solidFill>
            <a:schemeClr val="bg1">
              <a:lumMod val="9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234196" y="1994310"/>
            <a:ext cx="6594349" cy="523220"/>
          </a:xfrm>
          <a:prstGeom prst="rect">
            <a:avLst/>
          </a:prstGeom>
          <a:noFill/>
        </p:spPr>
        <p:txBody>
          <a:bodyPr wrap="square" rtlCol="0">
            <a:spAutoFit/>
          </a:bodyPr>
          <a:lstStyle/>
          <a:p>
            <a:pPr algn="ctr"/>
            <a:r>
              <a:rPr lang="en-US" sz="1400" dirty="0"/>
              <a:t>Of the terms tested, this got the weakest scores on most dimensions, and the largest number say to “avoid it.”</a:t>
            </a:r>
          </a:p>
        </p:txBody>
      </p:sp>
      <p:sp>
        <p:nvSpPr>
          <p:cNvPr id="22" name="Rectangle 21"/>
          <p:cNvSpPr/>
          <p:nvPr/>
        </p:nvSpPr>
        <p:spPr>
          <a:xfrm>
            <a:off x="168349" y="1890237"/>
            <a:ext cx="1810036" cy="731367"/>
          </a:xfrm>
          <a:prstGeom prst="rect">
            <a:avLst/>
          </a:prstGeom>
          <a:solidFill>
            <a:schemeClr val="accent4"/>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Character</a:t>
            </a:r>
          </a:p>
        </p:txBody>
      </p:sp>
      <p:sp>
        <p:nvSpPr>
          <p:cNvPr id="23" name="Rectangle 22"/>
          <p:cNvSpPr/>
          <p:nvPr/>
        </p:nvSpPr>
        <p:spPr>
          <a:xfrm>
            <a:off x="168349" y="3709127"/>
            <a:ext cx="1810036" cy="73136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rPr>
              <a:t>Youth development</a:t>
            </a:r>
          </a:p>
        </p:txBody>
      </p:sp>
      <p:sp>
        <p:nvSpPr>
          <p:cNvPr id="24" name="Rectangle 23"/>
          <p:cNvSpPr/>
          <p:nvPr/>
        </p:nvSpPr>
        <p:spPr>
          <a:xfrm>
            <a:off x="168349" y="4618572"/>
            <a:ext cx="1810036" cy="731367"/>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bg1"/>
                </a:solidFill>
              </a:rPr>
              <a:t>Social-emotional and academic learning</a:t>
            </a:r>
          </a:p>
        </p:txBody>
      </p:sp>
      <p:sp>
        <p:nvSpPr>
          <p:cNvPr id="25" name="Rectangle 24"/>
          <p:cNvSpPr/>
          <p:nvPr/>
        </p:nvSpPr>
        <p:spPr>
          <a:xfrm>
            <a:off x="168349" y="2799682"/>
            <a:ext cx="1810036" cy="73136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solidFill>
                  <a:schemeClr val="bg1"/>
                </a:solidFill>
              </a:rPr>
              <a:t>Success factors</a:t>
            </a:r>
          </a:p>
        </p:txBody>
      </p:sp>
      <p:sp>
        <p:nvSpPr>
          <p:cNvPr id="26" name="Rectangle 25"/>
          <p:cNvSpPr/>
          <p:nvPr/>
        </p:nvSpPr>
        <p:spPr>
          <a:xfrm>
            <a:off x="168349" y="5528015"/>
            <a:ext cx="1810036" cy="731367"/>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solidFill>
                  <a:schemeClr val="bg1"/>
                </a:solidFill>
              </a:rPr>
              <a:t>Social and emotional learning</a:t>
            </a:r>
          </a:p>
        </p:txBody>
      </p:sp>
      <p:sp>
        <p:nvSpPr>
          <p:cNvPr id="27" name="Rectangle 26"/>
          <p:cNvSpPr/>
          <p:nvPr/>
        </p:nvSpPr>
        <p:spPr>
          <a:xfrm>
            <a:off x="1993080" y="2812430"/>
            <a:ext cx="7075357" cy="731367"/>
          </a:xfrm>
          <a:prstGeom prst="rect">
            <a:avLst/>
          </a:prstGeom>
          <a:solidFill>
            <a:schemeClr val="accent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p:cNvSpPr txBox="1"/>
          <p:nvPr/>
        </p:nvSpPr>
        <p:spPr>
          <a:xfrm>
            <a:off x="2114615" y="2909316"/>
            <a:ext cx="6939003" cy="523220"/>
          </a:xfrm>
          <a:prstGeom prst="rect">
            <a:avLst/>
          </a:prstGeom>
          <a:noFill/>
        </p:spPr>
        <p:txBody>
          <a:bodyPr wrap="square" rtlCol="0">
            <a:spAutoFit/>
          </a:bodyPr>
          <a:lstStyle/>
          <a:p>
            <a:pPr algn="ctr"/>
            <a:r>
              <a:rPr lang="en-US" sz="1400" dirty="0"/>
              <a:t>Falls short as an overarching term. But neutrality and urgency of the language suggest could be useful in messaging.</a:t>
            </a:r>
          </a:p>
        </p:txBody>
      </p:sp>
      <p:sp>
        <p:nvSpPr>
          <p:cNvPr id="29" name="Rectangle 28"/>
          <p:cNvSpPr/>
          <p:nvPr/>
        </p:nvSpPr>
        <p:spPr>
          <a:xfrm>
            <a:off x="1993080" y="3709127"/>
            <a:ext cx="7075357" cy="731367"/>
          </a:xfrm>
          <a:prstGeom prst="rect">
            <a:avLst/>
          </a:prstGeom>
          <a:solidFill>
            <a:schemeClr val="accent5">
              <a:lumMod val="40000"/>
              <a:lumOff val="6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p:cNvSpPr txBox="1"/>
          <p:nvPr/>
        </p:nvSpPr>
        <p:spPr>
          <a:xfrm>
            <a:off x="2024247" y="3809033"/>
            <a:ext cx="6939003" cy="738664"/>
          </a:xfrm>
          <a:prstGeom prst="rect">
            <a:avLst/>
          </a:prstGeom>
          <a:noFill/>
        </p:spPr>
        <p:txBody>
          <a:bodyPr wrap="square" rtlCol="0">
            <a:spAutoFit/>
          </a:bodyPr>
          <a:lstStyle/>
          <a:p>
            <a:pPr algn="ctr"/>
            <a:r>
              <a:rPr lang="en-US" sz="1400" dirty="0"/>
              <a:t>This term means something to Afterschool, and Policymakers find it appealing, but it’s unlikely to catch on in K-12, and thus not a strong contender.</a:t>
            </a:r>
          </a:p>
          <a:p>
            <a:pPr algn="ctr"/>
            <a:endParaRPr lang="en-US" sz="1400" dirty="0"/>
          </a:p>
        </p:txBody>
      </p:sp>
      <p:sp>
        <p:nvSpPr>
          <p:cNvPr id="31" name="Rectangle 30"/>
          <p:cNvSpPr/>
          <p:nvPr/>
        </p:nvSpPr>
        <p:spPr>
          <a:xfrm>
            <a:off x="2010040" y="4636460"/>
            <a:ext cx="7043578" cy="731367"/>
          </a:xfrm>
          <a:prstGeom prst="rect">
            <a:avLst/>
          </a:prstGeom>
          <a:solidFill>
            <a:schemeClr val="accent6">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p:cNvSpPr txBox="1"/>
          <p:nvPr/>
        </p:nvSpPr>
        <p:spPr>
          <a:xfrm>
            <a:off x="2131575" y="4750863"/>
            <a:ext cx="6907836" cy="523220"/>
          </a:xfrm>
          <a:prstGeom prst="rect">
            <a:avLst/>
          </a:prstGeom>
          <a:noFill/>
        </p:spPr>
        <p:txBody>
          <a:bodyPr wrap="square" rtlCol="0">
            <a:spAutoFit/>
          </a:bodyPr>
          <a:lstStyle/>
          <a:p>
            <a:pPr algn="ctr"/>
            <a:r>
              <a:rPr lang="en-US" sz="1400" dirty="0"/>
              <a:t>A close rival to SEL. Quantitative testing shows this term has similar qualities, plus the advantage of resonating with K-12.</a:t>
            </a:r>
          </a:p>
        </p:txBody>
      </p:sp>
      <p:sp>
        <p:nvSpPr>
          <p:cNvPr id="33" name="Rectangle 32"/>
          <p:cNvSpPr/>
          <p:nvPr/>
        </p:nvSpPr>
        <p:spPr>
          <a:xfrm>
            <a:off x="2024859" y="5528015"/>
            <a:ext cx="7043578" cy="731367"/>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extBox 33"/>
          <p:cNvSpPr txBox="1"/>
          <p:nvPr/>
        </p:nvSpPr>
        <p:spPr>
          <a:xfrm>
            <a:off x="2096361" y="5618673"/>
            <a:ext cx="6907836" cy="523220"/>
          </a:xfrm>
          <a:prstGeom prst="rect">
            <a:avLst/>
          </a:prstGeom>
          <a:noFill/>
        </p:spPr>
        <p:txBody>
          <a:bodyPr wrap="square" rtlCol="0">
            <a:spAutoFit/>
          </a:bodyPr>
          <a:lstStyle/>
          <a:p>
            <a:pPr algn="ctr"/>
            <a:r>
              <a:rPr lang="en-US" sz="1400" dirty="0"/>
              <a:t>Familiar language that achieves the objective to communicate clearly. Pitfalls are it lacks urgency and is seen as more liberal, though fewest number say to “avoid it.”</a:t>
            </a:r>
          </a:p>
        </p:txBody>
      </p:sp>
      <p:sp>
        <p:nvSpPr>
          <p:cNvPr id="4" name="TextBox 3"/>
          <p:cNvSpPr txBox="1"/>
          <p:nvPr/>
        </p:nvSpPr>
        <p:spPr>
          <a:xfrm>
            <a:off x="685800" y="835819"/>
            <a:ext cx="7679531" cy="830997"/>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n-US" sz="1600" dirty="0"/>
              <a:t>The survey confirms there is no “silver bullet” term for this topic.</a:t>
            </a:r>
          </a:p>
          <a:p>
            <a:pPr marL="285750" indent="-285750">
              <a:buClr>
                <a:schemeClr val="accent5"/>
              </a:buClr>
              <a:buFont typeface="Arial" panose="020B0604020202020204" pitchFamily="34" charset="0"/>
              <a:buChar char="•"/>
            </a:pPr>
            <a:r>
              <a:rPr lang="en-US" sz="1600" dirty="0"/>
              <a:t>But across the research phases, “social and emotional learning” emerges as one that is familiar and clear for all 3 professional audiences. </a:t>
            </a:r>
          </a:p>
        </p:txBody>
      </p:sp>
      <p:sp>
        <p:nvSpPr>
          <p:cNvPr id="6" name="Star: 5 Points 5"/>
          <p:cNvSpPr/>
          <p:nvPr/>
        </p:nvSpPr>
        <p:spPr>
          <a:xfrm>
            <a:off x="1774891" y="5277809"/>
            <a:ext cx="521208" cy="571967"/>
          </a:xfrm>
          <a:prstGeom prst="star5">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5" name="Star: 5 Points 34"/>
          <p:cNvSpPr/>
          <p:nvPr/>
        </p:nvSpPr>
        <p:spPr>
          <a:xfrm>
            <a:off x="1774891" y="4314698"/>
            <a:ext cx="521208" cy="571967"/>
          </a:xfrm>
          <a:prstGeom prst="star5">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93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p:bldP spid="22" grpId="0" animBg="1"/>
      <p:bldP spid="23" grpId="0" animBg="1"/>
      <p:bldP spid="24" grpId="0" animBg="1"/>
      <p:bldP spid="25" grpId="0" animBg="1"/>
      <p:bldP spid="26" grpId="0" animBg="1"/>
      <p:bldP spid="27" grpId="0" animBg="1"/>
      <p:bldP spid="28" grpId="0"/>
      <p:bldP spid="29" grpId="0" animBg="1"/>
      <p:bldP spid="30" grpId="0"/>
      <p:bldP spid="31" grpId="0" animBg="1"/>
      <p:bldP spid="32" grpId="0"/>
      <p:bldP spid="33" grpId="0" animBg="1"/>
      <p:bldP spid="34" grpId="0"/>
      <p:bldP spid="6"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911" y="1577271"/>
            <a:ext cx="9173217" cy="5293757"/>
          </a:xfrm>
          <a:prstGeom prst="rect">
            <a:avLst/>
          </a:prstGeom>
          <a:noFill/>
        </p:spPr>
        <p:txBody>
          <a:bodyPr wrap="none" rtlCol="0">
            <a:spAutoFit/>
          </a:bodyPr>
          <a:lstStyle/>
          <a:p>
            <a:r>
              <a:rPr lang="en-US" sz="1400" dirty="0"/>
              <a:t>		</a:t>
            </a:r>
            <a:r>
              <a:rPr lang="en-US" sz="1400" b="1" dirty="0"/>
              <a:t>Social and Emotional Learning</a:t>
            </a:r>
            <a:r>
              <a:rPr lang="en-US" sz="1400" dirty="0"/>
              <a:t>	      vs.	</a:t>
            </a:r>
            <a:r>
              <a:rPr lang="en-US" sz="1400" b="1" dirty="0"/>
              <a:t>Social-Emotional and Academic Learning</a:t>
            </a:r>
          </a:p>
          <a:p>
            <a:endParaRPr lang="en-US" sz="1400" dirty="0"/>
          </a:p>
          <a:p>
            <a:r>
              <a:rPr lang="en-US" sz="1400" dirty="0"/>
              <a:t>Positive Feelings</a:t>
            </a:r>
          </a:p>
          <a:p>
            <a:r>
              <a:rPr lang="en-US" sz="1100" dirty="0">
                <a:solidFill>
                  <a:schemeClr val="tx1">
                    <a:lumMod val="50000"/>
                    <a:lumOff val="50000"/>
                  </a:schemeClr>
                </a:solidFill>
              </a:rPr>
              <a:t>(top 2 box)</a:t>
            </a:r>
          </a:p>
          <a:p>
            <a:endParaRPr lang="en-US" sz="1400" dirty="0"/>
          </a:p>
          <a:p>
            <a:endParaRPr lang="en-US" sz="1400" dirty="0"/>
          </a:p>
          <a:p>
            <a:r>
              <a:rPr lang="en-US" sz="1400" dirty="0"/>
              <a:t>Most Descriptive</a:t>
            </a:r>
          </a:p>
          <a:p>
            <a:r>
              <a:rPr lang="en-US" sz="1100" dirty="0">
                <a:solidFill>
                  <a:schemeClr val="tx1">
                    <a:lumMod val="50000"/>
                    <a:lumOff val="50000"/>
                  </a:schemeClr>
                </a:solidFill>
              </a:rPr>
              <a:t>(pick 1)</a:t>
            </a:r>
          </a:p>
          <a:p>
            <a:endParaRPr lang="en-US" sz="1400" dirty="0"/>
          </a:p>
          <a:p>
            <a:endParaRPr lang="en-US" sz="1400" dirty="0"/>
          </a:p>
          <a:p>
            <a:r>
              <a:rPr lang="en-US" sz="1400" dirty="0"/>
              <a:t>Most Urgent</a:t>
            </a:r>
          </a:p>
          <a:p>
            <a:r>
              <a:rPr lang="en-US" sz="1100" dirty="0">
                <a:solidFill>
                  <a:schemeClr val="tx1">
                    <a:lumMod val="50000"/>
                    <a:lumOff val="50000"/>
                  </a:schemeClr>
                </a:solidFill>
              </a:rPr>
              <a:t>(pick 1)</a:t>
            </a:r>
          </a:p>
          <a:p>
            <a:endParaRPr lang="en-US" sz="1400" dirty="0"/>
          </a:p>
          <a:p>
            <a:endParaRPr lang="en-US" sz="1400" dirty="0"/>
          </a:p>
          <a:p>
            <a:r>
              <a:rPr lang="en-US" sz="1400" dirty="0"/>
              <a:t>Preference</a:t>
            </a:r>
          </a:p>
          <a:p>
            <a:r>
              <a:rPr lang="en-US" sz="1100" dirty="0">
                <a:solidFill>
                  <a:schemeClr val="tx1">
                    <a:lumMod val="50000"/>
                    <a:lumOff val="50000"/>
                  </a:schemeClr>
                </a:solidFill>
              </a:rPr>
              <a:t>(pick 1)</a:t>
            </a:r>
          </a:p>
          <a:p>
            <a:endParaRPr lang="en-US" sz="1400" dirty="0"/>
          </a:p>
          <a:p>
            <a:endParaRPr lang="en-US" sz="1400" dirty="0"/>
          </a:p>
          <a:p>
            <a:r>
              <a:rPr lang="en-US" sz="1400" dirty="0"/>
              <a:t>Term Viewed as</a:t>
            </a:r>
          </a:p>
          <a:p>
            <a:r>
              <a:rPr lang="en-US" sz="1400" dirty="0"/>
              <a:t>Liberal, Neutral, </a:t>
            </a:r>
            <a:br>
              <a:rPr lang="en-US" sz="1400" dirty="0"/>
            </a:br>
            <a:r>
              <a:rPr lang="en-US" sz="1400" dirty="0"/>
              <a:t>Conservative</a:t>
            </a:r>
            <a:endParaRPr lang="en-US" sz="1100" dirty="0">
              <a:solidFill>
                <a:schemeClr val="tx1">
                  <a:lumMod val="50000"/>
                  <a:lumOff val="50000"/>
                </a:schemeClr>
              </a:solidFill>
            </a:endParaRPr>
          </a:p>
          <a:p>
            <a:endParaRPr lang="en-US" sz="1400" dirty="0"/>
          </a:p>
          <a:p>
            <a:endParaRPr lang="en-US" sz="1400" dirty="0"/>
          </a:p>
          <a:p>
            <a:endParaRPr lang="en-US" sz="1400" dirty="0"/>
          </a:p>
          <a:p>
            <a:endParaRPr lang="en-US" sz="1400" dirty="0"/>
          </a:p>
        </p:txBody>
      </p:sp>
      <p:sp>
        <p:nvSpPr>
          <p:cNvPr id="2" name="Title 1"/>
          <p:cNvSpPr>
            <a:spLocks noGrp="1"/>
          </p:cNvSpPr>
          <p:nvPr>
            <p:ph type="title"/>
          </p:nvPr>
        </p:nvSpPr>
        <p:spPr/>
        <p:txBody>
          <a:bodyPr/>
          <a:lstStyle/>
          <a:p>
            <a:r>
              <a:rPr lang="en-US" dirty="0"/>
              <a:t>SEL vs. SEAL</a:t>
            </a:r>
          </a:p>
        </p:txBody>
      </p:sp>
      <p:sp>
        <p:nvSpPr>
          <p:cNvPr id="3" name="Slide Number Placeholder 2"/>
          <p:cNvSpPr>
            <a:spLocks noGrp="1"/>
          </p:cNvSpPr>
          <p:nvPr>
            <p:ph type="sldNum" sz="quarter" idx="4"/>
          </p:nvPr>
        </p:nvSpPr>
        <p:spPr/>
        <p:txBody>
          <a:bodyPr/>
          <a:lstStyle/>
          <a:p>
            <a:fld id="{62DFECC4-1679-4D45-9635-E86BD1EE09E9}" type="slidenum">
              <a:rPr lang="en-US" smtClean="0"/>
              <a:pPr/>
              <a:t>18</a:t>
            </a:fld>
            <a:endParaRPr lang="en-US" dirty="0"/>
          </a:p>
        </p:txBody>
      </p:sp>
      <p:graphicFrame>
        <p:nvGraphicFramePr>
          <p:cNvPr id="5" name="Table 4"/>
          <p:cNvGraphicFramePr>
            <a:graphicFrameLocks noGrp="1"/>
          </p:cNvGraphicFramePr>
          <p:nvPr/>
        </p:nvGraphicFramePr>
        <p:xfrm>
          <a:off x="1837535" y="1889508"/>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u="none" strike="noStrike" dirty="0">
                          <a:effectLst/>
                          <a:latin typeface="Calibri" panose="020F0502020204030204" pitchFamily="34" charset="0"/>
                        </a:rPr>
                        <a:t>77%</a:t>
                      </a:r>
                      <a:endParaRPr lang="en-US" sz="1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000" b="0" u="none" strike="noStrike" dirty="0">
                          <a:effectLst/>
                          <a:latin typeface="Calibri" panose="020F0502020204030204" pitchFamily="34" charset="0"/>
                        </a:rPr>
                        <a:t>82%</a:t>
                      </a:r>
                      <a:endParaRPr lang="en-US" sz="1000" b="0" i="0" u="none" strike="noStrike" dirty="0">
                        <a:solidFill>
                          <a:srgbClr val="000000"/>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US" sz="1400" b="1" u="none" strike="noStrike" dirty="0">
                          <a:effectLst/>
                          <a:latin typeface="Calibri" panose="020F0502020204030204" pitchFamily="34" charset="0"/>
                        </a:rPr>
                        <a:t>88%</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5973908" y="1889508"/>
          <a:ext cx="2705100" cy="485775"/>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161925">
                <a:tc>
                  <a:txBody>
                    <a:bodyPr/>
                    <a:lstStyle/>
                    <a:p>
                      <a:pPr algn="ctr" fontAlgn="b"/>
                      <a:r>
                        <a:rPr lang="en-US" sz="1000" b="0" i="0" u="none" strike="noStrike" dirty="0">
                          <a:solidFill>
                            <a:srgbClr val="000000"/>
                          </a:solidFill>
                          <a:effectLst/>
                          <a:latin typeface="Calibri" panose="020F0502020204030204" pitchFamily="34" charset="0"/>
                        </a:rPr>
                        <a:t>70%</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81%</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82%</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1813335" y="2736799"/>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33%</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32%</a:t>
                      </a:r>
                    </a:p>
                  </a:txBody>
                  <a:tcPr marL="0" marR="0" marT="0" marB="0" anchor="b">
                    <a:solidFill>
                      <a:schemeClr val="accent6">
                        <a:lumMod val="40000"/>
                        <a:lumOff val="6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35%</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5949708" y="2736799"/>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27%</a:t>
                      </a:r>
                    </a:p>
                  </a:txBody>
                  <a:tcPr marL="0" marR="0" marT="0" marB="0" anchor="b">
                    <a:solidFill>
                      <a:schemeClr val="accent1">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40%</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27%</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1813335" y="3593176"/>
          <a:ext cx="2705100" cy="485775"/>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161925">
                <a:tc>
                  <a:txBody>
                    <a:bodyPr/>
                    <a:lstStyle/>
                    <a:p>
                      <a:pPr algn="ctr" fontAlgn="b"/>
                      <a:r>
                        <a:rPr lang="en-US" sz="1000" b="0" i="0" u="none" strike="noStrike" dirty="0">
                          <a:solidFill>
                            <a:srgbClr val="000000"/>
                          </a:solidFill>
                          <a:effectLst/>
                          <a:latin typeface="Calibri" panose="020F0502020204030204" pitchFamily="34" charset="0"/>
                        </a:rPr>
                        <a:t>17%</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16%</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21%</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5949708" y="3593176"/>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1">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36%</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22%</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1837535" y="4358404"/>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6">
                        <a:lumMod val="40000"/>
                        <a:lumOff val="6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33%</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nvGraphicFramePr>
        <p:xfrm>
          <a:off x="5973908" y="4358403"/>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28%</a:t>
                      </a:r>
                    </a:p>
                  </a:txBody>
                  <a:tcPr marL="0" marR="0" marT="0" marB="0" anchor="b">
                    <a:solidFill>
                      <a:schemeClr val="accent1">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39%</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4889032" y="6147747"/>
            <a:ext cx="3365408" cy="523220"/>
          </a:xfrm>
          <a:prstGeom prst="rect">
            <a:avLst/>
          </a:prstGeom>
          <a:noFill/>
        </p:spPr>
        <p:txBody>
          <a:bodyPr wrap="none" rtlCol="0">
            <a:spAutoFit/>
          </a:bodyPr>
          <a:lstStyle/>
          <a:p>
            <a:r>
              <a:rPr lang="en-US" sz="1400" b="1" dirty="0">
                <a:latin typeface="Calibri" panose="020F0502020204030204" pitchFamily="34" charset="0"/>
              </a:rPr>
              <a:t>## bold</a:t>
            </a:r>
            <a:r>
              <a:rPr lang="en-US" sz="1400" dirty="0">
                <a:latin typeface="Calibri" panose="020F0502020204030204" pitchFamily="34" charset="0"/>
              </a:rPr>
              <a:t>=statistically significant head 2 head</a:t>
            </a:r>
          </a:p>
          <a:p>
            <a:r>
              <a:rPr lang="en-US" sz="1400" dirty="0">
                <a:latin typeface="Calibri" panose="020F0502020204030204" pitchFamily="34" charset="0"/>
              </a:rPr>
              <a:t>* = top choice in category</a:t>
            </a:r>
          </a:p>
        </p:txBody>
      </p:sp>
      <p:grpSp>
        <p:nvGrpSpPr>
          <p:cNvPr id="91" name="Group 90"/>
          <p:cNvGrpSpPr/>
          <p:nvPr/>
        </p:nvGrpSpPr>
        <p:grpSpPr>
          <a:xfrm>
            <a:off x="7987990" y="1007422"/>
            <a:ext cx="349015" cy="547798"/>
            <a:chOff x="7790007" y="6042645"/>
            <a:chExt cx="349015" cy="547798"/>
          </a:xfrm>
        </p:grpSpPr>
        <p:sp>
          <p:nvSpPr>
            <p:cNvPr id="43" name="Flowchart: Delay 42"/>
            <p:cNvSpPr/>
            <p:nvPr/>
          </p:nvSpPr>
          <p:spPr>
            <a:xfrm rot="16200000">
              <a:off x="7855384" y="6181884"/>
              <a:ext cx="218262" cy="34901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834303" y="6042645"/>
              <a:ext cx="232768" cy="547798"/>
              <a:chOff x="7834303" y="6042645"/>
              <a:chExt cx="232768" cy="547798"/>
            </a:xfrm>
          </p:grpSpPr>
          <p:sp>
            <p:nvSpPr>
              <p:cNvPr id="42" name="Oval 41"/>
              <p:cNvSpPr/>
              <p:nvPr/>
            </p:nvSpPr>
            <p:spPr>
              <a:xfrm>
                <a:off x="7834303" y="6042645"/>
                <a:ext cx="232768" cy="217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p:nvGrpSpPr>
            <p:grpSpPr>
              <a:xfrm>
                <a:off x="7861956" y="6385328"/>
                <a:ext cx="205115" cy="205115"/>
                <a:chOff x="7151688" y="1101474"/>
                <a:chExt cx="1246909" cy="1246909"/>
              </a:xfrm>
            </p:grpSpPr>
            <p:sp>
              <p:nvSpPr>
                <p:cNvPr id="45" name="Oval 44"/>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46" name="Picture 45"/>
                <p:cNvPicPr>
                  <a:picLocks noChangeAspect="1"/>
                </p:cNvPicPr>
                <p:nvPr/>
              </p:nvPicPr>
              <p:blipFill rotWithShape="1">
                <a:blip r:embed="rId3"/>
                <a:srcRect l="8220" t="6842" b="6868"/>
                <a:stretch/>
              </p:blipFill>
              <p:spPr>
                <a:xfrm>
                  <a:off x="7365840" y="1304459"/>
                  <a:ext cx="818604" cy="840938"/>
                </a:xfrm>
                <a:prstGeom prst="rect">
                  <a:avLst/>
                </a:prstGeom>
              </p:spPr>
            </p:pic>
          </p:grpSp>
        </p:grpSp>
      </p:grpSp>
      <p:grpSp>
        <p:nvGrpSpPr>
          <p:cNvPr id="68" name="Group 67"/>
          <p:cNvGrpSpPr/>
          <p:nvPr/>
        </p:nvGrpSpPr>
        <p:grpSpPr>
          <a:xfrm>
            <a:off x="2991883" y="1010102"/>
            <a:ext cx="349015" cy="542439"/>
            <a:chOff x="4866851" y="5845935"/>
            <a:chExt cx="349015" cy="542439"/>
          </a:xfrm>
        </p:grpSpPr>
        <p:grpSp>
          <p:nvGrpSpPr>
            <p:cNvPr id="36" name="Group 35"/>
            <p:cNvGrpSpPr/>
            <p:nvPr/>
          </p:nvGrpSpPr>
          <p:grpSpPr>
            <a:xfrm>
              <a:off x="4866851" y="5845935"/>
              <a:ext cx="349015" cy="426575"/>
              <a:chOff x="1053670" y="6222424"/>
              <a:chExt cx="296151" cy="394863"/>
            </a:xfrm>
            <a:solidFill>
              <a:srgbClr val="C00000"/>
            </a:solidFill>
          </p:grpSpPr>
          <p:sp>
            <p:nvSpPr>
              <p:cNvPr id="37" name="Oval 36"/>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Delay 37"/>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p:cNvGrpSpPr/>
            <p:nvPr/>
          </p:nvGrpSpPr>
          <p:grpSpPr>
            <a:xfrm>
              <a:off x="4938800" y="6183259"/>
              <a:ext cx="205115" cy="205115"/>
              <a:chOff x="4009722" y="1148360"/>
              <a:chExt cx="1246909" cy="1246909"/>
            </a:xfrm>
          </p:grpSpPr>
          <p:sp>
            <p:nvSpPr>
              <p:cNvPr id="48" name="Oval 47"/>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49" name="Group 48"/>
              <p:cNvGrpSpPr/>
              <p:nvPr/>
            </p:nvGrpSpPr>
            <p:grpSpPr>
              <a:xfrm>
                <a:off x="4204277" y="1233118"/>
                <a:ext cx="813773" cy="989455"/>
                <a:chOff x="6259830" y="260894"/>
                <a:chExt cx="1131570" cy="1375860"/>
              </a:xfrm>
            </p:grpSpPr>
            <p:grpSp>
              <p:nvGrpSpPr>
                <p:cNvPr id="50" name="Group 49"/>
                <p:cNvGrpSpPr/>
                <p:nvPr/>
              </p:nvGrpSpPr>
              <p:grpSpPr>
                <a:xfrm>
                  <a:off x="6357098" y="260894"/>
                  <a:ext cx="936267" cy="1079584"/>
                  <a:chOff x="6374985" y="241883"/>
                  <a:chExt cx="936267" cy="1123092"/>
                </a:xfrm>
              </p:grpSpPr>
              <p:sp>
                <p:nvSpPr>
                  <p:cNvPr id="52" name="Freeform 51"/>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a:off x="6835635" y="241883"/>
                    <a:ext cx="239602" cy="180888"/>
                  </a:xfrm>
                  <a:prstGeom prst="round2DiagRect">
                    <a:avLst>
                      <a:gd name="adj1" fmla="val 50000"/>
                      <a:gd name="adj2" fmla="val 0"/>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 name="Group 58"/>
          <p:cNvGrpSpPr/>
          <p:nvPr/>
        </p:nvGrpSpPr>
        <p:grpSpPr>
          <a:xfrm>
            <a:off x="2081687" y="1012237"/>
            <a:ext cx="349015" cy="538169"/>
            <a:chOff x="1777468" y="5845935"/>
            <a:chExt cx="349015" cy="538169"/>
          </a:xfrm>
        </p:grpSpPr>
        <p:grpSp>
          <p:nvGrpSpPr>
            <p:cNvPr id="39" name="Group 38"/>
            <p:cNvGrpSpPr/>
            <p:nvPr/>
          </p:nvGrpSpPr>
          <p:grpSpPr>
            <a:xfrm>
              <a:off x="1777468" y="5845935"/>
              <a:ext cx="349015" cy="426575"/>
              <a:chOff x="1053670" y="6222424"/>
              <a:chExt cx="296151" cy="394863"/>
            </a:xfrm>
            <a:solidFill>
              <a:schemeClr val="accent1"/>
            </a:solidFill>
          </p:grpSpPr>
          <p:sp>
            <p:nvSpPr>
              <p:cNvPr id="40" name="Oval 39"/>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lowchart: Delay 40"/>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p:cNvGrpSpPr/>
            <p:nvPr/>
          </p:nvGrpSpPr>
          <p:grpSpPr>
            <a:xfrm>
              <a:off x="1855280" y="6180224"/>
              <a:ext cx="204786" cy="203880"/>
              <a:chOff x="1661129" y="6159660"/>
              <a:chExt cx="584279" cy="581693"/>
            </a:xfrm>
          </p:grpSpPr>
          <p:sp>
            <p:nvSpPr>
              <p:cNvPr id="56" name="Oval 55"/>
              <p:cNvSpPr>
                <a:spLocks noChangeAspect="1"/>
              </p:cNvSpPr>
              <p:nvPr/>
            </p:nvSpPr>
            <p:spPr>
              <a:xfrm>
                <a:off x="1661129" y="615966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rotWithShape="1">
              <a:blip r:embed="rId4"/>
              <a:srcRect l="2607" t="6649" r="2502" b="3428"/>
              <a:stretch/>
            </p:blipFill>
            <p:spPr>
              <a:xfrm>
                <a:off x="1765218" y="6161657"/>
                <a:ext cx="373510" cy="506098"/>
              </a:xfrm>
              <a:prstGeom prst="rect">
                <a:avLst/>
              </a:prstGeom>
            </p:spPr>
          </p:pic>
          <p:sp>
            <p:nvSpPr>
              <p:cNvPr id="58" name="Oval 57"/>
              <p:cNvSpPr>
                <a:spLocks noChangeAspect="1"/>
              </p:cNvSpPr>
              <p:nvPr/>
            </p:nvSpPr>
            <p:spPr>
              <a:xfrm>
                <a:off x="1663715" y="615966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a:off x="6212774" y="1012237"/>
            <a:ext cx="349015" cy="538169"/>
            <a:chOff x="1777468" y="5845935"/>
            <a:chExt cx="349015" cy="538169"/>
          </a:xfrm>
        </p:grpSpPr>
        <p:grpSp>
          <p:nvGrpSpPr>
            <p:cNvPr id="61" name="Group 60"/>
            <p:cNvGrpSpPr/>
            <p:nvPr/>
          </p:nvGrpSpPr>
          <p:grpSpPr>
            <a:xfrm>
              <a:off x="1777468" y="5845935"/>
              <a:ext cx="349015" cy="426575"/>
              <a:chOff x="1053670" y="6222424"/>
              <a:chExt cx="296151" cy="394863"/>
            </a:xfrm>
            <a:solidFill>
              <a:schemeClr val="accent1"/>
            </a:solidFill>
          </p:grpSpPr>
          <p:sp>
            <p:nvSpPr>
              <p:cNvPr id="66" name="Oval 65"/>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lowchart: Delay 66"/>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p:cNvGrpSpPr/>
            <p:nvPr/>
          </p:nvGrpSpPr>
          <p:grpSpPr>
            <a:xfrm>
              <a:off x="1855280" y="6180224"/>
              <a:ext cx="204786" cy="203880"/>
              <a:chOff x="1661129" y="6159660"/>
              <a:chExt cx="584279" cy="581693"/>
            </a:xfrm>
          </p:grpSpPr>
          <p:sp>
            <p:nvSpPr>
              <p:cNvPr id="63" name="Oval 62"/>
              <p:cNvSpPr>
                <a:spLocks noChangeAspect="1"/>
              </p:cNvSpPr>
              <p:nvPr/>
            </p:nvSpPr>
            <p:spPr>
              <a:xfrm>
                <a:off x="1661129" y="615966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4"/>
              <a:srcRect l="2607" t="6649" r="2502" b="3428"/>
              <a:stretch/>
            </p:blipFill>
            <p:spPr>
              <a:xfrm>
                <a:off x="1765218" y="6161657"/>
                <a:ext cx="373510" cy="506098"/>
              </a:xfrm>
              <a:prstGeom prst="rect">
                <a:avLst/>
              </a:prstGeom>
            </p:spPr>
          </p:pic>
          <p:sp>
            <p:nvSpPr>
              <p:cNvPr id="65" name="Oval 64"/>
              <p:cNvSpPr>
                <a:spLocks noChangeAspect="1"/>
              </p:cNvSpPr>
              <p:nvPr/>
            </p:nvSpPr>
            <p:spPr>
              <a:xfrm>
                <a:off x="1663715" y="615966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7154828" y="1010102"/>
            <a:ext cx="349015" cy="542439"/>
            <a:chOff x="4866851" y="5845935"/>
            <a:chExt cx="349015" cy="542439"/>
          </a:xfrm>
        </p:grpSpPr>
        <p:grpSp>
          <p:nvGrpSpPr>
            <p:cNvPr id="70" name="Group 69"/>
            <p:cNvGrpSpPr/>
            <p:nvPr/>
          </p:nvGrpSpPr>
          <p:grpSpPr>
            <a:xfrm>
              <a:off x="4866851" y="5845935"/>
              <a:ext cx="349015" cy="426575"/>
              <a:chOff x="1053670" y="6222424"/>
              <a:chExt cx="296151" cy="394863"/>
            </a:xfrm>
            <a:solidFill>
              <a:srgbClr val="C00000"/>
            </a:solidFill>
          </p:grpSpPr>
          <p:sp>
            <p:nvSpPr>
              <p:cNvPr id="79" name="Oval 78"/>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Delay 79"/>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4938800" y="6183259"/>
              <a:ext cx="205115" cy="205115"/>
              <a:chOff x="4009722" y="1148360"/>
              <a:chExt cx="1246909" cy="1246909"/>
            </a:xfrm>
          </p:grpSpPr>
          <p:sp>
            <p:nvSpPr>
              <p:cNvPr id="72" name="Oval 71"/>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73" name="Group 72"/>
              <p:cNvGrpSpPr/>
              <p:nvPr/>
            </p:nvGrpSpPr>
            <p:grpSpPr>
              <a:xfrm>
                <a:off x="4204277" y="1233118"/>
                <a:ext cx="813773" cy="989455"/>
                <a:chOff x="6259830" y="260894"/>
                <a:chExt cx="1131570" cy="1375860"/>
              </a:xfrm>
            </p:grpSpPr>
            <p:grpSp>
              <p:nvGrpSpPr>
                <p:cNvPr id="74" name="Group 73"/>
                <p:cNvGrpSpPr/>
                <p:nvPr/>
              </p:nvGrpSpPr>
              <p:grpSpPr>
                <a:xfrm>
                  <a:off x="6357098" y="260894"/>
                  <a:ext cx="936267" cy="1079584"/>
                  <a:chOff x="6374985" y="241883"/>
                  <a:chExt cx="936267" cy="1123092"/>
                </a:xfrm>
              </p:grpSpPr>
              <p:sp>
                <p:nvSpPr>
                  <p:cNvPr id="76" name="Freeform 75"/>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a:off x="6835635" y="241883"/>
                    <a:ext cx="239602" cy="180888"/>
                  </a:xfrm>
                  <a:prstGeom prst="round2DiagRect">
                    <a:avLst>
                      <a:gd name="adj1" fmla="val 50000"/>
                      <a:gd name="adj2" fmla="val 0"/>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91"/>
          <p:cNvGrpSpPr/>
          <p:nvPr/>
        </p:nvGrpSpPr>
        <p:grpSpPr>
          <a:xfrm>
            <a:off x="3914747" y="1007422"/>
            <a:ext cx="349015" cy="547798"/>
            <a:chOff x="7790007" y="6042645"/>
            <a:chExt cx="349015" cy="547798"/>
          </a:xfrm>
        </p:grpSpPr>
        <p:sp>
          <p:nvSpPr>
            <p:cNvPr id="93" name="Flowchart: Delay 92"/>
            <p:cNvSpPr/>
            <p:nvPr/>
          </p:nvSpPr>
          <p:spPr>
            <a:xfrm rot="16200000">
              <a:off x="7855384" y="6181884"/>
              <a:ext cx="218262" cy="34901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p:cNvGrpSpPr/>
            <p:nvPr/>
          </p:nvGrpSpPr>
          <p:grpSpPr>
            <a:xfrm>
              <a:off x="7834303" y="6042645"/>
              <a:ext cx="232768" cy="547798"/>
              <a:chOff x="7834303" y="6042645"/>
              <a:chExt cx="232768" cy="547798"/>
            </a:xfrm>
          </p:grpSpPr>
          <p:sp>
            <p:nvSpPr>
              <p:cNvPr id="95" name="Oval 94"/>
              <p:cNvSpPr/>
              <p:nvPr/>
            </p:nvSpPr>
            <p:spPr>
              <a:xfrm>
                <a:off x="7834303" y="6042645"/>
                <a:ext cx="232768" cy="217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p:nvPr/>
            </p:nvGrpSpPr>
            <p:grpSpPr>
              <a:xfrm>
                <a:off x="7861956" y="6385328"/>
                <a:ext cx="205115" cy="205115"/>
                <a:chOff x="7151688" y="1101474"/>
                <a:chExt cx="1246909" cy="1246909"/>
              </a:xfrm>
            </p:grpSpPr>
            <p:sp>
              <p:nvSpPr>
                <p:cNvPr id="97" name="Oval 96"/>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98" name="Picture 97"/>
                <p:cNvPicPr>
                  <a:picLocks noChangeAspect="1"/>
                </p:cNvPicPr>
                <p:nvPr/>
              </p:nvPicPr>
              <p:blipFill rotWithShape="1">
                <a:blip r:embed="rId3"/>
                <a:srcRect l="8220" t="6842" b="6868"/>
                <a:stretch/>
              </p:blipFill>
              <p:spPr>
                <a:xfrm>
                  <a:off x="7365840" y="1304459"/>
                  <a:ext cx="818604" cy="840938"/>
                </a:xfrm>
                <a:prstGeom prst="rect">
                  <a:avLst/>
                </a:prstGeom>
              </p:spPr>
            </p:pic>
          </p:grpSp>
        </p:grpSp>
      </p:grpSp>
      <p:sp>
        <p:nvSpPr>
          <p:cNvPr id="84" name="5-Point Star 83"/>
          <p:cNvSpPr/>
          <p:nvPr/>
        </p:nvSpPr>
        <p:spPr>
          <a:xfrm>
            <a:off x="4934297" y="6391251"/>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5" name="5-Point Star 84"/>
          <p:cNvSpPr/>
          <p:nvPr/>
        </p:nvSpPr>
        <p:spPr>
          <a:xfrm>
            <a:off x="2442672" y="1839509"/>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6" name="5-Point Star 85"/>
          <p:cNvSpPr/>
          <p:nvPr/>
        </p:nvSpPr>
        <p:spPr>
          <a:xfrm>
            <a:off x="3282775" y="1839509"/>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9" name="5-Point Star 98"/>
          <p:cNvSpPr/>
          <p:nvPr/>
        </p:nvSpPr>
        <p:spPr>
          <a:xfrm>
            <a:off x="4345269" y="266906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0" name="5-Point Star 99"/>
          <p:cNvSpPr/>
          <p:nvPr/>
        </p:nvSpPr>
        <p:spPr>
          <a:xfrm>
            <a:off x="2442672" y="266906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2" name="5-Point Star 101"/>
          <p:cNvSpPr/>
          <p:nvPr/>
        </p:nvSpPr>
        <p:spPr>
          <a:xfrm>
            <a:off x="4345269" y="432408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3" name="5-Point Star 102"/>
          <p:cNvSpPr/>
          <p:nvPr/>
        </p:nvSpPr>
        <p:spPr>
          <a:xfrm>
            <a:off x="7503843" y="268362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 name="5-Point Star 103"/>
          <p:cNvSpPr/>
          <p:nvPr/>
        </p:nvSpPr>
        <p:spPr>
          <a:xfrm>
            <a:off x="7476709" y="3537050"/>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5" name="5-Point Star 104"/>
          <p:cNvSpPr/>
          <p:nvPr/>
        </p:nvSpPr>
        <p:spPr>
          <a:xfrm>
            <a:off x="7460767" y="4324662"/>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6" name="5-Point Star 105"/>
          <p:cNvSpPr/>
          <p:nvPr/>
        </p:nvSpPr>
        <p:spPr>
          <a:xfrm>
            <a:off x="6590664" y="432466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aphicFrame>
        <p:nvGraphicFramePr>
          <p:cNvPr id="81" name="Table 80"/>
          <p:cNvGraphicFramePr>
            <a:graphicFrameLocks noGrp="1"/>
          </p:cNvGraphicFramePr>
          <p:nvPr>
            <p:extLst>
              <p:ext uri="{D42A27DB-BD31-4B8C-83A1-F6EECF244321}">
                <p14:modId xmlns:p14="http://schemas.microsoft.com/office/powerpoint/2010/main" val="2512639601"/>
              </p:ext>
            </p:extLst>
          </p:nvPr>
        </p:nvGraphicFramePr>
        <p:xfrm>
          <a:off x="1837535" y="5220031"/>
          <a:ext cx="2705100" cy="558151"/>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44791">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200" b="1" i="0" u="none" strike="noStrike" dirty="0">
                          <a:solidFill>
                            <a:srgbClr val="000000"/>
                          </a:solidFill>
                          <a:effectLst/>
                          <a:latin typeface="Calibri" panose="020F0502020204030204" pitchFamily="34" charset="0"/>
                        </a:rPr>
                        <a:t>53%</a:t>
                      </a:r>
                      <a:r>
                        <a:rPr lang="en-US" sz="1000" b="0" i="0" u="none" strike="noStrike" dirty="0">
                          <a:solidFill>
                            <a:srgbClr val="000000"/>
                          </a:solidFill>
                          <a:effectLst/>
                          <a:latin typeface="Calibri" panose="020F0502020204030204" pitchFamily="34" charset="0"/>
                        </a:rPr>
                        <a:t>, 39%, 8%</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54%, 37%, 9%</a:t>
                      </a:r>
                    </a:p>
                  </a:txBody>
                  <a:tcPr marL="0" marR="0" marT="0" marB="0" anchor="b">
                    <a:solidFill>
                      <a:schemeClr val="accent6">
                        <a:lumMod val="40000"/>
                        <a:lumOff val="60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56%</a:t>
                      </a:r>
                      <a:r>
                        <a:rPr lang="en-US" sz="1000" b="0" i="0" u="none" strike="noStrike" dirty="0">
                          <a:solidFill>
                            <a:srgbClr val="000000"/>
                          </a:solidFill>
                          <a:effectLst/>
                          <a:latin typeface="Calibri" panose="020F0502020204030204" pitchFamily="34" charset="0"/>
                        </a:rPr>
                        <a:t>, 39%, 5%</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82" name="Table 81"/>
          <p:cNvGraphicFramePr>
            <a:graphicFrameLocks noGrp="1"/>
          </p:cNvGraphicFramePr>
          <p:nvPr>
            <p:extLst>
              <p:ext uri="{D42A27DB-BD31-4B8C-83A1-F6EECF244321}">
                <p14:modId xmlns:p14="http://schemas.microsoft.com/office/powerpoint/2010/main" val="2335535588"/>
              </p:ext>
            </p:extLst>
          </p:nvPr>
        </p:nvGraphicFramePr>
        <p:xfrm>
          <a:off x="5972233" y="5173222"/>
          <a:ext cx="2705100" cy="539496"/>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44791">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194705">
                <a:tc>
                  <a:txBody>
                    <a:bodyPr/>
                    <a:lstStyle/>
                    <a:p>
                      <a:pPr algn="ctr" fontAlgn="b"/>
                      <a:r>
                        <a:rPr lang="en-US" sz="1000" b="0" i="0" u="none" strike="noStrike" dirty="0">
                          <a:solidFill>
                            <a:srgbClr val="000000"/>
                          </a:solidFill>
                          <a:effectLst/>
                          <a:latin typeface="Calibri" panose="020F0502020204030204" pitchFamily="34" charset="0"/>
                        </a:rPr>
                        <a:t>43%, 42%, </a:t>
                      </a:r>
                      <a:r>
                        <a:rPr lang="en-US" sz="1200" b="1" i="0" u="none" strike="noStrike" dirty="0">
                          <a:solidFill>
                            <a:srgbClr val="000000"/>
                          </a:solidFill>
                          <a:effectLst/>
                          <a:latin typeface="Calibri" panose="020F0502020204030204" pitchFamily="34" charset="0"/>
                        </a:rPr>
                        <a:t>15%</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49%, 39%,12%</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40%, </a:t>
                      </a:r>
                      <a:r>
                        <a:rPr lang="en-US" sz="1200" b="1" i="0" u="none" strike="noStrike" dirty="0">
                          <a:solidFill>
                            <a:srgbClr val="000000"/>
                          </a:solidFill>
                          <a:effectLst/>
                          <a:latin typeface="Calibri" panose="020F0502020204030204" pitchFamily="34" charset="0"/>
                        </a:rPr>
                        <a:t>44%, 16%</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325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Parents: Feedback on Terms</a:t>
            </a:r>
          </a:p>
        </p:txBody>
      </p:sp>
      <p:sp>
        <p:nvSpPr>
          <p:cNvPr id="3" name="Slide Number Placeholder 2"/>
          <p:cNvSpPr>
            <a:spLocks noGrp="1"/>
          </p:cNvSpPr>
          <p:nvPr>
            <p:ph type="sldNum" sz="quarter" idx="4"/>
          </p:nvPr>
        </p:nvSpPr>
        <p:spPr/>
        <p:txBody>
          <a:bodyPr/>
          <a:lstStyle/>
          <a:p>
            <a:fld id="{62DFECC4-1679-4D45-9635-E86BD1EE09E9}" type="slidenum">
              <a:rPr lang="en-US" smtClean="0"/>
              <a:pPr/>
              <a:t>19</a:t>
            </a:fld>
            <a:endParaRPr lang="en-US" dirty="0"/>
          </a:p>
        </p:txBody>
      </p:sp>
      <p:graphicFrame>
        <p:nvGraphicFramePr>
          <p:cNvPr id="5" name="Table 4"/>
          <p:cNvGraphicFramePr>
            <a:graphicFrameLocks noGrp="1"/>
          </p:cNvGraphicFramePr>
          <p:nvPr/>
        </p:nvGraphicFramePr>
        <p:xfrm>
          <a:off x="409893" y="2272578"/>
          <a:ext cx="8217600" cy="4114800"/>
        </p:xfrm>
        <a:graphic>
          <a:graphicData uri="http://schemas.openxmlformats.org/drawingml/2006/table">
            <a:tbl>
              <a:tblPr firstRow="1" bandRow="1">
                <a:tableStyleId>{5C22544A-7EE6-4342-B048-85BDC9FD1C3A}</a:tableStyleId>
              </a:tblPr>
              <a:tblGrid>
                <a:gridCol w="1809115">
                  <a:extLst>
                    <a:ext uri="{9D8B030D-6E8A-4147-A177-3AD203B41FA5}">
                      <a16:colId xmlns:a16="http://schemas.microsoft.com/office/drawing/2014/main" val="20000"/>
                    </a:ext>
                  </a:extLst>
                </a:gridCol>
                <a:gridCol w="3297251">
                  <a:extLst>
                    <a:ext uri="{9D8B030D-6E8A-4147-A177-3AD203B41FA5}">
                      <a16:colId xmlns:a16="http://schemas.microsoft.com/office/drawing/2014/main" val="20001"/>
                    </a:ext>
                  </a:extLst>
                </a:gridCol>
                <a:gridCol w="3111234">
                  <a:extLst>
                    <a:ext uri="{9D8B030D-6E8A-4147-A177-3AD203B41FA5}">
                      <a16:colId xmlns:a16="http://schemas.microsoft.com/office/drawing/2014/main" val="20002"/>
                    </a:ext>
                  </a:extLst>
                </a:gridCol>
              </a:tblGrid>
              <a:tr h="457200">
                <a:tc>
                  <a:txBody>
                    <a:bodyPr/>
                    <a:lstStyle/>
                    <a:p>
                      <a:pPr algn="ctr"/>
                      <a:r>
                        <a:rPr lang="en-US" sz="1600" dirty="0">
                          <a:solidFill>
                            <a:schemeClr val="bg1"/>
                          </a:solidFill>
                        </a:rPr>
                        <a:t>Term</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tx2"/>
                    </a:solidFill>
                  </a:tcPr>
                </a:tc>
                <a:tc>
                  <a:txBody>
                    <a:bodyPr/>
                    <a:lstStyle/>
                    <a:p>
                      <a:pPr algn="ctr"/>
                      <a:r>
                        <a:rPr lang="en-US" sz="1600" dirty="0">
                          <a:solidFill>
                            <a:schemeClr val="bg1"/>
                          </a:solidFill>
                        </a:rPr>
                        <a:t>Assessment</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1"/>
                    </a:solidFill>
                  </a:tcPr>
                </a:tc>
                <a:tc>
                  <a:txBody>
                    <a:bodyPr/>
                    <a:lstStyle/>
                    <a:p>
                      <a:pPr algn="ctr"/>
                      <a:r>
                        <a:rPr lang="en-US" sz="1600" dirty="0">
                          <a:solidFill>
                            <a:schemeClr val="bg1"/>
                          </a:solidFill>
                        </a:rPr>
                        <a:t>Direct Feedback</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5"/>
                    </a:solidFill>
                  </a:tcPr>
                </a:tc>
                <a:extLst>
                  <a:ext uri="{0D108BD9-81ED-4DB2-BD59-A6C34878D82A}">
                    <a16:rowId xmlns:a16="http://schemas.microsoft.com/office/drawing/2014/main" val="10000"/>
                  </a:ext>
                </a:extLst>
              </a:tr>
              <a:tr h="8229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t>Social-emotional</a:t>
                      </a:r>
                      <a:r>
                        <a:rPr lang="en-US" sz="1400" b="1" baseline="0" dirty="0"/>
                        <a:t> &amp; academic learning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baseline="0" dirty="0"/>
                        <a:t>(SEAL)</a:t>
                      </a:r>
                      <a:endParaRPr lang="en-US" sz="1400" b="1"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Top term in most groups, viewed as </a:t>
                      </a:r>
                      <a:r>
                        <a:rPr lang="en-US" sz="1200" baseline="0" dirty="0"/>
                        <a:t>all-encompassing, emphasizes the connection between emotional well-being and academic success; can happen in and out of school.</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lvl="1" algn="ctr"/>
                      <a:r>
                        <a:rPr lang="en-US" sz="1200" i="1" kern="1200" dirty="0">
                          <a:solidFill>
                            <a:schemeClr val="dk1"/>
                          </a:solidFill>
                          <a:effectLst/>
                          <a:latin typeface="+mn-lt"/>
                          <a:ea typeface="+mn-ea"/>
                          <a:cs typeface="+mn-cs"/>
                        </a:rPr>
                        <a:t>“’Academic’ makes it part of the class. </a:t>
                      </a:r>
                      <a:br>
                        <a:rPr lang="en-US" sz="1200" i="1" kern="1200" dirty="0">
                          <a:solidFill>
                            <a:schemeClr val="dk1"/>
                          </a:solidFill>
                          <a:effectLst/>
                          <a:latin typeface="+mn-lt"/>
                          <a:ea typeface="+mn-ea"/>
                          <a:cs typeface="+mn-cs"/>
                        </a:rPr>
                      </a:br>
                      <a:r>
                        <a:rPr lang="en-US" sz="1200" i="1" kern="1200" dirty="0">
                          <a:solidFill>
                            <a:schemeClr val="dk1"/>
                          </a:solidFill>
                          <a:effectLst/>
                          <a:latin typeface="+mn-lt"/>
                          <a:ea typeface="+mn-ea"/>
                          <a:cs typeface="+mn-cs"/>
                        </a:rPr>
                        <a:t>I expect my son to learn social, emotional and academic learning combined.” </a:t>
                      </a:r>
                    </a:p>
                    <a:p>
                      <a:pPr marL="0" lvl="1" algn="ctr"/>
                      <a:r>
                        <a:rPr lang="en-US" sz="1200" kern="1200" dirty="0">
                          <a:solidFill>
                            <a:schemeClr val="dk1"/>
                          </a:solidFill>
                          <a:effectLst/>
                          <a:latin typeface="+mn-lt"/>
                          <a:ea typeface="+mn-ea"/>
                          <a:cs typeface="+mn-cs"/>
                        </a:rPr>
                        <a:t>Oakland</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822960">
                <a:tc>
                  <a:txBody>
                    <a:bodyPr/>
                    <a:lstStyle/>
                    <a:p>
                      <a:pPr algn="ctr"/>
                      <a:r>
                        <a:rPr lang="en-US" sz="1400" b="1" dirty="0"/>
                        <a:t>Social &amp; emotional</a:t>
                      </a:r>
                      <a:r>
                        <a:rPr lang="en-US" sz="1400" b="1" baseline="0" dirty="0"/>
                        <a:t> learning</a:t>
                      </a:r>
                    </a:p>
                    <a:p>
                      <a:pPr algn="ctr"/>
                      <a:r>
                        <a:rPr lang="en-US" sz="1400" b="1" baseline="0" dirty="0"/>
                        <a:t>(SEL)</a:t>
                      </a:r>
                      <a:endParaRPr lang="en-US" sz="1400" b="1"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Same </a:t>
                      </a:r>
                      <a:r>
                        <a:rPr lang="en-US" sz="1200" dirty="0">
                          <a:solidFill>
                            <a:schemeClr val="tx1"/>
                          </a:solidFill>
                        </a:rPr>
                        <a:t>as SEAL for some,</a:t>
                      </a:r>
                      <a:r>
                        <a:rPr lang="en-US" sz="1200" baseline="0" dirty="0">
                          <a:solidFill>
                            <a:schemeClr val="tx1"/>
                          </a:solidFill>
                        </a:rPr>
                        <a:t> but for others the lack of “academic” means this is more of the parents’ responsibility. SEAL &amp; SEL connote and denote the topic.</a:t>
                      </a:r>
                      <a:endParaRPr lang="en-US" sz="1200" dirty="0">
                        <a:solidFill>
                          <a:schemeClr val="tx1"/>
                        </a:solidFill>
                      </a:endParaRP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i="1" kern="1200" dirty="0">
                          <a:solidFill>
                            <a:schemeClr val="tx1"/>
                          </a:solidFill>
                          <a:effectLst/>
                          <a:latin typeface="+mn-lt"/>
                          <a:ea typeface="+mn-ea"/>
                          <a:cs typeface="+mn-cs"/>
                        </a:rPr>
                        <a:t>“Children need</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this guidance. In order to get</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academic learning they need to have the social and emotional.”</a:t>
                      </a:r>
                      <a:r>
                        <a:rPr lang="en-US" sz="1200" i="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Boston</a:t>
                      </a:r>
                      <a:endParaRPr lang="en-US" sz="1000" dirty="0">
                        <a:solidFill>
                          <a:schemeClr val="tx1"/>
                        </a:solidFill>
                      </a:endParaRP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1005840">
                <a:tc>
                  <a:txBody>
                    <a:bodyPr/>
                    <a:lstStyle/>
                    <a:p>
                      <a:pPr algn="ctr"/>
                      <a:r>
                        <a:rPr lang="en-US" sz="1400" b="1" dirty="0"/>
                        <a:t>Life</a:t>
                      </a:r>
                      <a:r>
                        <a:rPr lang="en-US" sz="1400" b="1" baseline="0" dirty="0"/>
                        <a:t> skills</a:t>
                      </a:r>
                      <a:r>
                        <a:rPr lang="en-US" sz="1400" b="1" dirty="0"/>
                        <a:t> </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solidFill>
                            <a:schemeClr val="tx1"/>
                          </a:solidFill>
                        </a:rPr>
                        <a:t>Professionals did not favor this term, but it was natural language for parents. Taught</a:t>
                      </a:r>
                      <a:r>
                        <a:rPr lang="en-US" sz="1200" baseline="0" dirty="0">
                          <a:solidFill>
                            <a:schemeClr val="tx1"/>
                          </a:solidFill>
                        </a:rPr>
                        <a:t> at home and at school, covers everything from hygiene to respect for others</a:t>
                      </a:r>
                      <a:r>
                        <a:rPr lang="en-US" sz="1200" baseline="0" dirty="0"/>
                        <a:t>. </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dk1"/>
                          </a:solidFill>
                          <a:effectLst/>
                          <a:latin typeface="+mn-lt"/>
                          <a:ea typeface="+mn-ea"/>
                          <a:cs typeface="+mn-cs"/>
                        </a:rPr>
                        <a:t>“Like an infant</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needs to learn the basic life skills of the world.</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When they go to school, these are the basic skills of school: respect the</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teacher, show up, do the work, etc. It’s a foundation.” </a:t>
                      </a:r>
                      <a:r>
                        <a:rPr lang="en-US" sz="1200" kern="1200" dirty="0">
                          <a:solidFill>
                            <a:schemeClr val="dk1"/>
                          </a:solidFill>
                          <a:effectLst/>
                          <a:latin typeface="+mn-lt"/>
                          <a:ea typeface="+mn-ea"/>
                          <a:cs typeface="+mn-cs"/>
                        </a:rPr>
                        <a:t>Boston</a:t>
                      </a:r>
                      <a:endParaRPr lang="en-US" sz="10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1005840">
                <a:tc>
                  <a:txBody>
                    <a:bodyPr/>
                    <a:lstStyle/>
                    <a:p>
                      <a:pPr algn="ctr"/>
                      <a:r>
                        <a:rPr lang="en-US" sz="1400" b="1" dirty="0"/>
                        <a:t>Character</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An interesting difference between the parent</a:t>
                      </a:r>
                      <a:r>
                        <a:rPr lang="en-US" sz="1200" baseline="0" dirty="0"/>
                        <a:t> &amp; professional findings. In these groups, many parents knew the term and perceive it as an essential quality to develop</a:t>
                      </a:r>
                      <a:r>
                        <a:rPr lang="en-US" sz="1200" dirty="0"/>
                        <a:t>. </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i="1" kern="1200" dirty="0">
                          <a:solidFill>
                            <a:schemeClr val="dk1"/>
                          </a:solidFill>
                          <a:effectLst/>
                          <a:latin typeface="+mn-lt"/>
                          <a:ea typeface="+mn-ea"/>
                          <a:cs typeface="+mn-cs"/>
                        </a:rPr>
                        <a:t>“If you have good character, the other stuff will follow. It’s the</a:t>
                      </a:r>
                      <a:r>
                        <a:rPr lang="en-US" sz="1200" i="1" kern="1200" baseline="0" dirty="0">
                          <a:solidFill>
                            <a:schemeClr val="dk1"/>
                          </a:solidFill>
                          <a:effectLst/>
                          <a:latin typeface="+mn-lt"/>
                          <a:ea typeface="+mn-ea"/>
                          <a:cs typeface="+mn-cs"/>
                        </a:rPr>
                        <a:t> </a:t>
                      </a:r>
                      <a:r>
                        <a:rPr lang="en-US" sz="1200" i="1" kern="1200" dirty="0">
                          <a:solidFill>
                            <a:schemeClr val="dk1"/>
                          </a:solidFill>
                          <a:effectLst/>
                          <a:latin typeface="+mn-lt"/>
                          <a:ea typeface="+mn-ea"/>
                          <a:cs typeface="+mn-cs"/>
                        </a:rPr>
                        <a:t>foundation created for a child.</a:t>
                      </a:r>
                      <a:r>
                        <a:rPr lang="en-US" sz="1200" i="1" kern="1200" baseline="0" dirty="0">
                          <a:solidFill>
                            <a:schemeClr val="dk1"/>
                          </a:solidFill>
                          <a:effectLst/>
                          <a:latin typeface="+mn-lt"/>
                          <a:ea typeface="+mn-ea"/>
                          <a:cs typeface="+mn-cs"/>
                        </a:rPr>
                        <a:t> It </a:t>
                      </a:r>
                      <a:r>
                        <a:rPr lang="en-US" sz="1200" i="1" kern="1200" dirty="0">
                          <a:solidFill>
                            <a:schemeClr val="dk1"/>
                          </a:solidFill>
                          <a:effectLst/>
                          <a:latin typeface="+mn-lt"/>
                          <a:ea typeface="+mn-ea"/>
                          <a:cs typeface="+mn-cs"/>
                        </a:rPr>
                        <a:t>comes from home before school, then school has a role in supporting it.” </a:t>
                      </a:r>
                      <a:r>
                        <a:rPr lang="en-US" sz="1200" kern="1200" dirty="0">
                          <a:solidFill>
                            <a:schemeClr val="dk1"/>
                          </a:solidFill>
                          <a:effectLst/>
                          <a:latin typeface="+mn-lt"/>
                          <a:ea typeface="+mn-ea"/>
                          <a:cs typeface="+mn-cs"/>
                        </a:rPr>
                        <a:t>Dallas</a:t>
                      </a:r>
                      <a:endParaRPr lang="en-US" sz="10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504826" y="866517"/>
            <a:ext cx="8401050" cy="1151084"/>
          </a:xfrm>
          <a:prstGeom prst="rect">
            <a:avLst/>
          </a:prstGeom>
          <a:noFill/>
        </p:spPr>
        <p:txBody>
          <a:bodyPr wrap="square" rtlCol="0">
            <a:spAutoFit/>
          </a:bodyPr>
          <a:lstStyle/>
          <a:p>
            <a:pPr marL="171450" lvl="1" indent="-171450" defTabSz="711200">
              <a:spcBef>
                <a:spcPct val="0"/>
              </a:spcBef>
              <a:spcAft>
                <a:spcPct val="15000"/>
              </a:spcAft>
              <a:buClr>
                <a:schemeClr val="accent5"/>
              </a:buClr>
              <a:buChar char="••"/>
            </a:pPr>
            <a:r>
              <a:rPr lang="en-US" sz="1600" dirty="0"/>
              <a:t>Terms preferred by professionals do well in these focus groups – SEAL &amp; SEL.</a:t>
            </a:r>
          </a:p>
          <a:p>
            <a:pPr marL="171450" lvl="1" indent="-171450" defTabSz="711200">
              <a:spcBef>
                <a:spcPct val="0"/>
              </a:spcBef>
              <a:spcAft>
                <a:spcPct val="15000"/>
              </a:spcAft>
              <a:buClr>
                <a:schemeClr val="accent5"/>
              </a:buClr>
              <a:buChar char="••"/>
            </a:pPr>
            <a:r>
              <a:rPr lang="en-US" sz="1600" dirty="0"/>
              <a:t>“Life," "skills" and "success" figure prominently when parents speak in their own language.</a:t>
            </a:r>
          </a:p>
          <a:p>
            <a:pPr marL="171450" lvl="1" indent="-171450" defTabSz="711200">
              <a:spcBef>
                <a:spcPct val="0"/>
              </a:spcBef>
              <a:spcAft>
                <a:spcPct val="15000"/>
              </a:spcAft>
              <a:buClr>
                <a:schemeClr val="accent5"/>
              </a:buClr>
              <a:buChar char="••"/>
            </a:pPr>
            <a:r>
              <a:rPr lang="en-US" sz="1600" dirty="0"/>
              <a:t>Parent feedback reinforces that it is critical to have “academics” reflected and offer a cautionary note on the word “emotional.”</a:t>
            </a:r>
          </a:p>
        </p:txBody>
      </p:sp>
    </p:spTree>
    <p:extLst>
      <p:ext uri="{BB962C8B-B14F-4D97-AF65-F5344CB8AC3E}">
        <p14:creationId xmlns:p14="http://schemas.microsoft.com/office/powerpoint/2010/main" val="25351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2DFECC4-1679-4D45-9635-E86BD1EE09E9}" type="slidenum">
              <a:rPr lang="en-US" smtClean="0"/>
              <a:pPr/>
              <a:t>2</a:t>
            </a:fld>
            <a:endParaRPr lang="en-US" dirty="0"/>
          </a:p>
        </p:txBody>
      </p:sp>
      <p:pic>
        <p:nvPicPr>
          <p:cNvPr id="3" name="Picture 2" descr="The Wallace Found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912" y="580441"/>
            <a:ext cx="1864022" cy="62778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04826" y="440267"/>
            <a:ext cx="7164335" cy="966019"/>
          </a:xfrm>
          <a:prstGeom prst="rect">
            <a:avLst/>
          </a:prstGeom>
        </p:spPr>
        <p:txBody>
          <a:bodyPr anchor="ctr">
            <a:norm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dirty="0"/>
              <a:t>Goals for Research</a:t>
            </a:r>
          </a:p>
        </p:txBody>
      </p:sp>
      <p:sp>
        <p:nvSpPr>
          <p:cNvPr id="5" name="Content Placeholder 2"/>
          <p:cNvSpPr>
            <a:spLocks noGrp="1"/>
          </p:cNvSpPr>
          <p:nvPr/>
        </p:nvSpPr>
        <p:spPr>
          <a:xfrm>
            <a:off x="4771742" y="1778864"/>
            <a:ext cx="3991401" cy="4343400"/>
          </a:xfrm>
          <a:prstGeom prst="rect">
            <a:avLst/>
          </a:prstGeom>
        </p:spPr>
        <p:txBody>
          <a:bodyPr vert="horz" lIns="91440" tIns="45720" rIns="91440" bIns="45720" rtlCol="0">
            <a:norm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Calibri"/>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indent="0">
              <a:lnSpc>
                <a:spcPct val="110000"/>
              </a:lnSpc>
              <a:spcBef>
                <a:spcPts val="1400"/>
              </a:spcBef>
              <a:buNone/>
            </a:pPr>
            <a:r>
              <a:rPr lang="en-US" sz="2400" b="1" dirty="0">
                <a:solidFill>
                  <a:schemeClr val="tx1">
                    <a:lumMod val="50000"/>
                    <a:lumOff val="50000"/>
                  </a:schemeClr>
                </a:solidFill>
              </a:rPr>
              <a:t>Secondary</a:t>
            </a:r>
          </a:p>
          <a:p>
            <a:pPr marL="236538" indent="-223838">
              <a:lnSpc>
                <a:spcPct val="110000"/>
              </a:lnSpc>
              <a:spcBef>
                <a:spcPts val="1400"/>
              </a:spcBef>
              <a:buSzPct val="105000"/>
            </a:pPr>
            <a:r>
              <a:rPr lang="en-US" sz="1800" dirty="0">
                <a:solidFill>
                  <a:schemeClr val="tx1"/>
                </a:solidFill>
                <a:latin typeface="+mn-lt"/>
              </a:rPr>
              <a:t>Understand where social and emotional learning fits in context with other competing priorities</a:t>
            </a:r>
          </a:p>
          <a:p>
            <a:pPr marL="236538" lvl="1" indent="-223838">
              <a:lnSpc>
                <a:spcPct val="110000"/>
              </a:lnSpc>
              <a:spcBef>
                <a:spcPts val="1400"/>
              </a:spcBef>
              <a:buClr>
                <a:schemeClr val="accent1">
                  <a:lumMod val="60000"/>
                  <a:lumOff val="40000"/>
                </a:schemeClr>
              </a:buClr>
              <a:buSzPct val="105000"/>
            </a:pPr>
            <a:r>
              <a:rPr lang="en-US" dirty="0">
                <a:solidFill>
                  <a:schemeClr val="tx1"/>
                </a:solidFill>
                <a:latin typeface="+mn-lt"/>
              </a:rPr>
              <a:t>Understand how key audiences think about social and emotional learning connecting to their work</a:t>
            </a:r>
          </a:p>
          <a:p>
            <a:pPr marL="236538" lvl="1" indent="-223838">
              <a:lnSpc>
                <a:spcPct val="110000"/>
              </a:lnSpc>
              <a:spcBef>
                <a:spcPts val="1400"/>
              </a:spcBef>
              <a:buClr>
                <a:schemeClr val="accent1">
                  <a:lumMod val="60000"/>
                  <a:lumOff val="40000"/>
                </a:schemeClr>
              </a:buClr>
              <a:buSzPct val="105000"/>
            </a:pPr>
            <a:r>
              <a:rPr lang="en-US" dirty="0">
                <a:solidFill>
                  <a:schemeClr val="tx1"/>
                </a:solidFill>
                <a:latin typeface="+mn-lt"/>
              </a:rPr>
              <a:t>Produce findings that support the communications efforts of Wallace, partners and the community</a:t>
            </a:r>
          </a:p>
        </p:txBody>
      </p:sp>
      <p:sp>
        <p:nvSpPr>
          <p:cNvPr id="6" name="Content Placeholder 2"/>
          <p:cNvSpPr>
            <a:spLocks noGrp="1"/>
          </p:cNvSpPr>
          <p:nvPr/>
        </p:nvSpPr>
        <p:spPr>
          <a:xfrm>
            <a:off x="456507" y="1778864"/>
            <a:ext cx="3991401" cy="4343400"/>
          </a:xfrm>
          <a:prstGeom prst="rect">
            <a:avLst/>
          </a:prstGeom>
        </p:spPr>
        <p:txBody>
          <a:bodyPr vert="horz" lIns="91440" tIns="45720" rIns="91440" bIns="45720" rtlCol="0">
            <a:normAutofit/>
          </a:bodyPr>
          <a:lstStyle>
            <a:lvl1pPr marL="349250" indent="-349250" algn="l" defTabSz="914400" rtl="0" eaLnBrk="1" latinLnBrk="0" hangingPunct="1">
              <a:spcBef>
                <a:spcPts val="1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Calibri"/>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Calibri"/>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a:solidFill>
                  <a:schemeClr val="tx1">
                    <a:lumMod val="65000"/>
                    <a:lumOff val="35000"/>
                  </a:schemeClr>
                </a:solidFill>
                <a:latin typeface="+mn-lt"/>
                <a:ea typeface="+mn-ea"/>
                <a:cs typeface="+mn-cs"/>
              </a:defRPr>
            </a:lvl9pPr>
          </a:lstStyle>
          <a:p>
            <a:pPr marL="0" indent="0">
              <a:lnSpc>
                <a:spcPct val="110000"/>
              </a:lnSpc>
              <a:spcBef>
                <a:spcPts val="1400"/>
              </a:spcBef>
              <a:buNone/>
            </a:pPr>
            <a:r>
              <a:rPr lang="en-US" sz="2400" b="1" dirty="0">
                <a:solidFill>
                  <a:schemeClr val="tx1">
                    <a:lumMod val="50000"/>
                    <a:lumOff val="50000"/>
                  </a:schemeClr>
                </a:solidFill>
              </a:rPr>
              <a:t>Primary</a:t>
            </a:r>
          </a:p>
          <a:p>
            <a:pPr marL="236538" indent="-223838">
              <a:lnSpc>
                <a:spcPct val="110000"/>
              </a:lnSpc>
              <a:spcBef>
                <a:spcPts val="1400"/>
              </a:spcBef>
              <a:buSzPct val="105000"/>
            </a:pPr>
            <a:r>
              <a:rPr lang="en-US" sz="1800" dirty="0">
                <a:solidFill>
                  <a:schemeClr val="tx1"/>
                </a:solidFill>
                <a:latin typeface="Gadugi" panose="020B0502040204020203" pitchFamily="34" charset="0"/>
              </a:rPr>
              <a:t>Understand the landscape of terminology from the perspective of key stakeholders</a:t>
            </a:r>
          </a:p>
          <a:p>
            <a:pPr marL="236538" indent="-223838">
              <a:lnSpc>
                <a:spcPct val="110000"/>
              </a:lnSpc>
              <a:spcBef>
                <a:spcPts val="1400"/>
              </a:spcBef>
              <a:buSzPct val="105000"/>
            </a:pPr>
            <a:r>
              <a:rPr lang="en-US" sz="1800" dirty="0">
                <a:solidFill>
                  <a:schemeClr val="tx1"/>
                </a:solidFill>
                <a:latin typeface="Gadugi" panose="020B0502040204020203" pitchFamily="34" charset="0"/>
              </a:rPr>
              <a:t>Understand what motivates </a:t>
            </a:r>
            <a:br>
              <a:rPr lang="en-US" sz="1800" dirty="0">
                <a:solidFill>
                  <a:schemeClr val="tx1"/>
                </a:solidFill>
                <a:latin typeface="Gadugi" panose="020B0502040204020203" pitchFamily="34" charset="0"/>
              </a:rPr>
            </a:br>
            <a:r>
              <a:rPr lang="en-US" sz="1800" dirty="0">
                <a:solidFill>
                  <a:schemeClr val="tx1"/>
                </a:solidFill>
                <a:latin typeface="Gadugi" panose="020B0502040204020203" pitchFamily="34" charset="0"/>
              </a:rPr>
              <a:t>K-12 public school, Afterschool and Policy leaders to be interested in the topic</a:t>
            </a:r>
          </a:p>
          <a:p>
            <a:pPr marL="236538" indent="-223838">
              <a:lnSpc>
                <a:spcPct val="110000"/>
              </a:lnSpc>
              <a:spcBef>
                <a:spcPts val="1400"/>
              </a:spcBef>
              <a:buSzPct val="105000"/>
            </a:pPr>
            <a:r>
              <a:rPr lang="en-US" sz="1800" dirty="0">
                <a:solidFill>
                  <a:schemeClr val="tx1"/>
                </a:solidFill>
                <a:latin typeface="Gadugi" panose="020B0502040204020203" pitchFamily="34" charset="0"/>
              </a:rPr>
              <a:t>Help the field develop a common vocabulary on the topic</a:t>
            </a:r>
          </a:p>
        </p:txBody>
      </p:sp>
    </p:spTree>
    <p:extLst>
      <p:ext uri="{BB962C8B-B14F-4D97-AF65-F5344CB8AC3E}">
        <p14:creationId xmlns:p14="http://schemas.microsoft.com/office/powerpoint/2010/main" val="39981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Frames Tested</a:t>
            </a:r>
          </a:p>
        </p:txBody>
      </p:sp>
      <p:sp>
        <p:nvSpPr>
          <p:cNvPr id="3" name="Slide Number Placeholder 2"/>
          <p:cNvSpPr>
            <a:spLocks noGrp="1"/>
          </p:cNvSpPr>
          <p:nvPr>
            <p:ph type="sldNum" sz="quarter" idx="4"/>
          </p:nvPr>
        </p:nvSpPr>
        <p:spPr/>
        <p:txBody>
          <a:bodyPr/>
          <a:lstStyle/>
          <a:p>
            <a:fld id="{62DFECC4-1679-4D45-9635-E86BD1EE09E9}" type="slidenum">
              <a:rPr lang="en-US" smtClean="0"/>
              <a:pPr/>
              <a:t>20</a:t>
            </a:fld>
            <a:endParaRPr lang="en-US" dirty="0"/>
          </a:p>
        </p:txBody>
      </p:sp>
      <p:sp>
        <p:nvSpPr>
          <p:cNvPr id="5" name="Rectangle 4"/>
          <p:cNvSpPr/>
          <p:nvPr/>
        </p:nvSpPr>
        <p:spPr>
          <a:xfrm>
            <a:off x="228467" y="1926714"/>
            <a:ext cx="7781292" cy="1023357"/>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We can make a real difference.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Leaders in education and youth development can have a profound effect on the next generation by prioritizing social and emotional support.  When students feel loved, nurtured and safe -- those students are willing to take risks for learning in school, afterschool and at home.  All adults have a role to play in developing the social and emotional skills children need for success in school and life.</a:t>
            </a:r>
          </a:p>
        </p:txBody>
      </p:sp>
      <p:sp>
        <p:nvSpPr>
          <p:cNvPr id="10" name="Rectangle 9"/>
          <p:cNvSpPr/>
          <p:nvPr/>
        </p:nvSpPr>
        <p:spPr>
          <a:xfrm>
            <a:off x="246827" y="853607"/>
            <a:ext cx="7726432" cy="99749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28467" y="855005"/>
            <a:ext cx="7738934" cy="1023357"/>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Children will benefit.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Making social and emotional skills part of the learning equation will help children succeed in school and life.  With social and emotional skills, children can manage emotion, build positive relationships and navigate social environments.  When adults focus on helping children develop these skills and are supported by good policies and training, children are better prepared for the world and able to fulfill their potential.</a:t>
            </a:r>
          </a:p>
        </p:txBody>
      </p:sp>
      <p:sp>
        <p:nvSpPr>
          <p:cNvPr id="53" name="Rectangle 52"/>
          <p:cNvSpPr/>
          <p:nvPr/>
        </p:nvSpPr>
        <p:spPr>
          <a:xfrm>
            <a:off x="234325" y="3009945"/>
            <a:ext cx="7738934" cy="1198219"/>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93501" y="3005785"/>
            <a:ext cx="7816258" cy="1209562"/>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This will help us achieve a larger goal.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By prioritizing the development of social and emotional skills, we can improve future prospects for our children, develop good citizens and support the country’s workforce. Equipping children with crucial social and emotional skills can also play an important role in closing the stubborn achievement gap.  For too long social and emotional skills have been pushed out of daily learning experiences for many children.  Fostering these skills is a job for everybody, especially those leading our public schools and afterschool programs.</a:t>
            </a:r>
          </a:p>
        </p:txBody>
      </p:sp>
      <p:sp>
        <p:nvSpPr>
          <p:cNvPr id="68" name="Rectangle 67"/>
          <p:cNvSpPr/>
          <p:nvPr/>
        </p:nvSpPr>
        <p:spPr>
          <a:xfrm>
            <a:off x="240969" y="5434530"/>
            <a:ext cx="7761396" cy="837152"/>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Not doing this will cost us later.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Unless schools and afterschool programs prioritize social and emotional learning, disadvantaged children will continue to lag behind their wealthier peers in both academic achievement and life success.  If we do prioritize both social and emotional learning along with academics, we can help level the playing field.</a:t>
            </a:r>
          </a:p>
        </p:txBody>
      </p:sp>
      <p:sp>
        <p:nvSpPr>
          <p:cNvPr id="70" name="Rectangle 69"/>
          <p:cNvSpPr/>
          <p:nvPr/>
        </p:nvSpPr>
        <p:spPr>
          <a:xfrm>
            <a:off x="234325" y="5354357"/>
            <a:ext cx="7738934" cy="99749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34325" y="4272884"/>
            <a:ext cx="7738934" cy="99749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52060" y="4272884"/>
            <a:ext cx="7750305" cy="1023357"/>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This helps address the problem of inequity.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Children from high-poverty, at-risk neighborhoods have less access to the kinds of enriching experiences that build social and emotional skills crucial for success in school and life. That’s an opportunity gap that we must close in the system, by ensuring that schools and afterschool programs are equipped to help children develop social and emotional skills as well as academic skills.</a:t>
            </a:r>
          </a:p>
        </p:txBody>
      </p:sp>
      <p:sp>
        <p:nvSpPr>
          <p:cNvPr id="73" name="Rectangle 72"/>
          <p:cNvSpPr/>
          <p:nvPr/>
        </p:nvSpPr>
        <p:spPr>
          <a:xfrm>
            <a:off x="252373" y="1918915"/>
            <a:ext cx="7726432" cy="99749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7875456" y="853607"/>
            <a:ext cx="1109609" cy="997498"/>
            <a:chOff x="80354" y="1643743"/>
            <a:chExt cx="1109609" cy="997498"/>
          </a:xfrm>
        </p:grpSpPr>
        <p:grpSp>
          <p:nvGrpSpPr>
            <p:cNvPr id="9" name="Group 8"/>
            <p:cNvGrpSpPr/>
            <p:nvPr/>
          </p:nvGrpSpPr>
          <p:grpSpPr>
            <a:xfrm>
              <a:off x="131520" y="1643743"/>
              <a:ext cx="999884" cy="997498"/>
              <a:chOff x="252809" y="1643743"/>
              <a:chExt cx="999884" cy="997498"/>
            </a:xfrm>
          </p:grpSpPr>
          <p:sp>
            <p:nvSpPr>
              <p:cNvPr id="7" name="Rectangle 6"/>
              <p:cNvSpPr/>
              <p:nvPr/>
            </p:nvSpPr>
            <p:spPr>
              <a:xfrm>
                <a:off x="252809" y="1643743"/>
                <a:ext cx="999884" cy="997498"/>
              </a:xfrm>
              <a:prstGeom prst="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rot="16200000">
                <a:off x="435230" y="1933184"/>
                <a:ext cx="636999" cy="613161"/>
              </a:xfrm>
              <a:prstGeom prst="striped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80354" y="1643743"/>
              <a:ext cx="1109609" cy="307777"/>
            </a:xfrm>
            <a:prstGeom prst="rect">
              <a:avLst/>
            </a:prstGeom>
            <a:noFill/>
          </p:spPr>
          <p:txBody>
            <a:bodyPr wrap="square" rtlCol="0">
              <a:spAutoFit/>
            </a:bodyPr>
            <a:lstStyle/>
            <a:p>
              <a:pPr algn="ctr"/>
              <a:r>
                <a:rPr lang="en-US" sz="1400" b="1" dirty="0">
                  <a:solidFill>
                    <a:schemeClr val="accent3">
                      <a:lumMod val="50000"/>
                    </a:schemeClr>
                  </a:solidFill>
                </a:rPr>
                <a:t>GAIN</a:t>
              </a:r>
            </a:p>
          </p:txBody>
        </p:sp>
      </p:grpSp>
      <p:grpSp>
        <p:nvGrpSpPr>
          <p:cNvPr id="34" name="Group 33"/>
          <p:cNvGrpSpPr/>
          <p:nvPr/>
        </p:nvGrpSpPr>
        <p:grpSpPr>
          <a:xfrm>
            <a:off x="7875456" y="1916023"/>
            <a:ext cx="1109609" cy="997498"/>
            <a:chOff x="80354" y="2820216"/>
            <a:chExt cx="1109609" cy="997498"/>
          </a:xfrm>
        </p:grpSpPr>
        <p:grpSp>
          <p:nvGrpSpPr>
            <p:cNvPr id="14" name="Group 13"/>
            <p:cNvGrpSpPr/>
            <p:nvPr/>
          </p:nvGrpSpPr>
          <p:grpSpPr>
            <a:xfrm>
              <a:off x="80354" y="2820216"/>
              <a:ext cx="1109609" cy="997498"/>
              <a:chOff x="80354" y="1643743"/>
              <a:chExt cx="1109609" cy="997498"/>
            </a:xfrm>
          </p:grpSpPr>
          <p:sp>
            <p:nvSpPr>
              <p:cNvPr id="17" name="Rectangle 16"/>
              <p:cNvSpPr/>
              <p:nvPr/>
            </p:nvSpPr>
            <p:spPr>
              <a:xfrm>
                <a:off x="131520" y="1643743"/>
                <a:ext cx="999884" cy="997498"/>
              </a:xfrm>
              <a:prstGeom prst="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354" y="1643743"/>
                <a:ext cx="1109609" cy="230832"/>
              </a:xfrm>
              <a:prstGeom prst="rect">
                <a:avLst/>
              </a:prstGeom>
              <a:noFill/>
            </p:spPr>
            <p:txBody>
              <a:bodyPr wrap="square" rtlCol="0">
                <a:spAutoFit/>
              </a:bodyPr>
              <a:lstStyle/>
              <a:p>
                <a:pPr algn="ctr"/>
                <a:r>
                  <a:rPr lang="en-US" sz="900" b="1" dirty="0">
                    <a:solidFill>
                      <a:schemeClr val="accent5">
                        <a:lumMod val="75000"/>
                      </a:schemeClr>
                    </a:solidFill>
                  </a:rPr>
                  <a:t>EMPOWERMENT</a:t>
                </a:r>
              </a:p>
            </p:txBody>
          </p:sp>
        </p:gr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21" y="3072881"/>
              <a:ext cx="555281" cy="580686"/>
            </a:xfrm>
            <a:prstGeom prst="rect">
              <a:avLst/>
            </a:prstGeom>
          </p:spPr>
        </p:pic>
      </p:grpSp>
      <p:grpSp>
        <p:nvGrpSpPr>
          <p:cNvPr id="58" name="Group 57"/>
          <p:cNvGrpSpPr/>
          <p:nvPr/>
        </p:nvGrpSpPr>
        <p:grpSpPr>
          <a:xfrm>
            <a:off x="7875456" y="3083955"/>
            <a:ext cx="1109609" cy="997498"/>
            <a:chOff x="80354" y="3826657"/>
            <a:chExt cx="1109609" cy="997498"/>
          </a:xfrm>
        </p:grpSpPr>
        <p:grpSp>
          <p:nvGrpSpPr>
            <p:cNvPr id="35" name="Group 34"/>
            <p:cNvGrpSpPr/>
            <p:nvPr/>
          </p:nvGrpSpPr>
          <p:grpSpPr>
            <a:xfrm>
              <a:off x="80354" y="3826657"/>
              <a:ext cx="1109609" cy="997498"/>
              <a:chOff x="80354" y="1643743"/>
              <a:chExt cx="1109609" cy="997498"/>
            </a:xfrm>
          </p:grpSpPr>
          <p:sp>
            <p:nvSpPr>
              <p:cNvPr id="36" name="Rectangle 35"/>
              <p:cNvSpPr/>
              <p:nvPr/>
            </p:nvSpPr>
            <p:spPr>
              <a:xfrm>
                <a:off x="131520" y="1643743"/>
                <a:ext cx="999884" cy="997498"/>
              </a:xfrm>
              <a:prstGeom prst="rect">
                <a:avLst/>
              </a:prstGeom>
              <a:solidFill>
                <a:schemeClr val="tx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0354" y="1643743"/>
                <a:ext cx="1109609" cy="276999"/>
              </a:xfrm>
              <a:prstGeom prst="rect">
                <a:avLst/>
              </a:prstGeom>
              <a:noFill/>
            </p:spPr>
            <p:txBody>
              <a:bodyPr wrap="square" rtlCol="0">
                <a:spAutoFit/>
              </a:bodyPr>
              <a:lstStyle/>
              <a:p>
                <a:pPr algn="ctr"/>
                <a:r>
                  <a:rPr lang="en-US" sz="1200" b="1" dirty="0">
                    <a:solidFill>
                      <a:schemeClr val="bg2">
                        <a:lumMod val="50000"/>
                      </a:schemeClr>
                    </a:solidFill>
                  </a:rPr>
                  <a:t>SOLUTIONS</a:t>
                </a:r>
              </a:p>
            </p:txBody>
          </p:sp>
        </p:grpSp>
        <p:grpSp>
          <p:nvGrpSpPr>
            <p:cNvPr id="42" name="Group 41"/>
            <p:cNvGrpSpPr/>
            <p:nvPr/>
          </p:nvGrpSpPr>
          <p:grpSpPr>
            <a:xfrm rot="1859447">
              <a:off x="212337" y="4196206"/>
              <a:ext cx="838248" cy="374724"/>
              <a:chOff x="6834004" y="5148017"/>
              <a:chExt cx="640506" cy="286327"/>
            </a:xfrm>
          </p:grpSpPr>
          <p:sp>
            <p:nvSpPr>
              <p:cNvPr id="43" name="Pentagon 42"/>
              <p:cNvSpPr/>
              <p:nvPr/>
            </p:nvSpPr>
            <p:spPr>
              <a:xfrm flipH="1">
                <a:off x="6834004" y="5223424"/>
                <a:ext cx="375612" cy="135515"/>
              </a:xfrm>
              <a:prstGeom prst="homePlate">
                <a:avLst/>
              </a:prstGeom>
              <a:solidFill>
                <a:schemeClr val="tx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188183" y="5148017"/>
                <a:ext cx="286327" cy="28632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347517" y="5240922"/>
                <a:ext cx="94127" cy="9412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flipV="1">
                <a:off x="6909024" y="5220176"/>
                <a:ext cx="70812" cy="56649"/>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flipV="1">
                <a:off x="6977791" y="5212068"/>
                <a:ext cx="70812" cy="73659"/>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flipV="1">
                <a:off x="7032862" y="5202695"/>
                <a:ext cx="92708" cy="83856"/>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6" name="Group 65"/>
          <p:cNvGrpSpPr/>
          <p:nvPr/>
        </p:nvGrpSpPr>
        <p:grpSpPr>
          <a:xfrm>
            <a:off x="7875456" y="4257747"/>
            <a:ext cx="1109609" cy="997498"/>
            <a:chOff x="80354" y="4915880"/>
            <a:chExt cx="1109609" cy="997498"/>
          </a:xfrm>
        </p:grpSpPr>
        <p:grpSp>
          <p:nvGrpSpPr>
            <p:cNvPr id="55" name="Group 54"/>
            <p:cNvGrpSpPr/>
            <p:nvPr/>
          </p:nvGrpSpPr>
          <p:grpSpPr>
            <a:xfrm>
              <a:off x="80354" y="4915880"/>
              <a:ext cx="1109609" cy="997498"/>
              <a:chOff x="80354" y="1643743"/>
              <a:chExt cx="1109609" cy="997498"/>
            </a:xfrm>
          </p:grpSpPr>
          <p:sp>
            <p:nvSpPr>
              <p:cNvPr id="56" name="Rectangle 55"/>
              <p:cNvSpPr/>
              <p:nvPr/>
            </p:nvSpPr>
            <p:spPr>
              <a:xfrm>
                <a:off x="131520" y="1643743"/>
                <a:ext cx="999884" cy="997498"/>
              </a:xfrm>
              <a:prstGeom prst="rect">
                <a:avLst/>
              </a:prstGeom>
              <a:solidFill>
                <a:schemeClr val="accent6">
                  <a:lumMod val="40000"/>
                  <a:lumOff val="6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0354" y="1643743"/>
                <a:ext cx="1109609" cy="276999"/>
              </a:xfrm>
              <a:prstGeom prst="rect">
                <a:avLst/>
              </a:prstGeom>
              <a:noFill/>
            </p:spPr>
            <p:txBody>
              <a:bodyPr wrap="square" rtlCol="0">
                <a:spAutoFit/>
              </a:bodyPr>
              <a:lstStyle/>
              <a:p>
                <a:pPr algn="ctr"/>
                <a:r>
                  <a:rPr lang="en-US" sz="1200" b="1" dirty="0">
                    <a:solidFill>
                      <a:schemeClr val="accent6"/>
                    </a:solidFill>
                  </a:rPr>
                  <a:t>EQUITY</a:t>
                </a:r>
              </a:p>
            </p:txBody>
          </p:sp>
        </p:grpSp>
        <p:sp>
          <p:nvSpPr>
            <p:cNvPr id="54" name="Equal 53"/>
            <p:cNvSpPr/>
            <p:nvPr/>
          </p:nvSpPr>
          <p:spPr>
            <a:xfrm>
              <a:off x="191230" y="5192879"/>
              <a:ext cx="880461" cy="578589"/>
            </a:xfrm>
            <a:prstGeom prst="mathEqual">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66"/>
          <p:cNvGrpSpPr/>
          <p:nvPr/>
        </p:nvGrpSpPr>
        <p:grpSpPr>
          <a:xfrm>
            <a:off x="7875456" y="5343611"/>
            <a:ext cx="1109609" cy="1059027"/>
            <a:chOff x="76655" y="5647763"/>
            <a:chExt cx="1109609" cy="1059027"/>
          </a:xfrm>
        </p:grpSpPr>
        <p:grpSp>
          <p:nvGrpSpPr>
            <p:cNvPr id="63" name="Group 62"/>
            <p:cNvGrpSpPr/>
            <p:nvPr/>
          </p:nvGrpSpPr>
          <p:grpSpPr>
            <a:xfrm>
              <a:off x="76655" y="5647763"/>
              <a:ext cx="1109609" cy="997498"/>
              <a:chOff x="80354" y="1643743"/>
              <a:chExt cx="1109609" cy="997498"/>
            </a:xfrm>
          </p:grpSpPr>
          <p:sp>
            <p:nvSpPr>
              <p:cNvPr id="64" name="Rectangle 63"/>
              <p:cNvSpPr/>
              <p:nvPr/>
            </p:nvSpPr>
            <p:spPr>
              <a:xfrm>
                <a:off x="131520" y="1643743"/>
                <a:ext cx="999884" cy="997498"/>
              </a:xfrm>
              <a:prstGeom prst="rect">
                <a:avLst/>
              </a:prstGeom>
              <a:solidFill>
                <a:schemeClr val="accent4">
                  <a:lumMod val="40000"/>
                  <a:lumOff val="6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80354" y="1643743"/>
                <a:ext cx="1109609" cy="261610"/>
              </a:xfrm>
              <a:prstGeom prst="rect">
                <a:avLst/>
              </a:prstGeom>
              <a:noFill/>
            </p:spPr>
            <p:txBody>
              <a:bodyPr wrap="square" rtlCol="0">
                <a:spAutoFit/>
              </a:bodyPr>
              <a:lstStyle/>
              <a:p>
                <a:pPr algn="ctr"/>
                <a:r>
                  <a:rPr lang="en-US" sz="1100" b="1" dirty="0">
                    <a:solidFill>
                      <a:schemeClr val="accent4"/>
                    </a:solidFill>
                  </a:rPr>
                  <a:t>PREVENTION</a:t>
                </a:r>
              </a:p>
            </p:txBody>
          </p:sp>
        </p:grpSp>
        <p:sp>
          <p:nvSpPr>
            <p:cNvPr id="61" name="Rectangle 60"/>
            <p:cNvSpPr/>
            <p:nvPr/>
          </p:nvSpPr>
          <p:spPr>
            <a:xfrm>
              <a:off x="150709" y="5691127"/>
              <a:ext cx="954107" cy="1015663"/>
            </a:xfrm>
            <a:prstGeom prst="rect">
              <a:avLst/>
            </a:prstGeom>
          </p:spPr>
          <p:txBody>
            <a:bodyPr wrap="none">
              <a:spAutoFit/>
            </a:bodyPr>
            <a:lstStyle/>
            <a:p>
              <a:r>
                <a:rPr lang="en-US" sz="6000" dirty="0">
                  <a:solidFill>
                    <a:schemeClr val="accent4"/>
                  </a:solidFill>
                  <a:latin typeface="Webdings" panose="05030102010509060703" pitchFamily="18" charset="2"/>
                  <a:ea typeface="Calibri" panose="020F0502020204030204" pitchFamily="34" charset="0"/>
                  <a:cs typeface="Vrinda" panose="020B0502040204020203" pitchFamily="34" charset="0"/>
                </a:rPr>
                <a:t>d</a:t>
              </a:r>
              <a:endParaRPr lang="en-US" sz="6000" dirty="0">
                <a:solidFill>
                  <a:schemeClr val="accent4"/>
                </a:solidFill>
              </a:endParaRPr>
            </a:p>
          </p:txBody>
        </p:sp>
      </p:grpSp>
    </p:spTree>
    <p:extLst>
      <p:ext uri="{BB962C8B-B14F-4D97-AF65-F5344CB8AC3E}">
        <p14:creationId xmlns:p14="http://schemas.microsoft.com/office/powerpoint/2010/main" val="3873464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Frame Preference</a:t>
            </a:r>
          </a:p>
        </p:txBody>
      </p:sp>
      <p:sp>
        <p:nvSpPr>
          <p:cNvPr id="3" name="Slide Number Placeholder 2"/>
          <p:cNvSpPr>
            <a:spLocks noGrp="1"/>
          </p:cNvSpPr>
          <p:nvPr>
            <p:ph type="sldNum" sz="quarter" idx="4"/>
          </p:nvPr>
        </p:nvSpPr>
        <p:spPr/>
        <p:txBody>
          <a:bodyPr/>
          <a:lstStyle/>
          <a:p>
            <a:fld id="{62DFECC4-1679-4D45-9635-E86BD1EE09E9}" type="slidenum">
              <a:rPr lang="en-US" smtClean="0"/>
              <a:pPr/>
              <a:t>21</a:t>
            </a:fld>
            <a:endParaRPr lang="en-US" dirty="0"/>
          </a:p>
        </p:txBody>
      </p:sp>
      <p:sp>
        <p:nvSpPr>
          <p:cNvPr id="4" name="Text Placeholder 3"/>
          <p:cNvSpPr>
            <a:spLocks noGrp="1"/>
          </p:cNvSpPr>
          <p:nvPr>
            <p:ph type="body" sz="quarter" idx="13"/>
          </p:nvPr>
        </p:nvSpPr>
        <p:spPr>
          <a:xfrm>
            <a:off x="395959" y="2495189"/>
            <a:ext cx="3176402" cy="2836103"/>
          </a:xfrm>
        </p:spPr>
        <p:txBody>
          <a:bodyPr>
            <a:noAutofit/>
          </a:bodyPr>
          <a:lstStyle/>
          <a:p>
            <a:pPr>
              <a:lnSpc>
                <a:spcPct val="150000"/>
              </a:lnSpc>
            </a:pPr>
            <a:r>
              <a:rPr lang="en-US" dirty="0"/>
              <a:t>When forced to choose the most convincing frame, the </a:t>
            </a:r>
            <a:r>
              <a:rPr lang="en-US" b="1" dirty="0"/>
              <a:t>Gain Frame </a:t>
            </a:r>
            <a:r>
              <a:rPr lang="en-US" dirty="0"/>
              <a:t>came out on top with Policy, K-12 and Afterschool leaders.</a:t>
            </a:r>
          </a:p>
        </p:txBody>
      </p:sp>
      <p:graphicFrame>
        <p:nvGraphicFramePr>
          <p:cNvPr id="8" name="Chart 7"/>
          <p:cNvGraphicFramePr/>
          <p:nvPr/>
        </p:nvGraphicFramePr>
        <p:xfrm>
          <a:off x="2555448" y="1236360"/>
          <a:ext cx="7553655" cy="5226121"/>
        </p:xfrm>
        <a:graphic>
          <a:graphicData uri="http://schemas.openxmlformats.org/drawingml/2006/chart">
            <c:chart xmlns:c="http://schemas.openxmlformats.org/drawingml/2006/chart" xmlns:r="http://schemas.openxmlformats.org/officeDocument/2006/relationships" r:id="rId3"/>
          </a:graphicData>
        </a:graphic>
      </p:graphicFrame>
      <p:sp>
        <p:nvSpPr>
          <p:cNvPr id="13" name="Striped Right Arrow 12"/>
          <p:cNvSpPr/>
          <p:nvPr/>
        </p:nvSpPr>
        <p:spPr>
          <a:xfrm rot="16200000">
            <a:off x="6878743" y="3028474"/>
            <a:ext cx="636999" cy="613161"/>
          </a:xfrm>
          <a:prstGeom prst="striped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rot="1859447">
            <a:off x="4590838" y="4767507"/>
            <a:ext cx="838248" cy="374724"/>
            <a:chOff x="6834004" y="5148017"/>
            <a:chExt cx="640506" cy="286327"/>
          </a:xfrm>
        </p:grpSpPr>
        <p:sp>
          <p:nvSpPr>
            <p:cNvPr id="22" name="Pentagon 21"/>
            <p:cNvSpPr/>
            <p:nvPr/>
          </p:nvSpPr>
          <p:spPr>
            <a:xfrm flipH="1">
              <a:off x="6834004" y="5223424"/>
              <a:ext cx="375612" cy="135515"/>
            </a:xfrm>
            <a:prstGeom prst="homePlat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188183" y="5148017"/>
              <a:ext cx="286327" cy="28632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47517" y="5240922"/>
              <a:ext cx="94127" cy="941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6909024" y="5220176"/>
              <a:ext cx="70812" cy="56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6977791" y="5212068"/>
              <a:ext cx="70812" cy="7365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flipV="1">
              <a:off x="7032862" y="5202695"/>
              <a:ext cx="92708" cy="83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Equal 31"/>
          <p:cNvSpPr/>
          <p:nvPr/>
        </p:nvSpPr>
        <p:spPr>
          <a:xfrm>
            <a:off x="4535346" y="3189554"/>
            <a:ext cx="880461" cy="578589"/>
          </a:xfrm>
          <a:prstGeom prst="mathEqual">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5429406" y="2334540"/>
            <a:ext cx="954107" cy="1015663"/>
          </a:xfrm>
          <a:prstGeom prst="rect">
            <a:avLst/>
          </a:prstGeom>
        </p:spPr>
        <p:txBody>
          <a:bodyPr wrap="none">
            <a:spAutoFit/>
          </a:bodyPr>
          <a:lstStyle/>
          <a:p>
            <a:r>
              <a:rPr lang="en-US" sz="6000" dirty="0">
                <a:solidFill>
                  <a:schemeClr val="accent4">
                    <a:lumMod val="40000"/>
                    <a:lumOff val="60000"/>
                  </a:schemeClr>
                </a:solidFill>
                <a:latin typeface="Webdings" panose="05030102010509060703" pitchFamily="18" charset="2"/>
                <a:ea typeface="Calibri" panose="020F0502020204030204" pitchFamily="34" charset="0"/>
                <a:cs typeface="Vrinda" panose="020B0502040204020203" pitchFamily="34" charset="0"/>
              </a:rPr>
              <a:t>d</a:t>
            </a:r>
            <a:endParaRPr lang="en-US" sz="6000" dirty="0">
              <a:solidFill>
                <a:schemeClr val="accent4">
                  <a:lumMod val="40000"/>
                  <a:lumOff val="60000"/>
                </a:schemeClr>
              </a:solidFill>
            </a:endParaRPr>
          </a:p>
        </p:txBody>
      </p:sp>
      <p:grpSp>
        <p:nvGrpSpPr>
          <p:cNvPr id="48" name="Group 47"/>
          <p:cNvGrpSpPr/>
          <p:nvPr/>
        </p:nvGrpSpPr>
        <p:grpSpPr>
          <a:xfrm>
            <a:off x="6275227" y="5273108"/>
            <a:ext cx="615435" cy="659067"/>
            <a:chOff x="5513170" y="3216715"/>
            <a:chExt cx="1457733" cy="1561080"/>
          </a:xfrm>
        </p:grpSpPr>
        <p:sp>
          <p:nvSpPr>
            <p:cNvPr id="44" name="Rounded Rectangle 43"/>
            <p:cNvSpPr/>
            <p:nvPr/>
          </p:nvSpPr>
          <p:spPr>
            <a:xfrm>
              <a:off x="5513170" y="3596009"/>
              <a:ext cx="1387119" cy="1181786"/>
            </a:xfrm>
            <a:prstGeom prst="roundRect">
              <a:avLst>
                <a:gd name="adj" fmla="val 40081"/>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5523593" y="3216715"/>
              <a:ext cx="1376696" cy="862551"/>
              <a:chOff x="5523593" y="3216715"/>
              <a:chExt cx="1376696" cy="862551"/>
            </a:xfrm>
          </p:grpSpPr>
          <p:sp>
            <p:nvSpPr>
              <p:cNvPr id="40" name="Rounded Rectangle 39"/>
              <p:cNvSpPr/>
              <p:nvPr/>
            </p:nvSpPr>
            <p:spPr>
              <a:xfrm>
                <a:off x="5523593" y="3288484"/>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876723" y="3228993"/>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219058" y="3216715"/>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557582" y="3228993"/>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45"/>
            <p:cNvSpPr/>
            <p:nvPr/>
          </p:nvSpPr>
          <p:spPr>
            <a:xfrm rot="17636364">
              <a:off x="6404158" y="3605535"/>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2970695">
              <a:off x="6471345" y="3937565"/>
              <a:ext cx="483654" cy="790782"/>
            </a:xfrm>
            <a:prstGeom prst="roundRect">
              <a:avLst>
                <a:gd name="adj" fmla="val 50000"/>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838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Parent Feedback: Topic and Frames</a:t>
            </a:r>
          </a:p>
        </p:txBody>
      </p:sp>
      <p:sp>
        <p:nvSpPr>
          <p:cNvPr id="3" name="Slide Number Placeholder 2"/>
          <p:cNvSpPr>
            <a:spLocks noGrp="1"/>
          </p:cNvSpPr>
          <p:nvPr>
            <p:ph type="sldNum" sz="quarter" idx="4"/>
          </p:nvPr>
        </p:nvSpPr>
        <p:spPr/>
        <p:txBody>
          <a:bodyPr/>
          <a:lstStyle/>
          <a:p>
            <a:fld id="{62DFECC4-1679-4D45-9635-E86BD1EE09E9}" type="slidenum">
              <a:rPr lang="en-US" smtClean="0"/>
              <a:pPr/>
              <a:t>22</a:t>
            </a:fld>
            <a:endParaRPr lang="en-US" dirty="0"/>
          </a:p>
        </p:txBody>
      </p:sp>
      <p:sp>
        <p:nvSpPr>
          <p:cNvPr id="5" name="Freeform 4"/>
          <p:cNvSpPr/>
          <p:nvPr/>
        </p:nvSpPr>
        <p:spPr>
          <a:xfrm>
            <a:off x="398530" y="1712161"/>
            <a:ext cx="3801995" cy="2879171"/>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255341" rIns="379166" bIns="255343" numCol="1" spcCol="1270" anchor="ctr" anchorCtr="0">
            <a:noAutofit/>
          </a:bodyPr>
          <a:lstStyle/>
          <a:p>
            <a:pPr marL="171450" lvl="1" indent="-171450" algn="l" defTabSz="711200">
              <a:lnSpc>
                <a:spcPct val="100000"/>
              </a:lnSpc>
              <a:spcBef>
                <a:spcPts val="600"/>
              </a:spcBef>
              <a:buChar char="••"/>
            </a:pPr>
            <a:r>
              <a:rPr lang="en-US" sz="1400" kern="1200" dirty="0">
                <a:solidFill>
                  <a:schemeClr val="tx1"/>
                </a:solidFill>
              </a:rPr>
              <a:t>We learned that parents need more warming up to the SEL topic.</a:t>
            </a:r>
          </a:p>
          <a:p>
            <a:pPr marL="171450" lvl="1" indent="-171450" algn="l" defTabSz="711200">
              <a:lnSpc>
                <a:spcPct val="100000"/>
              </a:lnSpc>
              <a:spcBef>
                <a:spcPts val="600"/>
              </a:spcBef>
              <a:buChar char="••"/>
            </a:pPr>
            <a:r>
              <a:rPr lang="en-US" sz="1400" kern="1200" dirty="0">
                <a:solidFill>
                  <a:schemeClr val="tx1"/>
                </a:solidFill>
              </a:rPr>
              <a:t>“Self management” and “emotional intelligence” are examples of technical language to avoid. On the other hand, “social skills” and “goal setting” are familiar and appealing.</a:t>
            </a:r>
          </a:p>
          <a:p>
            <a:pPr marL="171450" lvl="1" indent="-171450" algn="l" defTabSz="711200">
              <a:lnSpc>
                <a:spcPct val="100000"/>
              </a:lnSpc>
              <a:spcBef>
                <a:spcPts val="600"/>
              </a:spcBef>
              <a:buChar char="••"/>
            </a:pPr>
            <a:r>
              <a:rPr lang="en-US" sz="1400" kern="1200" dirty="0">
                <a:solidFill>
                  <a:schemeClr val="tx1"/>
                </a:solidFill>
              </a:rPr>
              <a:t>Parents want to understand practical application. They are interested in program examples and resist new efforts to “evaluate” their children.</a:t>
            </a:r>
          </a:p>
        </p:txBody>
      </p:sp>
      <p:sp>
        <p:nvSpPr>
          <p:cNvPr id="6" name="Freeform 5"/>
          <p:cNvSpPr/>
          <p:nvPr/>
        </p:nvSpPr>
        <p:spPr>
          <a:xfrm>
            <a:off x="321469" y="1164626"/>
            <a:ext cx="2778919" cy="559816"/>
          </a:xfrm>
          <a:prstGeom prst="rect">
            <a:avLst/>
          </a:prstGeom>
        </p:spPr>
        <p:style>
          <a:lnRef idx="3">
            <a:schemeClr val="lt1"/>
          </a:lnRef>
          <a:fillRef idx="1">
            <a:schemeClr val="accent2"/>
          </a:fillRef>
          <a:effectRef idx="1">
            <a:schemeClr val="accent2"/>
          </a:effectRef>
          <a:fontRef idx="minor">
            <a:schemeClr val="lt1"/>
          </a:fontRef>
        </p:style>
        <p:txBody>
          <a:bodyPr spcFirstLastPara="0" vert="horz" wrap="square" lIns="166101" tIns="131811" rIns="166101" bIns="131811" numCol="1" spcCol="1270" anchor="ctr" anchorCtr="0">
            <a:noAutofit/>
          </a:bodyPr>
          <a:lstStyle/>
          <a:p>
            <a:pPr lvl="0" defTabSz="800100">
              <a:lnSpc>
                <a:spcPct val="90000"/>
              </a:lnSpc>
              <a:spcBef>
                <a:spcPct val="0"/>
              </a:spcBef>
              <a:spcAft>
                <a:spcPct val="35000"/>
              </a:spcAft>
            </a:pPr>
            <a:r>
              <a:rPr lang="en-US" b="1" kern="1200" dirty="0"/>
              <a:t>Introducing SEL</a:t>
            </a:r>
          </a:p>
        </p:txBody>
      </p:sp>
      <p:sp>
        <p:nvSpPr>
          <p:cNvPr id="9" name="Freeform 4"/>
          <p:cNvSpPr/>
          <p:nvPr/>
        </p:nvSpPr>
        <p:spPr>
          <a:xfrm>
            <a:off x="4844324" y="1712161"/>
            <a:ext cx="3801995" cy="2879171"/>
          </a:xfrm>
          <a:prstGeom prst="rect">
            <a:avLst/>
          </a:prstGeom>
          <a:solidFill>
            <a:schemeClr val="tx2">
              <a:lumMod val="20000"/>
              <a:lumOff val="80000"/>
              <a:alpha val="90000"/>
            </a:scheme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255341" rIns="379166" bIns="255343" numCol="1" spcCol="1270" anchor="ctr" anchorCtr="0">
            <a:noAutofit/>
          </a:bodyPr>
          <a:lstStyle/>
          <a:p>
            <a:pPr marL="171450" lvl="1" indent="-171450" defTabSz="711200">
              <a:spcBef>
                <a:spcPts val="600"/>
              </a:spcBef>
              <a:buChar char="••"/>
            </a:pPr>
            <a:r>
              <a:rPr lang="en-US" sz="1400" dirty="0"/>
              <a:t>As with professionals, the GAIN frame is persuasive. Broad themes of “success in school and life” resonate with parents and the field alike.</a:t>
            </a:r>
          </a:p>
          <a:p>
            <a:pPr marL="171450" lvl="1" indent="-171450" defTabSz="711200">
              <a:spcBef>
                <a:spcPts val="600"/>
              </a:spcBef>
              <a:buChar char="••"/>
            </a:pPr>
            <a:r>
              <a:rPr lang="en-US" sz="1400" dirty="0"/>
              <a:t>A winning element of the EMPOWERMENT frame is the emphasis that “all adults” have a role. “Parents” say they deserve a call out.</a:t>
            </a:r>
          </a:p>
          <a:p>
            <a:pPr marL="171450" lvl="1" indent="-171450" defTabSz="711200">
              <a:spcBef>
                <a:spcPts val="600"/>
              </a:spcBef>
              <a:buChar char="••"/>
            </a:pPr>
            <a:r>
              <a:rPr lang="en-US" sz="1400" dirty="0"/>
              <a:t>The EQUITY frame continues to have a niche audience.  </a:t>
            </a:r>
            <a:r>
              <a:rPr lang="en-US" sz="1400" dirty="0">
                <a:solidFill>
                  <a:schemeClr val="tx1"/>
                </a:solidFill>
              </a:rPr>
              <a:t>It can alienate -- some parents found it “condescending.”</a:t>
            </a:r>
          </a:p>
        </p:txBody>
      </p:sp>
      <p:sp>
        <p:nvSpPr>
          <p:cNvPr id="10" name="Freeform 5"/>
          <p:cNvSpPr/>
          <p:nvPr/>
        </p:nvSpPr>
        <p:spPr>
          <a:xfrm>
            <a:off x="4767263" y="1164626"/>
            <a:ext cx="2778919" cy="559816"/>
          </a:xfrm>
          <a:prstGeom prst="rect">
            <a:avLst/>
          </a:prstGeom>
        </p:spPr>
        <p:style>
          <a:lnRef idx="3">
            <a:schemeClr val="lt1"/>
          </a:lnRef>
          <a:fillRef idx="1">
            <a:schemeClr val="accent1"/>
          </a:fillRef>
          <a:effectRef idx="1">
            <a:schemeClr val="accent1"/>
          </a:effectRef>
          <a:fontRef idx="minor">
            <a:schemeClr val="lt1"/>
          </a:fontRef>
        </p:style>
        <p:txBody>
          <a:bodyPr spcFirstLastPara="0" vert="horz" wrap="square" lIns="166101" tIns="131811" rIns="166101" bIns="131811" numCol="1" spcCol="1270" anchor="ctr" anchorCtr="0">
            <a:noAutofit/>
          </a:bodyPr>
          <a:lstStyle/>
          <a:p>
            <a:pPr lvl="0" defTabSz="800100">
              <a:lnSpc>
                <a:spcPct val="90000"/>
              </a:lnSpc>
              <a:spcBef>
                <a:spcPct val="0"/>
              </a:spcBef>
              <a:spcAft>
                <a:spcPct val="35000"/>
              </a:spcAft>
            </a:pPr>
            <a:r>
              <a:rPr lang="en-US" b="1" kern="1200" dirty="0"/>
              <a:t>Framing</a:t>
            </a:r>
          </a:p>
        </p:txBody>
      </p:sp>
      <p:sp>
        <p:nvSpPr>
          <p:cNvPr id="4" name="Speech Bubble: Rectangle with Corners Rounded 3"/>
          <p:cNvSpPr/>
          <p:nvPr/>
        </p:nvSpPr>
        <p:spPr>
          <a:xfrm>
            <a:off x="352095" y="4577047"/>
            <a:ext cx="3894864" cy="1822424"/>
          </a:xfrm>
          <a:prstGeom prst="wedgeRoundRectCallout">
            <a:avLst>
              <a:gd name="adj1" fmla="val -9094"/>
              <a:gd name="adj2" fmla="val 5936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i="1" dirty="0"/>
              <a:t>“Children’s learning starts at home, but also learning at school and afterschool, is a better formation.” </a:t>
            </a:r>
            <a:r>
              <a:rPr lang="en-US" dirty="0"/>
              <a:t>Dallas</a:t>
            </a:r>
          </a:p>
        </p:txBody>
      </p:sp>
      <p:sp>
        <p:nvSpPr>
          <p:cNvPr id="11" name="Speech Bubble: Rectangle with Corners Rounded 10"/>
          <p:cNvSpPr/>
          <p:nvPr/>
        </p:nvSpPr>
        <p:spPr>
          <a:xfrm>
            <a:off x="4797889" y="4577047"/>
            <a:ext cx="3894864" cy="1822424"/>
          </a:xfrm>
          <a:prstGeom prst="wedgeRoundRectCallout">
            <a:avLst>
              <a:gd name="adj1" fmla="val -9094"/>
              <a:gd name="adj2" fmla="val 5936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solidFill>
                  <a:schemeClr val="tx1"/>
                </a:solidFill>
              </a:rPr>
              <a:t>“All of that [GAIN frame] is what you want for your kids in the end, for them to be happy, healthy, sociable beings.” </a:t>
            </a:r>
            <a:r>
              <a:rPr lang="en-US" dirty="0">
                <a:solidFill>
                  <a:schemeClr val="tx1"/>
                </a:solidFill>
              </a:rPr>
              <a:t>Boston</a:t>
            </a:r>
          </a:p>
        </p:txBody>
      </p:sp>
    </p:spTree>
    <p:extLst>
      <p:ext uri="{BB962C8B-B14F-4D97-AF65-F5344CB8AC3E}">
        <p14:creationId xmlns:p14="http://schemas.microsoft.com/office/powerpoint/2010/main" val="3301012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for Framing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23</a:t>
            </a:fld>
            <a:endParaRPr lang="en-US" dirty="0"/>
          </a:p>
        </p:txBody>
      </p:sp>
      <p:graphicFrame>
        <p:nvGraphicFramePr>
          <p:cNvPr id="4" name="Table 3"/>
          <p:cNvGraphicFramePr>
            <a:graphicFrameLocks noGrp="1"/>
          </p:cNvGraphicFramePr>
          <p:nvPr/>
        </p:nvGraphicFramePr>
        <p:xfrm>
          <a:off x="219850" y="939057"/>
          <a:ext cx="8527797" cy="5753612"/>
        </p:xfrm>
        <a:graphic>
          <a:graphicData uri="http://schemas.openxmlformats.org/drawingml/2006/table">
            <a:tbl>
              <a:tblPr firstRow="1" bandRow="1">
                <a:tableStyleId>{2D5ABB26-0587-4C30-8999-92F81FD0307C}</a:tableStyleId>
              </a:tblPr>
              <a:tblGrid>
                <a:gridCol w="3529841">
                  <a:extLst>
                    <a:ext uri="{9D8B030D-6E8A-4147-A177-3AD203B41FA5}">
                      <a16:colId xmlns:a16="http://schemas.microsoft.com/office/drawing/2014/main" val="4086989290"/>
                    </a:ext>
                  </a:extLst>
                </a:gridCol>
                <a:gridCol w="791716">
                  <a:extLst>
                    <a:ext uri="{9D8B030D-6E8A-4147-A177-3AD203B41FA5}">
                      <a16:colId xmlns:a16="http://schemas.microsoft.com/office/drawing/2014/main" val="2208841982"/>
                    </a:ext>
                  </a:extLst>
                </a:gridCol>
                <a:gridCol w="4206240">
                  <a:extLst>
                    <a:ext uri="{9D8B030D-6E8A-4147-A177-3AD203B41FA5}">
                      <a16:colId xmlns:a16="http://schemas.microsoft.com/office/drawing/2014/main" val="3340304196"/>
                    </a:ext>
                  </a:extLst>
                </a:gridCol>
              </a:tblGrid>
              <a:tr h="1031664">
                <a:tc>
                  <a:txBody>
                    <a:bodyPr/>
                    <a:lstStyle/>
                    <a:p>
                      <a:pPr algn="ctr"/>
                      <a:r>
                        <a:rPr lang="en-US" sz="1500" dirty="0"/>
                        <a:t>What motivates audiences to be involved or supportive</a:t>
                      </a:r>
                      <a:r>
                        <a:rPr lang="en-US" sz="1500" baseline="0" dirty="0"/>
                        <a:t> of SEL efforts?</a:t>
                      </a:r>
                      <a:endParaRPr lang="en-US" sz="1500" dirty="0">
                        <a:latin typeface="+mn-lt"/>
                      </a:endParaRPr>
                    </a:p>
                  </a:txBody>
                  <a:tcPr anchor="ctr">
                    <a:solidFill>
                      <a:schemeClr val="bg1"/>
                    </a:solidFill>
                  </a:tcPr>
                </a:tc>
                <a:tc>
                  <a:txBody>
                    <a:bodyPr/>
                    <a:lstStyle/>
                    <a:p>
                      <a:pPr algn="ctr"/>
                      <a:endParaRPr lang="en-US" sz="1500" dirty="0">
                        <a:latin typeface="+mn-lt"/>
                      </a:endParaRPr>
                    </a:p>
                  </a:txBody>
                  <a:tcPr anchor="ctr">
                    <a:solidFill>
                      <a:schemeClr val="bg1"/>
                    </a:solidFill>
                  </a:tcPr>
                </a:tc>
                <a:tc>
                  <a:txBody>
                    <a:bodyPr/>
                    <a:lstStyle/>
                    <a:p>
                      <a:pPr algn="ctr"/>
                      <a:r>
                        <a:rPr lang="en-US" sz="1500" b="1" dirty="0"/>
                        <a:t>Gain frame </a:t>
                      </a:r>
                      <a:r>
                        <a:rPr lang="en-US" sz="1500" dirty="0"/>
                        <a:t>and </a:t>
                      </a:r>
                      <a:r>
                        <a:rPr lang="en-US" sz="1500" baseline="0" dirty="0"/>
                        <a:t>benefits to children. </a:t>
                      </a:r>
                      <a:br>
                        <a:rPr lang="en-US" sz="1500" baseline="0" dirty="0"/>
                      </a:br>
                      <a:r>
                        <a:rPr lang="en-US" sz="1500" baseline="0" dirty="0"/>
                        <a:t>Professionals and Parents respond positively to children being “prepared” and ready to meet their “potential.”</a:t>
                      </a:r>
                      <a:endParaRPr lang="en-US" sz="1500" dirty="0">
                        <a:latin typeface="+mn-lt"/>
                      </a:endParaRPr>
                    </a:p>
                  </a:txBody>
                  <a:tcPr anchor="ctr">
                    <a:solidFill>
                      <a:schemeClr val="bg1"/>
                    </a:solidFill>
                  </a:tcPr>
                </a:tc>
                <a:extLst>
                  <a:ext uri="{0D108BD9-81ED-4DB2-BD59-A6C34878D82A}">
                    <a16:rowId xmlns:a16="http://schemas.microsoft.com/office/drawing/2014/main" val="3484275498"/>
                  </a:ext>
                </a:extLst>
              </a:tr>
              <a:tr h="1171218">
                <a:tc>
                  <a:txBody>
                    <a:bodyPr/>
                    <a:lstStyle/>
                    <a:p>
                      <a:pPr algn="ctr"/>
                      <a:r>
                        <a:rPr lang="en-US" sz="1500" dirty="0"/>
                        <a:t>How do we talk about this when there is no generally accepted vocabulary</a:t>
                      </a:r>
                      <a:r>
                        <a:rPr lang="en-US" sz="1500" baseline="0" dirty="0"/>
                        <a:t>?</a:t>
                      </a:r>
                      <a:endParaRPr lang="en-US" sz="1500" dirty="0">
                        <a:latin typeface="+mn-lt"/>
                      </a:endParaRPr>
                    </a:p>
                  </a:txBody>
                  <a:tcPr anchor="ctr">
                    <a:solidFill>
                      <a:schemeClr val="bg1"/>
                    </a:solidFill>
                  </a:tcPr>
                </a:tc>
                <a:tc>
                  <a:txBody>
                    <a:bodyPr/>
                    <a:lstStyle/>
                    <a:p>
                      <a:pPr algn="ctr"/>
                      <a:endParaRPr lang="en-US" sz="1500" dirty="0">
                        <a:latin typeface="+mn-lt"/>
                      </a:endParaRPr>
                    </a:p>
                  </a:txBody>
                  <a:tcPr anchor="ctr">
                    <a:solidFill>
                      <a:schemeClr val="bg1"/>
                    </a:solidFill>
                  </a:tcPr>
                </a:tc>
                <a:tc>
                  <a:txBody>
                    <a:bodyPr/>
                    <a:lstStyle/>
                    <a:p>
                      <a:pPr algn="ctr"/>
                      <a:r>
                        <a:rPr lang="en-US" sz="1500" dirty="0"/>
                        <a:t>Specifics and program examples: “manage emotion,</a:t>
                      </a:r>
                      <a:r>
                        <a:rPr lang="en-US" sz="1500" baseline="0" dirty="0"/>
                        <a:t> build positive relationships, navigate social environments;” and always in tandem with academic learning.</a:t>
                      </a:r>
                      <a:endParaRPr lang="en-US" sz="1500" dirty="0">
                        <a:latin typeface="+mn-lt"/>
                      </a:endParaRPr>
                    </a:p>
                  </a:txBody>
                  <a:tcPr anchor="ctr">
                    <a:solidFill>
                      <a:schemeClr val="bg1"/>
                    </a:solidFill>
                  </a:tcPr>
                </a:tc>
                <a:extLst>
                  <a:ext uri="{0D108BD9-81ED-4DB2-BD59-A6C34878D82A}">
                    <a16:rowId xmlns:a16="http://schemas.microsoft.com/office/drawing/2014/main" val="3639454579"/>
                  </a:ext>
                </a:extLst>
              </a:tr>
              <a:tr h="1398772">
                <a:tc>
                  <a:txBody>
                    <a:bodyPr/>
                    <a:lstStyle/>
                    <a:p>
                      <a:pPr algn="ctr"/>
                      <a:r>
                        <a:rPr lang="en-US" sz="1500" dirty="0"/>
                        <a:t>What are ways to customize the</a:t>
                      </a:r>
                      <a:br>
                        <a:rPr lang="en-US" sz="1500" dirty="0"/>
                      </a:br>
                      <a:r>
                        <a:rPr lang="en-US" sz="1500" dirty="0"/>
                        <a:t>message by audience?</a:t>
                      </a:r>
                      <a:endParaRPr lang="en-US" sz="1500" dirty="0">
                        <a:latin typeface="+mn-lt"/>
                      </a:endParaRPr>
                    </a:p>
                  </a:txBody>
                  <a:tcPr anchor="ctr">
                    <a:solidFill>
                      <a:schemeClr val="bg1"/>
                    </a:solidFill>
                  </a:tcPr>
                </a:tc>
                <a:tc>
                  <a:txBody>
                    <a:bodyPr/>
                    <a:lstStyle/>
                    <a:p>
                      <a:pPr algn="ctr"/>
                      <a:endParaRPr lang="en-US" sz="1500" dirty="0">
                        <a:latin typeface="+mn-lt"/>
                      </a:endParaRPr>
                    </a:p>
                  </a:txBody>
                  <a:tcPr anchor="ctr">
                    <a:solidFill>
                      <a:schemeClr val="bg1"/>
                    </a:solidFill>
                  </a:tcPr>
                </a:tc>
                <a:tc>
                  <a:txBody>
                    <a:bodyPr/>
                    <a:lstStyle/>
                    <a:p>
                      <a:pPr algn="ctr">
                        <a:spcBef>
                          <a:spcPts val="400"/>
                        </a:spcBef>
                      </a:pPr>
                      <a:r>
                        <a:rPr lang="en-US" sz="1400" dirty="0"/>
                        <a:t>*</a:t>
                      </a:r>
                      <a:r>
                        <a:rPr lang="en-US" sz="1400" b="1" dirty="0"/>
                        <a:t>All adults</a:t>
                      </a:r>
                      <a:r>
                        <a:rPr lang="en-US" sz="1400" dirty="0"/>
                        <a:t> have a role (K-12, Afterschool, Parents)</a:t>
                      </a:r>
                    </a:p>
                    <a:p>
                      <a:pPr algn="ctr">
                        <a:spcBef>
                          <a:spcPts val="400"/>
                        </a:spcBef>
                      </a:pPr>
                      <a:r>
                        <a:rPr lang="en-US" sz="1400" dirty="0"/>
                        <a:t>*</a:t>
                      </a:r>
                      <a:r>
                        <a:rPr lang="en-US" sz="1400" b="1" dirty="0"/>
                        <a:t>Learning</a:t>
                      </a:r>
                      <a:r>
                        <a:rPr lang="en-US" sz="1400" dirty="0"/>
                        <a:t> equation</a:t>
                      </a:r>
                      <a:r>
                        <a:rPr lang="en-US" sz="1400" baseline="0" dirty="0"/>
                        <a:t> (for all)</a:t>
                      </a:r>
                    </a:p>
                    <a:p>
                      <a:pPr algn="ctr">
                        <a:spcBef>
                          <a:spcPts val="400"/>
                        </a:spcBef>
                      </a:pPr>
                      <a:r>
                        <a:rPr lang="en-US" sz="1400" baseline="0" dirty="0"/>
                        <a:t>*Good </a:t>
                      </a:r>
                      <a:r>
                        <a:rPr lang="en-US" sz="1400" b="1" baseline="0" dirty="0"/>
                        <a:t>citizens</a:t>
                      </a:r>
                      <a:r>
                        <a:rPr lang="en-US" sz="1400" baseline="0" dirty="0"/>
                        <a:t> (for Policy)</a:t>
                      </a:r>
                    </a:p>
                    <a:p>
                      <a:pPr algn="ctr">
                        <a:spcBef>
                          <a:spcPts val="400"/>
                        </a:spcBef>
                      </a:pPr>
                      <a:r>
                        <a:rPr lang="en-US" sz="1400" baseline="0" dirty="0"/>
                        <a:t>*Closing the </a:t>
                      </a:r>
                      <a:r>
                        <a:rPr lang="en-US" sz="1400" b="1" baseline="0" dirty="0"/>
                        <a:t>opportunity gap </a:t>
                      </a:r>
                      <a:r>
                        <a:rPr lang="en-US" sz="1400" baseline="0" dirty="0"/>
                        <a:t>(for some)</a:t>
                      </a:r>
                      <a:endParaRPr lang="en-US" sz="1400" dirty="0">
                        <a:latin typeface="+mn-lt"/>
                      </a:endParaRPr>
                    </a:p>
                  </a:txBody>
                  <a:tcPr anchor="ctr">
                    <a:solidFill>
                      <a:schemeClr val="bg1"/>
                    </a:solidFill>
                  </a:tcPr>
                </a:tc>
                <a:extLst>
                  <a:ext uri="{0D108BD9-81ED-4DB2-BD59-A6C34878D82A}">
                    <a16:rowId xmlns:a16="http://schemas.microsoft.com/office/drawing/2014/main" val="1870542500"/>
                  </a:ext>
                </a:extLst>
              </a:tr>
              <a:tr h="1075979">
                <a:tc>
                  <a:txBody>
                    <a:bodyPr/>
                    <a:lstStyle/>
                    <a:p>
                      <a:pPr algn="ctr"/>
                      <a:r>
                        <a:rPr lang="en-US" sz="1500" dirty="0"/>
                        <a:t>How far can we go in communicating the problem or potential benefit?</a:t>
                      </a:r>
                      <a:endParaRPr lang="en-US" sz="1500" dirty="0">
                        <a:latin typeface="+mn-lt"/>
                      </a:endParaRPr>
                    </a:p>
                  </a:txBody>
                  <a:tcPr anchor="ctr">
                    <a:solidFill>
                      <a:schemeClr val="bg1"/>
                    </a:solidFill>
                  </a:tcPr>
                </a:tc>
                <a:tc>
                  <a:txBody>
                    <a:bodyPr/>
                    <a:lstStyle/>
                    <a:p>
                      <a:pPr algn="ctr"/>
                      <a:endParaRPr lang="en-US" sz="1500" dirty="0">
                        <a:latin typeface="+mn-lt"/>
                      </a:endParaRPr>
                    </a:p>
                  </a:txBody>
                  <a:tcPr anchor="ctr">
                    <a:solidFill>
                      <a:schemeClr val="bg1"/>
                    </a:solidFill>
                  </a:tcPr>
                </a:tc>
                <a:tc>
                  <a:txBody>
                    <a:bodyPr/>
                    <a:lstStyle/>
                    <a:p>
                      <a:pPr algn="ctr"/>
                      <a:r>
                        <a:rPr lang="en-US" sz="1500" dirty="0"/>
                        <a:t>Be</a:t>
                      </a:r>
                      <a:r>
                        <a:rPr lang="en-US" sz="1500" baseline="0" dirty="0"/>
                        <a:t> careful. Across audiences, push back on “prevention” and “solutions” frames gives reason to temper communication.</a:t>
                      </a:r>
                      <a:endParaRPr lang="en-US" sz="1500" dirty="0">
                        <a:latin typeface="+mn-lt"/>
                      </a:endParaRPr>
                    </a:p>
                  </a:txBody>
                  <a:tcPr anchor="ctr">
                    <a:solidFill>
                      <a:schemeClr val="bg1"/>
                    </a:solidFill>
                  </a:tcPr>
                </a:tc>
                <a:extLst>
                  <a:ext uri="{0D108BD9-81ED-4DB2-BD59-A6C34878D82A}">
                    <a16:rowId xmlns:a16="http://schemas.microsoft.com/office/drawing/2014/main" val="2703567468"/>
                  </a:ext>
                </a:extLst>
              </a:tr>
              <a:tr h="1075979">
                <a:tc>
                  <a:txBody>
                    <a:bodyPr/>
                    <a:lstStyle/>
                    <a:p>
                      <a:pPr algn="ctr"/>
                      <a:r>
                        <a:rPr lang="en-US" sz="1500" dirty="0"/>
                        <a:t>What are we really asking for?</a:t>
                      </a:r>
                      <a:endParaRPr lang="en-US" sz="1500" dirty="0">
                        <a:latin typeface="+mn-lt"/>
                      </a:endParaRPr>
                    </a:p>
                  </a:txBody>
                  <a:tcPr anchor="ctr">
                    <a:solidFill>
                      <a:schemeClr val="bg1"/>
                    </a:solidFill>
                  </a:tcPr>
                </a:tc>
                <a:tc>
                  <a:txBody>
                    <a:bodyPr/>
                    <a:lstStyle/>
                    <a:p>
                      <a:pPr algn="ctr"/>
                      <a:endParaRPr lang="en-US" sz="1500" dirty="0">
                        <a:latin typeface="+mn-lt"/>
                      </a:endParaRPr>
                    </a:p>
                  </a:txBody>
                  <a:tcPr anchor="ctr">
                    <a:solidFill>
                      <a:schemeClr val="bg1"/>
                    </a:solidFill>
                  </a:tcPr>
                </a:tc>
                <a:tc>
                  <a:txBody>
                    <a:bodyPr/>
                    <a:lstStyle/>
                    <a:p>
                      <a:pPr algn="ctr"/>
                      <a:r>
                        <a:rPr lang="en-US" sz="1500" dirty="0"/>
                        <a:t>For leaders to make</a:t>
                      </a:r>
                      <a:r>
                        <a:rPr lang="en-US" sz="1500" baseline="0" dirty="0"/>
                        <a:t> SEL a “</a:t>
                      </a:r>
                      <a:r>
                        <a:rPr lang="en-US" sz="1500" b="1" baseline="0" dirty="0"/>
                        <a:t>priority</a:t>
                      </a:r>
                      <a:r>
                        <a:rPr lang="en-US" sz="1500" baseline="0" dirty="0"/>
                        <a:t>.” </a:t>
                      </a:r>
                      <a:br>
                        <a:rPr lang="en-US" sz="1500" baseline="0" dirty="0"/>
                      </a:br>
                      <a:r>
                        <a:rPr lang="en-US" sz="1500" baseline="0" dirty="0"/>
                        <a:t>For parents to support SEL for “</a:t>
                      </a:r>
                      <a:r>
                        <a:rPr lang="en-US" sz="1500" b="1" baseline="0" dirty="0"/>
                        <a:t>all children</a:t>
                      </a:r>
                      <a:r>
                        <a:rPr lang="en-US" sz="1500" baseline="0" dirty="0"/>
                        <a:t>.”</a:t>
                      </a:r>
                    </a:p>
                    <a:p>
                      <a:pPr algn="ctr"/>
                      <a:r>
                        <a:rPr lang="en-US" sz="1500" baseline="0" dirty="0"/>
                        <a:t>These messages build awareness and urgency.</a:t>
                      </a:r>
                      <a:endParaRPr lang="en-US" sz="1500" dirty="0">
                        <a:latin typeface="+mn-lt"/>
                      </a:endParaRPr>
                    </a:p>
                  </a:txBody>
                  <a:tcPr anchor="ctr">
                    <a:solidFill>
                      <a:schemeClr val="bg1"/>
                    </a:solidFill>
                  </a:tcPr>
                </a:tc>
                <a:extLst>
                  <a:ext uri="{0D108BD9-81ED-4DB2-BD59-A6C34878D82A}">
                    <a16:rowId xmlns:a16="http://schemas.microsoft.com/office/drawing/2014/main" val="490608061"/>
                  </a:ext>
                </a:extLst>
              </a:tr>
            </a:tbl>
          </a:graphicData>
        </a:graphic>
      </p:graphicFrame>
      <p:pic>
        <p:nvPicPr>
          <p:cNvPr id="5" name="Picture 4"/>
          <p:cNvPicPr>
            <a:picLocks noChangeAspect="1"/>
          </p:cNvPicPr>
          <p:nvPr/>
        </p:nvPicPr>
        <p:blipFill>
          <a:blip r:embed="rId2"/>
          <a:stretch>
            <a:fillRect/>
          </a:stretch>
        </p:blipFill>
        <p:spPr>
          <a:xfrm>
            <a:off x="3912221" y="1048759"/>
            <a:ext cx="514376" cy="660434"/>
          </a:xfrm>
          <a:prstGeom prst="rect">
            <a:avLst/>
          </a:prstGeom>
        </p:spPr>
      </p:pic>
      <p:pic>
        <p:nvPicPr>
          <p:cNvPr id="6" name="Picture 5"/>
          <p:cNvPicPr>
            <a:picLocks noChangeAspect="1"/>
          </p:cNvPicPr>
          <p:nvPr/>
        </p:nvPicPr>
        <p:blipFill>
          <a:blip r:embed="rId2"/>
          <a:stretch>
            <a:fillRect/>
          </a:stretch>
        </p:blipFill>
        <p:spPr>
          <a:xfrm>
            <a:off x="3912221" y="2146704"/>
            <a:ext cx="514376" cy="660434"/>
          </a:xfrm>
          <a:prstGeom prst="rect">
            <a:avLst/>
          </a:prstGeom>
        </p:spPr>
      </p:pic>
      <p:pic>
        <p:nvPicPr>
          <p:cNvPr id="7" name="Picture 6"/>
          <p:cNvPicPr>
            <a:picLocks noChangeAspect="1"/>
          </p:cNvPicPr>
          <p:nvPr/>
        </p:nvPicPr>
        <p:blipFill>
          <a:blip r:embed="rId2"/>
          <a:stretch>
            <a:fillRect/>
          </a:stretch>
        </p:blipFill>
        <p:spPr>
          <a:xfrm>
            <a:off x="3912221" y="3423065"/>
            <a:ext cx="514376" cy="660434"/>
          </a:xfrm>
          <a:prstGeom prst="rect">
            <a:avLst/>
          </a:prstGeom>
        </p:spPr>
      </p:pic>
      <p:pic>
        <p:nvPicPr>
          <p:cNvPr id="8" name="Picture 7"/>
          <p:cNvPicPr>
            <a:picLocks noChangeAspect="1"/>
          </p:cNvPicPr>
          <p:nvPr/>
        </p:nvPicPr>
        <p:blipFill>
          <a:blip r:embed="rId2"/>
          <a:stretch>
            <a:fillRect/>
          </a:stretch>
        </p:blipFill>
        <p:spPr>
          <a:xfrm>
            <a:off x="3912221" y="4654821"/>
            <a:ext cx="514376" cy="660434"/>
          </a:xfrm>
          <a:prstGeom prst="rect">
            <a:avLst/>
          </a:prstGeom>
        </p:spPr>
      </p:pic>
      <p:pic>
        <p:nvPicPr>
          <p:cNvPr id="9" name="Picture 8"/>
          <p:cNvPicPr>
            <a:picLocks noChangeAspect="1"/>
          </p:cNvPicPr>
          <p:nvPr/>
        </p:nvPicPr>
        <p:blipFill>
          <a:blip r:embed="rId2"/>
          <a:stretch>
            <a:fillRect/>
          </a:stretch>
        </p:blipFill>
        <p:spPr>
          <a:xfrm>
            <a:off x="3912221" y="5797369"/>
            <a:ext cx="514376" cy="660434"/>
          </a:xfrm>
          <a:prstGeom prst="rect">
            <a:avLst/>
          </a:prstGeom>
        </p:spPr>
      </p:pic>
    </p:spTree>
    <p:extLst>
      <p:ext uri="{BB962C8B-B14F-4D97-AF65-F5344CB8AC3E}">
        <p14:creationId xmlns:p14="http://schemas.microsoft.com/office/powerpoint/2010/main" val="3636653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on Communicating with Parents</a:t>
            </a:r>
          </a:p>
        </p:txBody>
      </p:sp>
      <p:sp>
        <p:nvSpPr>
          <p:cNvPr id="3" name="Slide Number Placeholder 2"/>
          <p:cNvSpPr>
            <a:spLocks noGrp="1"/>
          </p:cNvSpPr>
          <p:nvPr>
            <p:ph type="sldNum" sz="quarter" idx="4"/>
          </p:nvPr>
        </p:nvSpPr>
        <p:spPr/>
        <p:txBody>
          <a:bodyPr/>
          <a:lstStyle/>
          <a:p>
            <a:fld id="{62DFECC4-1679-4D45-9635-E86BD1EE09E9}" type="slidenum">
              <a:rPr lang="en-US" smtClean="0"/>
              <a:pPr/>
              <a:t>24</a:t>
            </a:fld>
            <a:endParaRPr lang="en-US" dirty="0"/>
          </a:p>
        </p:txBody>
      </p:sp>
      <p:sp>
        <p:nvSpPr>
          <p:cNvPr id="4" name="Text Placeholder 3"/>
          <p:cNvSpPr>
            <a:spLocks noGrp="1"/>
          </p:cNvSpPr>
          <p:nvPr>
            <p:ph type="body" sz="quarter" idx="13"/>
          </p:nvPr>
        </p:nvSpPr>
        <p:spPr/>
        <p:txBody>
          <a:bodyPr/>
          <a:lstStyle/>
          <a:p>
            <a:r>
              <a:rPr lang="en-US" dirty="0"/>
              <a:t>Focus groups suggest ways to tune the SEL message for parents.</a:t>
            </a:r>
          </a:p>
        </p:txBody>
      </p:sp>
      <p:grpSp>
        <p:nvGrpSpPr>
          <p:cNvPr id="11" name="Group 10"/>
          <p:cNvGrpSpPr/>
          <p:nvPr/>
        </p:nvGrpSpPr>
        <p:grpSpPr>
          <a:xfrm>
            <a:off x="-308344" y="1284136"/>
            <a:ext cx="9718158" cy="5573864"/>
            <a:chOff x="-308344" y="1562986"/>
            <a:chExt cx="9718158" cy="5369442"/>
          </a:xfrm>
        </p:grpSpPr>
        <p:graphicFrame>
          <p:nvGraphicFramePr>
            <p:cNvPr id="6" name="Diagram 5"/>
            <p:cNvGraphicFramePr/>
            <p:nvPr/>
          </p:nvGraphicFramePr>
          <p:xfrm>
            <a:off x="-308344" y="1562986"/>
            <a:ext cx="9718158" cy="5369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644773" y="1907751"/>
              <a:ext cx="3200400" cy="4675639"/>
            </a:xfrm>
            <a:prstGeom prst="rect">
              <a:avLst/>
            </a:prstGeom>
            <a:noFill/>
          </p:spPr>
          <p:txBody>
            <a:bodyPr wrap="square" rtlCol="0">
              <a:spAutoFit/>
            </a:bodyPr>
            <a:lstStyle/>
            <a:p>
              <a:pPr marL="285750" indent="-285750">
                <a:buFont typeface="Arial" panose="020B0604020202020204" pitchFamily="34" charset="0"/>
                <a:buChar char="•"/>
              </a:pPr>
              <a:r>
                <a:rPr lang="en-US" dirty="0"/>
                <a:t>Leave parents out</a:t>
              </a:r>
              <a:br>
                <a:rPr lang="en-US" dirty="0"/>
              </a:br>
              <a:r>
                <a:rPr lang="en-US" dirty="0"/>
                <a:t>(directly or indirectly)</a:t>
              </a:r>
            </a:p>
            <a:p>
              <a:pPr marL="285750" indent="-285750">
                <a:spcBef>
                  <a:spcPts val="1100"/>
                </a:spcBef>
                <a:buFont typeface="Arial" panose="020B0604020202020204" pitchFamily="34" charset="0"/>
                <a:buChar char="•"/>
              </a:pPr>
              <a:r>
                <a:rPr lang="en-US" dirty="0"/>
                <a:t>Stress “emotional” over social and academic</a:t>
              </a:r>
            </a:p>
            <a:p>
              <a:pPr marL="285750" indent="-285750">
                <a:spcBef>
                  <a:spcPts val="1100"/>
                </a:spcBef>
                <a:buFont typeface="Arial" panose="020B0604020202020204" pitchFamily="34" charset="0"/>
                <a:buChar char="•"/>
              </a:pPr>
              <a:r>
                <a:rPr lang="en-US" dirty="0"/>
                <a:t>Try to create “a priority” over academics</a:t>
              </a:r>
            </a:p>
            <a:p>
              <a:pPr marL="285750" indent="-285750">
                <a:spcBef>
                  <a:spcPts val="1100"/>
                </a:spcBef>
                <a:buFont typeface="Arial" panose="020B0604020202020204" pitchFamily="34" charset="0"/>
                <a:buChar char="•"/>
              </a:pPr>
              <a:r>
                <a:rPr lang="en-US" dirty="0"/>
                <a:t>Fast-forward too quickly </a:t>
              </a:r>
              <a:br>
                <a:rPr lang="en-US" dirty="0"/>
              </a:br>
              <a:r>
                <a:rPr lang="en-US" dirty="0"/>
                <a:t>to individual assessment  or school evaluation </a:t>
              </a:r>
            </a:p>
            <a:p>
              <a:pPr marL="285750" indent="-285750">
                <a:spcBef>
                  <a:spcPts val="1100"/>
                </a:spcBef>
                <a:buFont typeface="Arial" panose="020B0604020202020204" pitchFamily="34" charset="0"/>
                <a:buChar char="•"/>
              </a:pPr>
              <a:r>
                <a:rPr lang="en-US" dirty="0"/>
                <a:t>Lead with inequity </a:t>
              </a:r>
              <a:br>
                <a:rPr lang="en-US" dirty="0"/>
              </a:br>
              <a:r>
                <a:rPr lang="en-US" dirty="0"/>
                <a:t>(or suggest family insufficiencies)</a:t>
              </a:r>
            </a:p>
            <a:p>
              <a:pPr marL="285750" indent="-285750">
                <a:spcBef>
                  <a:spcPts val="1100"/>
                </a:spcBef>
                <a:buFont typeface="Arial" panose="020B0604020202020204" pitchFamily="34" charset="0"/>
                <a:buChar char="•"/>
              </a:pPr>
              <a:r>
                <a:rPr lang="en-US" dirty="0"/>
                <a:t>Overlook the how-to and practical application</a:t>
              </a:r>
            </a:p>
          </p:txBody>
        </p:sp>
        <p:sp>
          <p:nvSpPr>
            <p:cNvPr id="10" name="TextBox 9"/>
            <p:cNvSpPr txBox="1"/>
            <p:nvPr/>
          </p:nvSpPr>
          <p:spPr>
            <a:xfrm>
              <a:off x="1414130" y="1894927"/>
              <a:ext cx="3200400" cy="4916731"/>
            </a:xfrm>
            <a:prstGeom prst="rect">
              <a:avLst/>
            </a:prstGeom>
            <a:noFill/>
          </p:spPr>
          <p:txBody>
            <a:bodyPr wrap="square" rtlCol="0">
              <a:spAutoFit/>
            </a:bodyPr>
            <a:lstStyle/>
            <a:p>
              <a:pPr marL="285750" indent="-285750">
                <a:buFont typeface="Arial" panose="020B0604020202020204" pitchFamily="34" charset="0"/>
                <a:buChar char="•"/>
              </a:pPr>
              <a:r>
                <a:rPr lang="en-US" dirty="0"/>
                <a:t>Stress the complement to academics:</a:t>
              </a:r>
              <a:br>
                <a:rPr lang="en-US" dirty="0"/>
              </a:br>
              <a:r>
                <a:rPr lang="en-US" sz="1600" i="1" dirty="0"/>
                <a:t>“the learning equation”</a:t>
              </a:r>
              <a:br>
                <a:rPr lang="en-US" sz="1600" dirty="0"/>
              </a:br>
              <a:r>
                <a:rPr lang="en-US" sz="1600" i="1" dirty="0"/>
                <a:t>“beyond academics”</a:t>
              </a:r>
              <a:br>
                <a:rPr lang="en-US" sz="1600" i="1" dirty="0"/>
              </a:br>
              <a:r>
                <a:rPr lang="en-US" sz="1600" i="1" dirty="0"/>
                <a:t>“in addition to”</a:t>
              </a:r>
              <a:br>
                <a:rPr lang="en-US" sz="1600" i="1" dirty="0"/>
              </a:br>
              <a:r>
                <a:rPr lang="en-US" sz="1600" i="1" dirty="0"/>
                <a:t>“for school, for life”</a:t>
              </a:r>
              <a:endParaRPr lang="en-US" i="1" dirty="0"/>
            </a:p>
            <a:p>
              <a:pPr marL="285750" indent="-285750">
                <a:spcBef>
                  <a:spcPts val="1100"/>
                </a:spcBef>
                <a:buFont typeface="Arial" panose="020B0604020202020204" pitchFamily="34" charset="0"/>
                <a:buChar char="•"/>
              </a:pPr>
              <a:r>
                <a:rPr lang="en-US" dirty="0"/>
                <a:t>Frame the big picture:</a:t>
              </a:r>
              <a:br>
                <a:rPr lang="en-US" dirty="0"/>
              </a:br>
              <a:r>
                <a:rPr lang="en-US" sz="1600" i="1" dirty="0"/>
                <a:t>“helping students”</a:t>
              </a:r>
              <a:br>
                <a:rPr lang="en-US" sz="1600" i="1" dirty="0"/>
              </a:br>
              <a:r>
                <a:rPr lang="en-US" sz="1600" i="1" dirty="0"/>
                <a:t>“succeed”</a:t>
              </a:r>
              <a:br>
                <a:rPr lang="en-US" sz="1600" i="1" dirty="0"/>
              </a:br>
              <a:r>
                <a:rPr lang="en-US" sz="1600" i="1" dirty="0"/>
                <a:t>“all students” benefit</a:t>
              </a:r>
              <a:br>
                <a:rPr lang="en-US" sz="1600" i="1" dirty="0"/>
              </a:br>
              <a:r>
                <a:rPr lang="en-US" sz="1600" i="1" dirty="0"/>
                <a:t>“fulfill potential”</a:t>
              </a:r>
              <a:br>
                <a:rPr lang="en-US" sz="1600" i="1" dirty="0"/>
              </a:br>
              <a:r>
                <a:rPr lang="en-US" sz="1600" i="1" dirty="0"/>
                <a:t>“life lessons”</a:t>
              </a:r>
            </a:p>
            <a:p>
              <a:pPr marL="285750" indent="-285750">
                <a:spcBef>
                  <a:spcPts val="1100"/>
                </a:spcBef>
                <a:buFont typeface="Arial" panose="020B0604020202020204" pitchFamily="34" charset="0"/>
                <a:buChar char="•"/>
              </a:pPr>
              <a:r>
                <a:rPr lang="en-US" dirty="0"/>
                <a:t>Acknowledge all roles: </a:t>
              </a:r>
              <a:br>
                <a:rPr lang="en-US" dirty="0"/>
              </a:br>
              <a:r>
                <a:rPr lang="en-US" sz="1600" i="1" dirty="0"/>
                <a:t>adults</a:t>
              </a:r>
              <a:r>
                <a:rPr lang="en-US" sz="1600" dirty="0"/>
                <a:t>, </a:t>
              </a:r>
              <a:r>
                <a:rPr lang="en-US" sz="1600" i="1" dirty="0"/>
                <a:t>home</a:t>
              </a:r>
              <a:r>
                <a:rPr lang="en-US" sz="1600" dirty="0"/>
                <a:t>, </a:t>
              </a:r>
              <a:r>
                <a:rPr lang="en-US" sz="1600" i="1" dirty="0"/>
                <a:t>school</a:t>
              </a:r>
              <a:r>
                <a:rPr lang="en-US" sz="1600" dirty="0"/>
                <a:t>, </a:t>
              </a:r>
              <a:r>
                <a:rPr lang="en-US" sz="1600" i="1" dirty="0"/>
                <a:t>afterschool</a:t>
              </a:r>
            </a:p>
            <a:p>
              <a:pPr marL="285750" indent="-285750">
                <a:spcBef>
                  <a:spcPts val="1100"/>
                </a:spcBef>
                <a:buFont typeface="Arial" panose="020B0604020202020204" pitchFamily="34" charset="0"/>
                <a:buChar char="•"/>
              </a:pPr>
              <a:r>
                <a:rPr lang="en-US" dirty="0"/>
                <a:t>Start with familiar skills to build up the case</a:t>
              </a:r>
            </a:p>
          </p:txBody>
        </p:sp>
      </p:grpSp>
    </p:spTree>
    <p:extLst>
      <p:ext uri="{BB962C8B-B14F-4D97-AF65-F5344CB8AC3E}">
        <p14:creationId xmlns:p14="http://schemas.microsoft.com/office/powerpoint/2010/main" val="1713433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Encouraging News</a:t>
            </a:r>
          </a:p>
        </p:txBody>
      </p:sp>
      <p:sp>
        <p:nvSpPr>
          <p:cNvPr id="3" name="Slide Number Placeholder 2"/>
          <p:cNvSpPr>
            <a:spLocks noGrp="1"/>
          </p:cNvSpPr>
          <p:nvPr>
            <p:ph type="sldNum" sz="quarter" idx="4"/>
          </p:nvPr>
        </p:nvSpPr>
        <p:spPr/>
        <p:txBody>
          <a:bodyPr/>
          <a:lstStyle/>
          <a:p>
            <a:fld id="{62DFECC4-1679-4D45-9635-E86BD1EE09E9}" type="slidenum">
              <a:rPr lang="en-US" smtClean="0"/>
              <a:pPr/>
              <a:t>25</a:t>
            </a:fld>
            <a:endParaRPr lang="en-US" dirty="0"/>
          </a:p>
        </p:txBody>
      </p:sp>
      <p:sp>
        <p:nvSpPr>
          <p:cNvPr id="4" name="TextBox 3"/>
          <p:cNvSpPr txBox="1"/>
          <p:nvPr/>
        </p:nvSpPr>
        <p:spPr>
          <a:xfrm>
            <a:off x="74315" y="2081430"/>
            <a:ext cx="3275437" cy="3698448"/>
          </a:xfrm>
          <a:prstGeom prst="rect">
            <a:avLst/>
          </a:prstGeom>
          <a:noFill/>
        </p:spPr>
        <p:txBody>
          <a:bodyPr wrap="square" rtlCol="0">
            <a:spAutoFit/>
          </a:bodyPr>
          <a:lstStyle/>
          <a:p>
            <a:pPr marL="285750" indent="-285750">
              <a:spcBef>
                <a:spcPts val="1100"/>
              </a:spcBef>
              <a:buClr>
                <a:schemeClr val="accent5"/>
              </a:buClr>
              <a:buFont typeface="Arial" panose="020B0604020202020204" pitchFamily="34" charset="0"/>
              <a:buChar char="•"/>
            </a:pPr>
            <a:r>
              <a:rPr lang="en-US" dirty="0"/>
              <a:t>SEL is a shared priority among these audiences.</a:t>
            </a:r>
          </a:p>
          <a:p>
            <a:pPr marL="285750" indent="-285750">
              <a:spcBef>
                <a:spcPts val="1100"/>
              </a:spcBef>
              <a:buClr>
                <a:schemeClr val="accent5"/>
              </a:buClr>
              <a:buFont typeface="Arial" panose="020B0604020202020204" pitchFamily="34" charset="0"/>
              <a:buChar char="•"/>
            </a:pPr>
            <a:r>
              <a:rPr lang="en-US" dirty="0"/>
              <a:t>Other items on the education agenda are a chance to tune and target the message (but they are not necessarily competing with SEL).</a:t>
            </a:r>
          </a:p>
          <a:p>
            <a:pPr marL="285750" indent="-285750">
              <a:spcBef>
                <a:spcPts val="1100"/>
              </a:spcBef>
              <a:buClr>
                <a:schemeClr val="accent5"/>
              </a:buClr>
              <a:buFont typeface="Arial" panose="020B0604020202020204" pitchFamily="34" charset="0"/>
              <a:buChar char="•"/>
            </a:pPr>
            <a:r>
              <a:rPr lang="en-US" dirty="0"/>
              <a:t>According to respondents, their communities are active and likely to stay engaged on this topic.</a:t>
            </a:r>
          </a:p>
        </p:txBody>
      </p:sp>
      <p:graphicFrame>
        <p:nvGraphicFramePr>
          <p:cNvPr id="13" name="Table 12"/>
          <p:cNvGraphicFramePr>
            <a:graphicFrameLocks noGrp="1"/>
          </p:cNvGraphicFramePr>
          <p:nvPr/>
        </p:nvGraphicFramePr>
        <p:xfrm>
          <a:off x="3319805" y="2215152"/>
          <a:ext cx="1734457" cy="3564726"/>
        </p:xfrm>
        <a:graphic>
          <a:graphicData uri="http://schemas.openxmlformats.org/drawingml/2006/table">
            <a:tbl>
              <a:tblPr firstRow="1" bandRow="1">
                <a:tableStyleId>{C4B1156A-380E-4F78-BDF5-A606A8083BF9}</a:tableStyleId>
              </a:tblPr>
              <a:tblGrid>
                <a:gridCol w="1734457">
                  <a:extLst>
                    <a:ext uri="{9D8B030D-6E8A-4147-A177-3AD203B41FA5}">
                      <a16:colId xmlns:a16="http://schemas.microsoft.com/office/drawing/2014/main" val="1393040191"/>
                    </a:ext>
                  </a:extLst>
                </a:gridCol>
              </a:tblGrid>
              <a:tr h="374904">
                <a:tc>
                  <a:txBody>
                    <a:bodyPr/>
                    <a:lstStyle/>
                    <a:p>
                      <a:pPr algn="ctr"/>
                      <a:r>
                        <a:rPr lang="en-US" sz="1600" dirty="0">
                          <a:solidFill>
                            <a:schemeClr val="bg1"/>
                          </a:solidFill>
                        </a:rPr>
                        <a:t>Policy</a:t>
                      </a:r>
                    </a:p>
                  </a:txBody>
                  <a:tcPr>
                    <a:solidFill>
                      <a:schemeClr val="accent1"/>
                    </a:solidFill>
                  </a:tcPr>
                </a:tc>
                <a:extLst>
                  <a:ext uri="{0D108BD9-81ED-4DB2-BD59-A6C34878D82A}">
                    <a16:rowId xmlns:a16="http://schemas.microsoft.com/office/drawing/2014/main" val="1320623596"/>
                  </a:ext>
                </a:extLst>
              </a:tr>
              <a:tr h="386915">
                <a:tc>
                  <a:txBody>
                    <a:bodyPr/>
                    <a:lstStyle/>
                    <a:p>
                      <a:pPr marL="166688" indent="-166688">
                        <a:buFont typeface="Arial" panose="020B0604020202020204" pitchFamily="34" charset="0"/>
                        <a:buChar char="•"/>
                      </a:pPr>
                      <a:r>
                        <a:rPr lang="en-US" sz="1400" dirty="0"/>
                        <a:t>SEL</a:t>
                      </a:r>
                    </a:p>
                  </a:txBody>
                  <a:tcPr>
                    <a:solidFill>
                      <a:schemeClr val="accent1">
                        <a:lumMod val="20000"/>
                        <a:lumOff val="80000"/>
                      </a:schemeClr>
                    </a:solidFill>
                  </a:tcPr>
                </a:tc>
                <a:extLst>
                  <a:ext uri="{0D108BD9-81ED-4DB2-BD59-A6C34878D82A}">
                    <a16:rowId xmlns:a16="http://schemas.microsoft.com/office/drawing/2014/main" val="1190889819"/>
                  </a:ext>
                </a:extLst>
              </a:tr>
              <a:tr h="386915">
                <a:tc>
                  <a:txBody>
                    <a:bodyPr/>
                    <a:lstStyle/>
                    <a:p>
                      <a:pPr marL="166688" indent="-166688">
                        <a:buFont typeface="Arial" panose="020B0604020202020204" pitchFamily="34" charset="0"/>
                        <a:buChar char="•"/>
                      </a:pPr>
                      <a:r>
                        <a:rPr lang="en-US" sz="1400" dirty="0"/>
                        <a:t>Training/PD</a:t>
                      </a:r>
                    </a:p>
                  </a:txBody>
                  <a:tcPr>
                    <a:solidFill>
                      <a:schemeClr val="bg1">
                        <a:lumMod val="95000"/>
                      </a:schemeClr>
                    </a:solidFill>
                  </a:tcPr>
                </a:tc>
                <a:extLst>
                  <a:ext uri="{0D108BD9-81ED-4DB2-BD59-A6C34878D82A}">
                    <a16:rowId xmlns:a16="http://schemas.microsoft.com/office/drawing/2014/main" val="2453220850"/>
                  </a:ext>
                </a:extLst>
              </a:tr>
              <a:tr h="540621">
                <a:tc>
                  <a:txBody>
                    <a:bodyPr/>
                    <a:lstStyle/>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College &amp; career readiness</a:t>
                      </a:r>
                    </a:p>
                  </a:txBody>
                  <a:tcPr>
                    <a:solidFill>
                      <a:schemeClr val="accent1">
                        <a:lumMod val="20000"/>
                        <a:lumOff val="80000"/>
                      </a:schemeClr>
                    </a:solidFill>
                  </a:tcPr>
                </a:tc>
                <a:extLst>
                  <a:ext uri="{0D108BD9-81ED-4DB2-BD59-A6C34878D82A}">
                    <a16:rowId xmlns:a16="http://schemas.microsoft.com/office/drawing/2014/main" val="4179935713"/>
                  </a:ext>
                </a:extLst>
              </a:tr>
              <a:tr h="540621">
                <a:tc>
                  <a:txBody>
                    <a:bodyPr/>
                    <a:lstStyle/>
                    <a:p>
                      <a:pPr marL="166688" indent="-166688">
                        <a:buFont typeface="Arial" panose="020B0604020202020204" pitchFamily="34" charset="0"/>
                        <a:buChar char="•"/>
                      </a:pPr>
                      <a:r>
                        <a:rPr lang="en-US" sz="1400" dirty="0"/>
                        <a:t>Gaps in academic achievement</a:t>
                      </a:r>
                    </a:p>
                  </a:txBody>
                  <a:tcPr>
                    <a:solidFill>
                      <a:schemeClr val="bg1">
                        <a:lumMod val="95000"/>
                      </a:schemeClr>
                    </a:solidFill>
                  </a:tcPr>
                </a:tc>
                <a:extLst>
                  <a:ext uri="{0D108BD9-81ED-4DB2-BD59-A6C34878D82A}">
                    <a16:rowId xmlns:a16="http://schemas.microsoft.com/office/drawing/2014/main" val="4078979905"/>
                  </a:ext>
                </a:extLst>
              </a:tr>
              <a:tr h="763230">
                <a:tc>
                  <a:txBody>
                    <a:bodyPr/>
                    <a:lstStyle/>
                    <a:p>
                      <a:pPr marL="166688" indent="-166688">
                        <a:buFont typeface="Arial" panose="020B0604020202020204" pitchFamily="34" charset="0"/>
                        <a:buChar char="•"/>
                      </a:pPr>
                      <a:r>
                        <a:rPr lang="en-US" sz="1400" dirty="0"/>
                        <a:t>Program</a:t>
                      </a:r>
                      <a:r>
                        <a:rPr lang="en-US" sz="1400" baseline="0" dirty="0"/>
                        <a:t> &amp; instructional quality</a:t>
                      </a:r>
                      <a:endParaRPr lang="en-US" sz="1400" dirty="0"/>
                    </a:p>
                  </a:txBody>
                  <a:tcPr>
                    <a:solidFill>
                      <a:schemeClr val="accent1">
                        <a:lumMod val="20000"/>
                        <a:lumOff val="80000"/>
                      </a:schemeClr>
                    </a:solidFill>
                  </a:tcPr>
                </a:tc>
                <a:extLst>
                  <a:ext uri="{0D108BD9-81ED-4DB2-BD59-A6C34878D82A}">
                    <a16:rowId xmlns:a16="http://schemas.microsoft.com/office/drawing/2014/main" val="742762834"/>
                  </a:ext>
                </a:extLst>
              </a:tr>
              <a:tr h="571520">
                <a:tc>
                  <a:txBody>
                    <a:bodyPr/>
                    <a:lstStyle/>
                    <a:p>
                      <a:pPr marL="166688" indent="-166688">
                        <a:buFont typeface="Arial" panose="020B0604020202020204" pitchFamily="34" charset="0"/>
                        <a:buChar char="•"/>
                      </a:pPr>
                      <a:r>
                        <a:rPr lang="en-US" sz="1400" dirty="0"/>
                        <a:t>Leadership development</a:t>
                      </a:r>
                    </a:p>
                  </a:txBody>
                  <a:tcPr>
                    <a:solidFill>
                      <a:schemeClr val="bg1">
                        <a:lumMod val="95000"/>
                      </a:schemeClr>
                    </a:solidFill>
                  </a:tcPr>
                </a:tc>
                <a:extLst>
                  <a:ext uri="{0D108BD9-81ED-4DB2-BD59-A6C34878D82A}">
                    <a16:rowId xmlns:a16="http://schemas.microsoft.com/office/drawing/2014/main" val="1879772109"/>
                  </a:ext>
                </a:extLst>
              </a:tr>
            </a:tbl>
          </a:graphicData>
        </a:graphic>
      </p:graphicFrame>
      <p:graphicFrame>
        <p:nvGraphicFramePr>
          <p:cNvPr id="16" name="Table 15"/>
          <p:cNvGraphicFramePr>
            <a:graphicFrameLocks noGrp="1"/>
          </p:cNvGraphicFramePr>
          <p:nvPr/>
        </p:nvGraphicFramePr>
        <p:xfrm>
          <a:off x="5259314" y="2215152"/>
          <a:ext cx="1734457" cy="3564726"/>
        </p:xfrm>
        <a:graphic>
          <a:graphicData uri="http://schemas.openxmlformats.org/drawingml/2006/table">
            <a:tbl>
              <a:tblPr firstRow="1" bandRow="1">
                <a:tableStyleId>{C4B1156A-380E-4F78-BDF5-A606A8083BF9}</a:tableStyleId>
              </a:tblPr>
              <a:tblGrid>
                <a:gridCol w="1734457">
                  <a:extLst>
                    <a:ext uri="{9D8B030D-6E8A-4147-A177-3AD203B41FA5}">
                      <a16:colId xmlns:a16="http://schemas.microsoft.com/office/drawing/2014/main" val="1393040191"/>
                    </a:ext>
                  </a:extLst>
                </a:gridCol>
              </a:tblGrid>
              <a:tr h="370840">
                <a:tc>
                  <a:txBody>
                    <a:bodyPr/>
                    <a:lstStyle/>
                    <a:p>
                      <a:pPr algn="ctr"/>
                      <a:r>
                        <a:rPr lang="en-US" sz="1600" dirty="0">
                          <a:solidFill>
                            <a:schemeClr val="bg1"/>
                          </a:solidFill>
                        </a:rPr>
                        <a:t>K-12</a:t>
                      </a:r>
                    </a:p>
                  </a:txBody>
                  <a:tcPr>
                    <a:solidFill>
                      <a:srgbClr val="C00000">
                        <a:alpha val="80000"/>
                      </a:srgbClr>
                    </a:solidFill>
                  </a:tcPr>
                </a:tc>
                <a:extLst>
                  <a:ext uri="{0D108BD9-81ED-4DB2-BD59-A6C34878D82A}">
                    <a16:rowId xmlns:a16="http://schemas.microsoft.com/office/drawing/2014/main" val="1320623596"/>
                  </a:ext>
                </a:extLst>
              </a:tr>
              <a:tr h="384048">
                <a:tc>
                  <a:txBody>
                    <a:bodyPr/>
                    <a:lstStyle/>
                    <a:p>
                      <a:pPr marL="166688" indent="-166688">
                        <a:buFont typeface="Arial" panose="020B0604020202020204" pitchFamily="34" charset="0"/>
                        <a:buChar char="•"/>
                      </a:pPr>
                      <a:r>
                        <a:rPr lang="en-US" sz="1400" dirty="0"/>
                        <a:t>SEL</a:t>
                      </a:r>
                    </a:p>
                  </a:txBody>
                  <a:tcPr>
                    <a:solidFill>
                      <a:schemeClr val="accent6">
                        <a:lumMod val="40000"/>
                        <a:lumOff val="60000"/>
                      </a:schemeClr>
                    </a:solidFill>
                  </a:tcPr>
                </a:tc>
                <a:extLst>
                  <a:ext uri="{0D108BD9-81ED-4DB2-BD59-A6C34878D82A}">
                    <a16:rowId xmlns:a16="http://schemas.microsoft.com/office/drawing/2014/main" val="1190889819"/>
                  </a:ext>
                </a:extLst>
              </a:tr>
              <a:tr h="518160">
                <a:tc>
                  <a:txBody>
                    <a:bodyPr/>
                    <a:lstStyle/>
                    <a:p>
                      <a:pPr marL="166688" indent="-166688">
                        <a:buFont typeface="Arial" panose="020B0604020202020204" pitchFamily="34" charset="0"/>
                        <a:buChar char="•"/>
                      </a:pPr>
                      <a:r>
                        <a:rPr lang="en-US" sz="1400" dirty="0"/>
                        <a:t>Academic achievement</a:t>
                      </a:r>
                    </a:p>
                  </a:txBody>
                  <a:tcPr>
                    <a:solidFill>
                      <a:schemeClr val="bg1">
                        <a:lumMod val="95000"/>
                      </a:schemeClr>
                    </a:solidFill>
                  </a:tcPr>
                </a:tc>
                <a:extLst>
                  <a:ext uri="{0D108BD9-81ED-4DB2-BD59-A6C34878D82A}">
                    <a16:rowId xmlns:a16="http://schemas.microsoft.com/office/drawing/2014/main" val="2453220850"/>
                  </a:ext>
                </a:extLst>
              </a:tr>
              <a:tr h="518160">
                <a:tc>
                  <a:txBody>
                    <a:bodyPr/>
                    <a:lstStyle/>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Gaps in academic achievement</a:t>
                      </a:r>
                    </a:p>
                  </a:txBody>
                  <a:tcPr>
                    <a:solidFill>
                      <a:schemeClr val="accent6">
                        <a:lumMod val="40000"/>
                        <a:lumOff val="60000"/>
                      </a:schemeClr>
                    </a:solidFill>
                  </a:tcPr>
                </a:tc>
                <a:extLst>
                  <a:ext uri="{0D108BD9-81ED-4DB2-BD59-A6C34878D82A}">
                    <a16:rowId xmlns:a16="http://schemas.microsoft.com/office/drawing/2014/main" val="4179935713"/>
                  </a:ext>
                </a:extLst>
              </a:tr>
              <a:tr h="518160">
                <a:tc>
                  <a:txBody>
                    <a:bodyPr/>
                    <a:lstStyle/>
                    <a:p>
                      <a:pPr marL="166688" indent="-166688">
                        <a:buFont typeface="Arial" panose="020B0604020202020204" pitchFamily="34" charset="0"/>
                        <a:buChar char="•"/>
                      </a:pPr>
                      <a:r>
                        <a:rPr lang="en-US" sz="1400" dirty="0"/>
                        <a:t>Budget &amp; resources</a:t>
                      </a:r>
                    </a:p>
                  </a:txBody>
                  <a:tcPr>
                    <a:solidFill>
                      <a:schemeClr val="bg1">
                        <a:lumMod val="95000"/>
                      </a:schemeClr>
                    </a:solidFill>
                  </a:tcPr>
                </a:tc>
                <a:extLst>
                  <a:ext uri="{0D108BD9-81ED-4DB2-BD59-A6C34878D82A}">
                    <a16:rowId xmlns:a16="http://schemas.microsoft.com/office/drawing/2014/main" val="4078979905"/>
                  </a:ext>
                </a:extLst>
              </a:tr>
              <a:tr h="731520">
                <a:tc>
                  <a:txBody>
                    <a:bodyPr/>
                    <a:lstStyle/>
                    <a:p>
                      <a:pPr marL="166688" indent="-166688">
                        <a:buFont typeface="Arial" panose="020B0604020202020204" pitchFamily="34" charset="0"/>
                        <a:buChar char="•"/>
                      </a:pPr>
                      <a:r>
                        <a:rPr lang="en-US" sz="1400" dirty="0"/>
                        <a:t>Program</a:t>
                      </a:r>
                      <a:r>
                        <a:rPr lang="en-US" sz="1400" baseline="0" dirty="0"/>
                        <a:t> &amp; instructional quality</a:t>
                      </a:r>
                      <a:endParaRPr lang="en-US" sz="1400" dirty="0"/>
                    </a:p>
                  </a:txBody>
                  <a:tcPr>
                    <a:solidFill>
                      <a:schemeClr val="accent6">
                        <a:lumMod val="40000"/>
                        <a:lumOff val="60000"/>
                      </a:schemeClr>
                    </a:solidFill>
                  </a:tcPr>
                </a:tc>
                <a:extLst>
                  <a:ext uri="{0D108BD9-81ED-4DB2-BD59-A6C34878D82A}">
                    <a16:rowId xmlns:a16="http://schemas.microsoft.com/office/drawing/2014/main" val="742762834"/>
                  </a:ext>
                </a:extLst>
              </a:tr>
              <a:tr h="523838">
                <a:tc>
                  <a:txBody>
                    <a:bodyPr/>
                    <a:lstStyle/>
                    <a:p>
                      <a:pPr marL="166688" indent="-166688">
                        <a:buFont typeface="Arial" panose="020B0604020202020204" pitchFamily="34" charset="0"/>
                        <a:buChar char="•"/>
                      </a:pPr>
                      <a:r>
                        <a:rPr lang="en-US" sz="1400" dirty="0"/>
                        <a:t>Student engagement</a:t>
                      </a:r>
                    </a:p>
                  </a:txBody>
                  <a:tcPr>
                    <a:solidFill>
                      <a:schemeClr val="bg1">
                        <a:lumMod val="95000"/>
                      </a:schemeClr>
                    </a:solidFill>
                  </a:tcPr>
                </a:tc>
                <a:extLst>
                  <a:ext uri="{0D108BD9-81ED-4DB2-BD59-A6C34878D82A}">
                    <a16:rowId xmlns:a16="http://schemas.microsoft.com/office/drawing/2014/main" val="1879772109"/>
                  </a:ext>
                </a:extLst>
              </a:tr>
            </a:tbl>
          </a:graphicData>
        </a:graphic>
      </p:graphicFrame>
      <p:graphicFrame>
        <p:nvGraphicFramePr>
          <p:cNvPr id="17" name="Table 16"/>
          <p:cNvGraphicFramePr>
            <a:graphicFrameLocks noGrp="1"/>
          </p:cNvGraphicFramePr>
          <p:nvPr/>
        </p:nvGraphicFramePr>
        <p:xfrm>
          <a:off x="7198824" y="2215152"/>
          <a:ext cx="1734457" cy="3564726"/>
        </p:xfrm>
        <a:graphic>
          <a:graphicData uri="http://schemas.openxmlformats.org/drawingml/2006/table">
            <a:tbl>
              <a:tblPr firstRow="1" bandRow="1">
                <a:tableStyleId>{C4B1156A-380E-4F78-BDF5-A606A8083BF9}</a:tableStyleId>
              </a:tblPr>
              <a:tblGrid>
                <a:gridCol w="1734457">
                  <a:extLst>
                    <a:ext uri="{9D8B030D-6E8A-4147-A177-3AD203B41FA5}">
                      <a16:colId xmlns:a16="http://schemas.microsoft.com/office/drawing/2014/main" val="1393040191"/>
                    </a:ext>
                  </a:extLst>
                </a:gridCol>
              </a:tblGrid>
              <a:tr h="373290">
                <a:tc>
                  <a:txBody>
                    <a:bodyPr/>
                    <a:lstStyle/>
                    <a:p>
                      <a:pPr algn="ctr"/>
                      <a:r>
                        <a:rPr lang="en-US" sz="1600" dirty="0">
                          <a:solidFill>
                            <a:schemeClr val="bg1"/>
                          </a:solidFill>
                        </a:rPr>
                        <a:t>Afterschool</a:t>
                      </a:r>
                      <a:endParaRPr lang="en-US" sz="1400" dirty="0">
                        <a:solidFill>
                          <a:schemeClr val="bg1"/>
                        </a:solidFill>
                      </a:endParaRPr>
                    </a:p>
                  </a:txBody>
                  <a:tcPr>
                    <a:solidFill>
                      <a:schemeClr val="accent5"/>
                    </a:solidFill>
                  </a:tcPr>
                </a:tc>
                <a:extLst>
                  <a:ext uri="{0D108BD9-81ED-4DB2-BD59-A6C34878D82A}">
                    <a16:rowId xmlns:a16="http://schemas.microsoft.com/office/drawing/2014/main" val="1320623596"/>
                  </a:ext>
                </a:extLst>
              </a:tr>
              <a:tr h="384048">
                <a:tc>
                  <a:txBody>
                    <a:bodyPr/>
                    <a:lstStyle/>
                    <a:p>
                      <a:pPr marL="166688" indent="-166688">
                        <a:buFont typeface="Arial" panose="020B0604020202020204" pitchFamily="34" charset="0"/>
                        <a:buChar char="•"/>
                      </a:pPr>
                      <a:r>
                        <a:rPr lang="en-US" sz="1400" dirty="0"/>
                        <a:t>SEL</a:t>
                      </a:r>
                    </a:p>
                  </a:txBody>
                  <a:tcPr>
                    <a:solidFill>
                      <a:schemeClr val="accent5">
                        <a:lumMod val="40000"/>
                        <a:lumOff val="60000"/>
                      </a:schemeClr>
                    </a:solidFill>
                  </a:tcPr>
                </a:tc>
                <a:extLst>
                  <a:ext uri="{0D108BD9-81ED-4DB2-BD59-A6C34878D82A}">
                    <a16:rowId xmlns:a16="http://schemas.microsoft.com/office/drawing/2014/main" val="1190889819"/>
                  </a:ext>
                </a:extLst>
              </a:tr>
              <a:tr h="755746">
                <a:tc>
                  <a:txBody>
                    <a:bodyPr/>
                    <a:lstStyle/>
                    <a:p>
                      <a:pPr marL="166688" indent="-166688">
                        <a:buFont typeface="Arial" panose="020B0604020202020204" pitchFamily="34" charset="0"/>
                        <a:buChar char="•"/>
                      </a:pPr>
                      <a:r>
                        <a:rPr lang="en-US" sz="1400" dirty="0"/>
                        <a:t>Program &amp; instructional quality</a:t>
                      </a:r>
                    </a:p>
                  </a:txBody>
                  <a:tcPr>
                    <a:solidFill>
                      <a:schemeClr val="bg1">
                        <a:lumMod val="95000"/>
                      </a:schemeClr>
                    </a:solidFill>
                  </a:tcPr>
                </a:tc>
                <a:extLst>
                  <a:ext uri="{0D108BD9-81ED-4DB2-BD59-A6C34878D82A}">
                    <a16:rowId xmlns:a16="http://schemas.microsoft.com/office/drawing/2014/main" val="2453220850"/>
                  </a:ext>
                </a:extLst>
              </a:tr>
              <a:tr h="535320">
                <a:tc>
                  <a:txBody>
                    <a:bodyPr/>
                    <a:lstStyle/>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Gaps in academic achievement</a:t>
                      </a:r>
                    </a:p>
                  </a:txBody>
                  <a:tcPr>
                    <a:solidFill>
                      <a:schemeClr val="accent5">
                        <a:lumMod val="40000"/>
                        <a:lumOff val="60000"/>
                      </a:schemeClr>
                    </a:solidFill>
                  </a:tcPr>
                </a:tc>
                <a:extLst>
                  <a:ext uri="{0D108BD9-81ED-4DB2-BD59-A6C34878D82A}">
                    <a16:rowId xmlns:a16="http://schemas.microsoft.com/office/drawing/2014/main" val="4179935713"/>
                  </a:ext>
                </a:extLst>
              </a:tr>
              <a:tr h="535320">
                <a:tc>
                  <a:txBody>
                    <a:bodyPr/>
                    <a:lstStyle/>
                    <a:p>
                      <a:pPr marL="166688" indent="-166688">
                        <a:buFont typeface="Arial" panose="020B0604020202020204" pitchFamily="34" charset="0"/>
                        <a:buChar char="•"/>
                      </a:pPr>
                      <a:r>
                        <a:rPr lang="en-US" sz="1400" dirty="0"/>
                        <a:t>Family engagement</a:t>
                      </a:r>
                    </a:p>
                  </a:txBody>
                  <a:tcPr>
                    <a:solidFill>
                      <a:schemeClr val="bg1">
                        <a:lumMod val="95000"/>
                      </a:schemeClr>
                    </a:solidFill>
                  </a:tcPr>
                </a:tc>
                <a:extLst>
                  <a:ext uri="{0D108BD9-81ED-4DB2-BD59-A6C34878D82A}">
                    <a16:rowId xmlns:a16="http://schemas.microsoft.com/office/drawing/2014/main" val="4078979905"/>
                  </a:ext>
                </a:extLst>
              </a:tr>
              <a:tr h="394711">
                <a:tc>
                  <a:txBody>
                    <a:bodyPr/>
                    <a:lstStyle/>
                    <a:p>
                      <a:pPr marL="166688" indent="-166688">
                        <a:buFont typeface="Arial" panose="020B0604020202020204" pitchFamily="34" charset="0"/>
                        <a:buChar char="•"/>
                      </a:pPr>
                      <a:r>
                        <a:rPr lang="en-US" sz="1400" dirty="0"/>
                        <a:t>Training/PD</a:t>
                      </a:r>
                    </a:p>
                  </a:txBody>
                  <a:tcPr>
                    <a:solidFill>
                      <a:schemeClr val="accent5">
                        <a:lumMod val="40000"/>
                        <a:lumOff val="60000"/>
                      </a:schemeClr>
                    </a:solidFill>
                  </a:tcPr>
                </a:tc>
                <a:extLst>
                  <a:ext uri="{0D108BD9-81ED-4DB2-BD59-A6C34878D82A}">
                    <a16:rowId xmlns:a16="http://schemas.microsoft.com/office/drawing/2014/main" val="742762834"/>
                  </a:ext>
                </a:extLst>
              </a:tr>
              <a:tr h="586291">
                <a:tc>
                  <a:txBody>
                    <a:bodyPr/>
                    <a:lstStyle/>
                    <a:p>
                      <a:pPr marL="166688" indent="-166688">
                        <a:buFont typeface="Arial" panose="020B0604020202020204" pitchFamily="34" charset="0"/>
                        <a:buChar char="•"/>
                      </a:pPr>
                      <a:r>
                        <a:rPr lang="en-US" sz="1400" dirty="0"/>
                        <a:t>Summer </a:t>
                      </a:r>
                      <a:br>
                        <a:rPr lang="en-US" sz="1400" dirty="0"/>
                      </a:br>
                      <a:r>
                        <a:rPr lang="en-US" sz="1400" dirty="0"/>
                        <a:t>learning</a:t>
                      </a:r>
                    </a:p>
                  </a:txBody>
                  <a:tcPr>
                    <a:solidFill>
                      <a:schemeClr val="bg1">
                        <a:lumMod val="95000"/>
                      </a:schemeClr>
                    </a:solidFill>
                  </a:tcPr>
                </a:tc>
                <a:extLst>
                  <a:ext uri="{0D108BD9-81ED-4DB2-BD59-A6C34878D82A}">
                    <a16:rowId xmlns:a16="http://schemas.microsoft.com/office/drawing/2014/main" val="1879772109"/>
                  </a:ext>
                </a:extLst>
              </a:tr>
            </a:tbl>
          </a:graphicData>
        </a:graphic>
      </p:graphicFrame>
      <p:pic>
        <p:nvPicPr>
          <p:cNvPr id="18" name="Picture 17"/>
          <p:cNvPicPr>
            <a:picLocks noChangeAspect="1"/>
          </p:cNvPicPr>
          <p:nvPr/>
        </p:nvPicPr>
        <p:blipFill>
          <a:blip r:embed="rId3">
            <a:duotone>
              <a:schemeClr val="accent4">
                <a:shade val="45000"/>
                <a:satMod val="135000"/>
              </a:schemeClr>
              <a:prstClr val="white"/>
            </a:duotone>
          </a:blip>
          <a:stretch>
            <a:fillRect/>
          </a:stretch>
        </p:blipFill>
        <p:spPr>
          <a:xfrm rot="360000">
            <a:off x="4195218" y="1199869"/>
            <a:ext cx="575962" cy="843258"/>
          </a:xfrm>
          <a:prstGeom prst="rect">
            <a:avLst/>
          </a:prstGeom>
        </p:spPr>
      </p:pic>
      <p:sp>
        <p:nvSpPr>
          <p:cNvPr id="19" name="TextBox 18"/>
          <p:cNvSpPr txBox="1"/>
          <p:nvPr/>
        </p:nvSpPr>
        <p:spPr>
          <a:xfrm>
            <a:off x="4813676" y="1329111"/>
            <a:ext cx="3073844" cy="584775"/>
          </a:xfrm>
          <a:prstGeom prst="rect">
            <a:avLst/>
          </a:prstGeom>
          <a:noFill/>
        </p:spPr>
        <p:txBody>
          <a:bodyPr wrap="square" rtlCol="0">
            <a:spAutoFit/>
          </a:bodyPr>
          <a:lstStyle/>
          <a:p>
            <a:r>
              <a:rPr lang="en-US" sz="3200" dirty="0">
                <a:solidFill>
                  <a:schemeClr val="tx1">
                    <a:lumMod val="75000"/>
                    <a:lumOff val="25000"/>
                  </a:schemeClr>
                </a:solidFill>
              </a:rPr>
              <a:t>On the </a:t>
            </a:r>
            <a:r>
              <a:rPr lang="en-US" sz="3200" b="1" dirty="0">
                <a:solidFill>
                  <a:schemeClr val="tx1">
                    <a:lumMod val="75000"/>
                    <a:lumOff val="25000"/>
                  </a:schemeClr>
                </a:solidFill>
              </a:rPr>
              <a:t>Agenda</a:t>
            </a:r>
          </a:p>
        </p:txBody>
      </p:sp>
      <p:grpSp>
        <p:nvGrpSpPr>
          <p:cNvPr id="20" name="Group 19"/>
          <p:cNvGrpSpPr/>
          <p:nvPr/>
        </p:nvGrpSpPr>
        <p:grpSpPr>
          <a:xfrm>
            <a:off x="7212312" y="2270662"/>
            <a:ext cx="246888" cy="246888"/>
            <a:chOff x="7151688" y="1101474"/>
            <a:chExt cx="1246909" cy="1246909"/>
          </a:xfrm>
        </p:grpSpPr>
        <p:sp>
          <p:nvSpPr>
            <p:cNvPr id="21" name="Oval 20"/>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4"/>
            <a:srcRect l="8220" t="6842" b="6868"/>
            <a:stretch/>
          </p:blipFill>
          <p:spPr>
            <a:xfrm>
              <a:off x="7365840" y="1304459"/>
              <a:ext cx="818604" cy="840938"/>
            </a:xfrm>
            <a:prstGeom prst="rect">
              <a:avLst/>
            </a:prstGeom>
          </p:spPr>
        </p:pic>
      </p:grpSp>
      <p:grpSp>
        <p:nvGrpSpPr>
          <p:cNvPr id="34" name="Group 33"/>
          <p:cNvGrpSpPr/>
          <p:nvPr/>
        </p:nvGrpSpPr>
        <p:grpSpPr>
          <a:xfrm>
            <a:off x="5367337" y="2270662"/>
            <a:ext cx="246888" cy="246888"/>
            <a:chOff x="208276" y="6369286"/>
            <a:chExt cx="206101" cy="206101"/>
          </a:xfrm>
        </p:grpSpPr>
        <p:sp>
          <p:nvSpPr>
            <p:cNvPr id="33" name="Oval 32"/>
            <p:cNvSpPr>
              <a:spLocks noChangeAspect="1"/>
            </p:cNvSpPr>
            <p:nvPr/>
          </p:nvSpPr>
          <p:spPr>
            <a:xfrm>
              <a:off x="208276" y="6369286"/>
              <a:ext cx="206101" cy="206101"/>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23" name="Group 22"/>
            <p:cNvGrpSpPr/>
            <p:nvPr/>
          </p:nvGrpSpPr>
          <p:grpSpPr>
            <a:xfrm>
              <a:off x="240434" y="6383296"/>
              <a:ext cx="134508" cy="163547"/>
              <a:chOff x="6259830" y="260894"/>
              <a:chExt cx="1131570" cy="1375860"/>
            </a:xfrm>
          </p:grpSpPr>
          <p:grpSp>
            <p:nvGrpSpPr>
              <p:cNvPr id="24" name="Group 23"/>
              <p:cNvGrpSpPr/>
              <p:nvPr/>
            </p:nvGrpSpPr>
            <p:grpSpPr>
              <a:xfrm>
                <a:off x="6357098" y="260894"/>
                <a:ext cx="936267" cy="1079584"/>
                <a:chOff x="6374985" y="241883"/>
                <a:chExt cx="936267" cy="1123092"/>
              </a:xfrm>
            </p:grpSpPr>
            <p:sp>
              <p:nvSpPr>
                <p:cNvPr id="26" name="Freeform 25"/>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3495700" y="2270662"/>
            <a:ext cx="249382" cy="249382"/>
            <a:chOff x="10979428" y="3900250"/>
            <a:chExt cx="584279" cy="581693"/>
          </a:xfrm>
        </p:grpSpPr>
        <p:sp>
          <p:nvSpPr>
            <p:cNvPr id="30" name="Oval 29"/>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rotWithShape="1">
            <a:blip r:embed="rId5"/>
            <a:srcRect l="2607" t="6649" r="2502" b="3428"/>
            <a:stretch/>
          </p:blipFill>
          <p:spPr>
            <a:xfrm>
              <a:off x="11100495" y="3948112"/>
              <a:ext cx="339555" cy="460089"/>
            </a:xfrm>
            <a:prstGeom prst="rect">
              <a:avLst/>
            </a:prstGeom>
          </p:spPr>
        </p:pic>
        <p:sp>
          <p:nvSpPr>
            <p:cNvPr id="32" name="Oval 31"/>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35" name="TextBox 34"/>
          <p:cNvSpPr txBox="1"/>
          <p:nvPr/>
        </p:nvSpPr>
        <p:spPr>
          <a:xfrm>
            <a:off x="3120571" y="5888179"/>
            <a:ext cx="5900058" cy="261610"/>
          </a:xfrm>
          <a:prstGeom prst="rect">
            <a:avLst/>
          </a:prstGeom>
          <a:noFill/>
        </p:spPr>
        <p:txBody>
          <a:bodyPr wrap="square" rtlCol="0">
            <a:spAutoFit/>
          </a:bodyPr>
          <a:lstStyle/>
          <a:p>
            <a:pPr algn="ctr"/>
            <a:r>
              <a:rPr lang="en-US" sz="1100" i="1" dirty="0">
                <a:solidFill>
                  <a:schemeClr val="tx1">
                    <a:lumMod val="50000"/>
                    <a:lumOff val="50000"/>
                  </a:schemeClr>
                </a:solidFill>
              </a:rPr>
              <a:t>(Top 6 priorities rank ordered, respondents could select up to 3 priorities out of 16)</a:t>
            </a:r>
          </a:p>
        </p:txBody>
      </p:sp>
    </p:spTree>
    <p:extLst>
      <p:ext uri="{BB962C8B-B14F-4D97-AF65-F5344CB8AC3E}">
        <p14:creationId xmlns:p14="http://schemas.microsoft.com/office/powerpoint/2010/main" val="1410175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to Do</a:t>
            </a:r>
          </a:p>
        </p:txBody>
      </p:sp>
      <p:sp>
        <p:nvSpPr>
          <p:cNvPr id="3" name="Slide Number Placeholder 2"/>
          <p:cNvSpPr>
            <a:spLocks noGrp="1"/>
          </p:cNvSpPr>
          <p:nvPr>
            <p:ph type="sldNum" sz="quarter" idx="4"/>
          </p:nvPr>
        </p:nvSpPr>
        <p:spPr/>
        <p:txBody>
          <a:bodyPr/>
          <a:lstStyle/>
          <a:p>
            <a:fld id="{62DFECC4-1679-4D45-9635-E86BD1EE09E9}" type="slidenum">
              <a:rPr lang="en-US" smtClean="0"/>
              <a:pPr/>
              <a:t>26</a:t>
            </a:fld>
            <a:endParaRPr lang="en-US" dirty="0"/>
          </a:p>
        </p:txBody>
      </p:sp>
      <p:sp>
        <p:nvSpPr>
          <p:cNvPr id="4" name="TextBox 3"/>
          <p:cNvSpPr txBox="1"/>
          <p:nvPr/>
        </p:nvSpPr>
        <p:spPr>
          <a:xfrm>
            <a:off x="304104" y="2128844"/>
            <a:ext cx="3273552" cy="2867452"/>
          </a:xfrm>
          <a:prstGeom prst="rect">
            <a:avLst/>
          </a:prstGeom>
          <a:noFill/>
        </p:spPr>
        <p:txBody>
          <a:bodyPr wrap="square" rtlCol="0">
            <a:spAutoFit/>
          </a:bodyPr>
          <a:lstStyle/>
          <a:p>
            <a:pPr marL="285750" indent="-285750">
              <a:spcBef>
                <a:spcPts val="1100"/>
              </a:spcBef>
              <a:buClr>
                <a:schemeClr val="accent5"/>
              </a:buClr>
              <a:buFont typeface="Arial" panose="020B0604020202020204" pitchFamily="34" charset="0"/>
              <a:buChar char="•"/>
            </a:pPr>
            <a:r>
              <a:rPr lang="en-US" dirty="0"/>
              <a:t>Audiences appear primed, but not mature, in their system support of SEL.</a:t>
            </a:r>
          </a:p>
          <a:p>
            <a:pPr marL="285750" indent="-285750">
              <a:spcBef>
                <a:spcPts val="1100"/>
              </a:spcBef>
              <a:buClr>
                <a:schemeClr val="accent5"/>
              </a:buClr>
              <a:buFont typeface="Arial" panose="020B0604020202020204" pitchFamily="34" charset="0"/>
              <a:buChar char="•"/>
            </a:pPr>
            <a:r>
              <a:rPr lang="en-US" dirty="0"/>
              <a:t>The biggest barrier is that adults will need a lot more training to address SEL.</a:t>
            </a:r>
          </a:p>
          <a:p>
            <a:pPr marL="285750" indent="-285750">
              <a:spcBef>
                <a:spcPts val="1100"/>
              </a:spcBef>
              <a:buClr>
                <a:schemeClr val="accent5"/>
              </a:buClr>
              <a:buFont typeface="Arial" panose="020B0604020202020204" pitchFamily="34" charset="0"/>
              <a:buChar char="•"/>
            </a:pPr>
            <a:r>
              <a:rPr lang="en-US" dirty="0"/>
              <a:t>Audiences also say the topic is more complex than many people imagine.</a:t>
            </a:r>
          </a:p>
        </p:txBody>
      </p:sp>
      <p:sp>
        <p:nvSpPr>
          <p:cNvPr id="5" name="Rectangular Callout 4"/>
          <p:cNvSpPr/>
          <p:nvPr/>
        </p:nvSpPr>
        <p:spPr>
          <a:xfrm>
            <a:off x="3702206" y="2297153"/>
            <a:ext cx="2531326" cy="1739591"/>
          </a:xfrm>
          <a:prstGeom prst="wedgeRectCallout">
            <a:avLst>
              <a:gd name="adj1" fmla="val -10688"/>
              <a:gd name="adj2" fmla="val 65705"/>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bg1"/>
                </a:solidFill>
              </a:rPr>
              <a:t>Half </a:t>
            </a:r>
            <a:r>
              <a:rPr lang="en-US" sz="2000" dirty="0">
                <a:solidFill>
                  <a:schemeClr val="bg1"/>
                </a:solidFill>
              </a:rPr>
              <a:t>say their system has efforts “in process” on this topic</a:t>
            </a:r>
          </a:p>
        </p:txBody>
      </p:sp>
      <p:sp>
        <p:nvSpPr>
          <p:cNvPr id="6" name="TextBox 5"/>
          <p:cNvSpPr txBox="1"/>
          <p:nvPr/>
        </p:nvSpPr>
        <p:spPr>
          <a:xfrm>
            <a:off x="3967083" y="4337827"/>
            <a:ext cx="2001573" cy="938719"/>
          </a:xfrm>
          <a:prstGeom prst="rect">
            <a:avLst/>
          </a:prstGeom>
          <a:noFill/>
          <a:ln>
            <a:solidFill>
              <a:schemeClr val="accent1">
                <a:lumMod val="40000"/>
                <a:lumOff val="60000"/>
              </a:schemeClr>
            </a:solidFill>
          </a:ln>
        </p:spPr>
        <p:txBody>
          <a:bodyPr wrap="square" rtlCol="0">
            <a:spAutoFit/>
          </a:bodyPr>
          <a:lstStyle/>
          <a:p>
            <a:pPr algn="ctr">
              <a:lnSpc>
                <a:spcPct val="110000"/>
              </a:lnSpc>
            </a:pPr>
            <a:r>
              <a:rPr lang="en-US" sz="1600" dirty="0">
                <a:solidFill>
                  <a:schemeClr val="tx1">
                    <a:lumMod val="75000"/>
                    <a:lumOff val="25000"/>
                  </a:schemeClr>
                </a:solidFill>
              </a:rPr>
              <a:t>Policy (56%)</a:t>
            </a:r>
          </a:p>
          <a:p>
            <a:pPr algn="ctr">
              <a:lnSpc>
                <a:spcPct val="110000"/>
              </a:lnSpc>
            </a:pPr>
            <a:r>
              <a:rPr lang="en-US" sz="1600" dirty="0">
                <a:solidFill>
                  <a:schemeClr val="tx1">
                    <a:lumMod val="75000"/>
                    <a:lumOff val="25000"/>
                  </a:schemeClr>
                </a:solidFill>
              </a:rPr>
              <a:t>K-12 (55%)</a:t>
            </a:r>
          </a:p>
          <a:p>
            <a:pPr algn="ctr">
              <a:lnSpc>
                <a:spcPct val="110000"/>
              </a:lnSpc>
            </a:pPr>
            <a:r>
              <a:rPr lang="en-US" sz="1600" dirty="0">
                <a:solidFill>
                  <a:schemeClr val="tx1">
                    <a:lumMod val="75000"/>
                    <a:lumOff val="25000"/>
                  </a:schemeClr>
                </a:solidFill>
              </a:rPr>
              <a:t>Afterschool (55%)</a:t>
            </a:r>
          </a:p>
        </p:txBody>
      </p:sp>
      <p:sp>
        <p:nvSpPr>
          <p:cNvPr id="7" name="Rectangular Callout 6"/>
          <p:cNvSpPr/>
          <p:nvPr/>
        </p:nvSpPr>
        <p:spPr>
          <a:xfrm>
            <a:off x="6358082" y="1360450"/>
            <a:ext cx="2696708" cy="2259980"/>
          </a:xfrm>
          <a:prstGeom prst="wedgeRectCallout">
            <a:avLst>
              <a:gd name="adj1" fmla="val -10688"/>
              <a:gd name="adj2" fmla="val 65705"/>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rPr>
              <a:t>4 in 5 </a:t>
            </a:r>
            <a:r>
              <a:rPr lang="en-US" sz="2000" dirty="0">
                <a:solidFill>
                  <a:schemeClr val="bg1"/>
                </a:solidFill>
              </a:rPr>
              <a:t>say adults will need a lot more training and professional development to address this topic</a:t>
            </a:r>
          </a:p>
        </p:txBody>
      </p:sp>
      <p:sp>
        <p:nvSpPr>
          <p:cNvPr id="8" name="TextBox 7"/>
          <p:cNvSpPr txBox="1"/>
          <p:nvPr/>
        </p:nvSpPr>
        <p:spPr>
          <a:xfrm>
            <a:off x="6711317" y="3988418"/>
            <a:ext cx="2001573" cy="938719"/>
          </a:xfrm>
          <a:prstGeom prst="rect">
            <a:avLst/>
          </a:prstGeom>
          <a:noFill/>
          <a:ln>
            <a:solidFill>
              <a:schemeClr val="accent6">
                <a:lumMod val="40000"/>
                <a:lumOff val="60000"/>
              </a:schemeClr>
            </a:solidFill>
          </a:ln>
        </p:spPr>
        <p:txBody>
          <a:bodyPr wrap="square" rtlCol="0">
            <a:spAutoFit/>
          </a:bodyPr>
          <a:lstStyle/>
          <a:p>
            <a:pPr algn="ctr">
              <a:lnSpc>
                <a:spcPct val="110000"/>
              </a:lnSpc>
            </a:pPr>
            <a:r>
              <a:rPr lang="en-US" sz="1600" dirty="0">
                <a:solidFill>
                  <a:schemeClr val="tx1">
                    <a:lumMod val="75000"/>
                    <a:lumOff val="25000"/>
                  </a:schemeClr>
                </a:solidFill>
              </a:rPr>
              <a:t>Policy (81%)</a:t>
            </a:r>
          </a:p>
          <a:p>
            <a:pPr algn="ctr">
              <a:lnSpc>
                <a:spcPct val="110000"/>
              </a:lnSpc>
            </a:pPr>
            <a:r>
              <a:rPr lang="en-US" sz="1600" dirty="0">
                <a:solidFill>
                  <a:schemeClr val="tx1">
                    <a:lumMod val="75000"/>
                    <a:lumOff val="25000"/>
                  </a:schemeClr>
                </a:solidFill>
              </a:rPr>
              <a:t>K-12 (77%)</a:t>
            </a:r>
          </a:p>
          <a:p>
            <a:pPr algn="ctr">
              <a:lnSpc>
                <a:spcPct val="110000"/>
              </a:lnSpc>
            </a:pPr>
            <a:r>
              <a:rPr lang="en-US" sz="1600" dirty="0">
                <a:solidFill>
                  <a:schemeClr val="tx1">
                    <a:lumMod val="75000"/>
                    <a:lumOff val="25000"/>
                  </a:schemeClr>
                </a:solidFill>
              </a:rPr>
              <a:t>Afterschool (78%)</a:t>
            </a:r>
          </a:p>
        </p:txBody>
      </p:sp>
    </p:spTree>
    <p:extLst>
      <p:ext uri="{BB962C8B-B14F-4D97-AF65-F5344CB8AC3E}">
        <p14:creationId xmlns:p14="http://schemas.microsoft.com/office/powerpoint/2010/main" val="2136836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3400" y="1488169"/>
            <a:ext cx="7878310" cy="4351338"/>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16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33400" y="634263"/>
            <a:ext cx="1373042" cy="663854"/>
          </a:xfrm>
          <a:prstGeom prst="rect">
            <a:avLst/>
          </a:prstGeom>
          <a:noFill/>
          <a:ln>
            <a:noFill/>
          </a:ln>
        </p:spPr>
      </p:pic>
      <p:pic>
        <p:nvPicPr>
          <p:cNvPr id="9" name="Picture 2" descr="The Wallace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912" y="580441"/>
            <a:ext cx="1864022" cy="627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25754" y="2554489"/>
            <a:ext cx="6492492" cy="2369880"/>
          </a:xfrm>
          <a:prstGeom prst="rect">
            <a:avLst/>
          </a:prstGeom>
          <a:noFill/>
        </p:spPr>
        <p:txBody>
          <a:bodyPr wrap="square" rtlCol="0">
            <a:spAutoFit/>
          </a:bodyPr>
          <a:lstStyle/>
          <a:p>
            <a:pPr algn="ctr"/>
            <a:r>
              <a:rPr lang="en-US" sz="3200" b="1" dirty="0">
                <a:solidFill>
                  <a:schemeClr val="accent1"/>
                </a:solidFill>
              </a:rPr>
              <a:t>Social and Emotional Learning: </a:t>
            </a:r>
            <a:r>
              <a:rPr lang="en-US" sz="3200" dirty="0">
                <a:solidFill>
                  <a:schemeClr val="accent1"/>
                </a:solidFill>
              </a:rPr>
              <a:t>Feedback and Communications Insights from the Field</a:t>
            </a:r>
          </a:p>
          <a:p>
            <a:pPr algn="ctr"/>
            <a:endParaRPr lang="en-US" sz="2800" dirty="0"/>
          </a:p>
          <a:p>
            <a:pPr algn="ctr"/>
            <a:r>
              <a:rPr lang="en-US" sz="2400" dirty="0">
                <a:solidFill>
                  <a:schemeClr val="tx1">
                    <a:lumMod val="75000"/>
                    <a:lumOff val="25000"/>
                  </a:schemeClr>
                </a:solidFill>
              </a:rPr>
              <a:t>Findings from desktop research</a:t>
            </a:r>
          </a:p>
        </p:txBody>
      </p:sp>
    </p:spTree>
    <p:extLst>
      <p:ext uri="{BB962C8B-B14F-4D97-AF65-F5344CB8AC3E}">
        <p14:creationId xmlns:p14="http://schemas.microsoft.com/office/powerpoint/2010/main" val="343946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Desktop Research Methodology </a:t>
            </a:r>
          </a:p>
        </p:txBody>
      </p:sp>
      <p:sp>
        <p:nvSpPr>
          <p:cNvPr id="3" name="Slide Number Placeholder 2"/>
          <p:cNvSpPr>
            <a:spLocks noGrp="1"/>
          </p:cNvSpPr>
          <p:nvPr>
            <p:ph type="sldNum" sz="quarter" idx="4"/>
          </p:nvPr>
        </p:nvSpPr>
        <p:spPr/>
        <p:txBody>
          <a:bodyPr/>
          <a:lstStyle/>
          <a:p>
            <a:fld id="{62DFECC4-1679-4D45-9635-E86BD1EE09E9}" type="slidenum">
              <a:rPr lang="en-US" smtClean="0"/>
              <a:pPr/>
              <a:t>28</a:t>
            </a:fld>
            <a:endParaRPr lang="en-US" dirty="0"/>
          </a:p>
        </p:txBody>
      </p:sp>
      <p:sp>
        <p:nvSpPr>
          <p:cNvPr id="5" name="TextBox 4"/>
          <p:cNvSpPr txBox="1"/>
          <p:nvPr/>
        </p:nvSpPr>
        <p:spPr>
          <a:xfrm>
            <a:off x="504826" y="966019"/>
            <a:ext cx="7786299" cy="400110"/>
          </a:xfrm>
          <a:prstGeom prst="rect">
            <a:avLst/>
          </a:prstGeom>
          <a:noFill/>
        </p:spPr>
        <p:txBody>
          <a:bodyPr wrap="square" rtlCol="0">
            <a:spAutoFit/>
          </a:bodyPr>
          <a:lstStyle/>
          <a:p>
            <a:r>
              <a:rPr lang="en-US" sz="2000" dirty="0"/>
              <a:t>A multi-pronged approach:</a:t>
            </a:r>
          </a:p>
        </p:txBody>
      </p:sp>
      <p:sp>
        <p:nvSpPr>
          <p:cNvPr id="6" name="TextBox 5"/>
          <p:cNvSpPr txBox="1"/>
          <p:nvPr/>
        </p:nvSpPr>
        <p:spPr>
          <a:xfrm>
            <a:off x="958469" y="1847970"/>
            <a:ext cx="4685864" cy="374571"/>
          </a:xfrm>
          <a:prstGeom prst="roundRect">
            <a:avLst/>
          </a:prstGeom>
          <a:solidFill>
            <a:schemeClr val="bg2"/>
          </a:solidFill>
        </p:spPr>
        <p:txBody>
          <a:bodyPr wrap="square" rtlCol="0" anchor="ctr">
            <a:spAutoFit/>
          </a:bodyPr>
          <a:lstStyle/>
          <a:p>
            <a:pPr algn="r"/>
            <a:r>
              <a:rPr lang="en-US" sz="1600" dirty="0"/>
              <a:t>Reviewed 25+ documents from Wallace</a:t>
            </a:r>
          </a:p>
        </p:txBody>
      </p:sp>
      <p:sp>
        <p:nvSpPr>
          <p:cNvPr id="7" name="TextBox 6"/>
          <p:cNvSpPr txBox="1"/>
          <p:nvPr/>
        </p:nvSpPr>
        <p:spPr>
          <a:xfrm>
            <a:off x="1571450" y="2526842"/>
            <a:ext cx="4520591" cy="646986"/>
          </a:xfrm>
          <a:prstGeom prst="roundRect">
            <a:avLst/>
          </a:prstGeom>
          <a:solidFill>
            <a:schemeClr val="bg2"/>
          </a:solidFill>
        </p:spPr>
        <p:txBody>
          <a:bodyPr wrap="square" rtlCol="0" anchor="ctr">
            <a:spAutoFit/>
          </a:bodyPr>
          <a:lstStyle/>
          <a:p>
            <a:pPr algn="r"/>
            <a:r>
              <a:rPr lang="en-US" sz="1600" dirty="0"/>
              <a:t>Used text analytics and Google trends data to identify frequency of terms and related terms</a:t>
            </a:r>
          </a:p>
        </p:txBody>
      </p:sp>
      <p:sp>
        <p:nvSpPr>
          <p:cNvPr id="8" name="TextBox 7"/>
          <p:cNvSpPr txBox="1"/>
          <p:nvPr/>
        </p:nvSpPr>
        <p:spPr>
          <a:xfrm>
            <a:off x="2099359" y="3478129"/>
            <a:ext cx="4503321" cy="646986"/>
          </a:xfrm>
          <a:prstGeom prst="roundRect">
            <a:avLst/>
          </a:prstGeom>
          <a:solidFill>
            <a:schemeClr val="bg2"/>
          </a:solidFill>
        </p:spPr>
        <p:txBody>
          <a:bodyPr wrap="square" rtlCol="0" anchor="ctr">
            <a:spAutoFit/>
          </a:bodyPr>
          <a:lstStyle/>
          <a:p>
            <a:pPr algn="r"/>
            <a:r>
              <a:rPr lang="en-US" sz="1600" dirty="0"/>
              <a:t>Additional scans of online content from </a:t>
            </a:r>
            <a:br>
              <a:rPr lang="en-US" sz="1600" dirty="0"/>
            </a:br>
            <a:r>
              <a:rPr lang="en-US" sz="1600" dirty="0"/>
              <a:t>12 policy and educational organizations</a:t>
            </a:r>
          </a:p>
        </p:txBody>
      </p:sp>
      <p:sp>
        <p:nvSpPr>
          <p:cNvPr id="9" name="TextBox 8"/>
          <p:cNvSpPr txBox="1"/>
          <p:nvPr/>
        </p:nvSpPr>
        <p:spPr>
          <a:xfrm>
            <a:off x="2533496" y="4429416"/>
            <a:ext cx="4532322" cy="646986"/>
          </a:xfrm>
          <a:prstGeom prst="roundRect">
            <a:avLst/>
          </a:prstGeom>
          <a:solidFill>
            <a:schemeClr val="bg2"/>
          </a:solidFill>
        </p:spPr>
        <p:txBody>
          <a:bodyPr wrap="square" rtlCol="0" anchor="ctr">
            <a:spAutoFit/>
          </a:bodyPr>
          <a:lstStyle/>
          <a:p>
            <a:pPr algn="r"/>
            <a:r>
              <a:rPr lang="en-US" sz="1600" dirty="0"/>
              <a:t>Reviewed 10 school systems recognized as leaders in SEL to assess their language</a:t>
            </a:r>
          </a:p>
        </p:txBody>
      </p:sp>
      <p:sp>
        <p:nvSpPr>
          <p:cNvPr id="10" name="TextBox 9"/>
          <p:cNvSpPr txBox="1"/>
          <p:nvPr/>
        </p:nvSpPr>
        <p:spPr>
          <a:xfrm>
            <a:off x="3039741" y="5380705"/>
            <a:ext cx="4821724" cy="646986"/>
          </a:xfrm>
          <a:prstGeom prst="roundRect">
            <a:avLst/>
          </a:prstGeom>
          <a:solidFill>
            <a:schemeClr val="bg2"/>
          </a:solidFill>
        </p:spPr>
        <p:txBody>
          <a:bodyPr wrap="square" rtlCol="0" anchor="ctr">
            <a:spAutoFit/>
          </a:bodyPr>
          <a:lstStyle/>
          <a:p>
            <a:pPr algn="r"/>
            <a:r>
              <a:rPr lang="en-US" sz="1600" dirty="0"/>
              <a:t>Consolidated and analyzed data to recommend a list of terms to be used in the qualitative phase</a:t>
            </a:r>
          </a:p>
        </p:txBody>
      </p:sp>
      <p:sp>
        <p:nvSpPr>
          <p:cNvPr id="11" name="Oval 10"/>
          <p:cNvSpPr/>
          <p:nvPr/>
        </p:nvSpPr>
        <p:spPr>
          <a:xfrm>
            <a:off x="729913" y="1672395"/>
            <a:ext cx="699247" cy="699247"/>
          </a:xfrm>
          <a:prstGeom prst="ellipse">
            <a:avLst/>
          </a:prstGeom>
          <a:ln>
            <a:solidFill>
              <a:schemeClr val="accent1">
                <a:lumMod val="60000"/>
                <a:lumOff val="40000"/>
                <a:alpha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rPr>
              <a:t>1</a:t>
            </a:r>
          </a:p>
        </p:txBody>
      </p:sp>
      <p:sp>
        <p:nvSpPr>
          <p:cNvPr id="12" name="Oval 11"/>
          <p:cNvSpPr/>
          <p:nvPr/>
        </p:nvSpPr>
        <p:spPr>
          <a:xfrm>
            <a:off x="1079536" y="2500711"/>
            <a:ext cx="699247" cy="699247"/>
          </a:xfrm>
          <a:prstGeom prst="ellipse">
            <a:avLst/>
          </a:prstGeom>
          <a:ln>
            <a:solidFill>
              <a:schemeClr val="accent1">
                <a:lumMod val="60000"/>
                <a:lumOff val="40000"/>
                <a:alpha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rPr>
              <a:t>2</a:t>
            </a:r>
          </a:p>
        </p:txBody>
      </p:sp>
      <p:sp>
        <p:nvSpPr>
          <p:cNvPr id="13" name="Oval 12"/>
          <p:cNvSpPr/>
          <p:nvPr/>
        </p:nvSpPr>
        <p:spPr>
          <a:xfrm>
            <a:off x="1571450" y="3459675"/>
            <a:ext cx="699247" cy="699247"/>
          </a:xfrm>
          <a:prstGeom prst="ellipse">
            <a:avLst/>
          </a:prstGeom>
          <a:ln>
            <a:solidFill>
              <a:schemeClr val="accent1">
                <a:lumMod val="60000"/>
                <a:lumOff val="40000"/>
                <a:alpha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rPr>
              <a:t>3</a:t>
            </a:r>
          </a:p>
        </p:txBody>
      </p:sp>
      <p:sp>
        <p:nvSpPr>
          <p:cNvPr id="14" name="Oval 13"/>
          <p:cNvSpPr/>
          <p:nvPr/>
        </p:nvSpPr>
        <p:spPr>
          <a:xfrm>
            <a:off x="2099359" y="4391170"/>
            <a:ext cx="699247" cy="699247"/>
          </a:xfrm>
          <a:prstGeom prst="ellipse">
            <a:avLst/>
          </a:prstGeom>
          <a:ln>
            <a:solidFill>
              <a:schemeClr val="accent1">
                <a:lumMod val="60000"/>
                <a:lumOff val="40000"/>
                <a:alpha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rPr>
              <a:t>4</a:t>
            </a:r>
          </a:p>
        </p:txBody>
      </p:sp>
      <p:sp>
        <p:nvSpPr>
          <p:cNvPr id="15" name="Oval 14"/>
          <p:cNvSpPr/>
          <p:nvPr/>
        </p:nvSpPr>
        <p:spPr>
          <a:xfrm>
            <a:off x="2602154" y="5356472"/>
            <a:ext cx="699247" cy="699247"/>
          </a:xfrm>
          <a:prstGeom prst="ellipse">
            <a:avLst/>
          </a:prstGeom>
          <a:ln>
            <a:solidFill>
              <a:schemeClr val="accent1">
                <a:lumMod val="60000"/>
                <a:lumOff val="40000"/>
                <a:alpha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2000" b="1" dirty="0">
                <a:solidFill>
                  <a:schemeClr val="bg1"/>
                </a:solidFill>
              </a:rPr>
              <a:t>5</a:t>
            </a:r>
          </a:p>
        </p:txBody>
      </p:sp>
    </p:spTree>
    <p:extLst>
      <p:ext uri="{BB962C8B-B14F-4D97-AF65-F5344CB8AC3E}">
        <p14:creationId xmlns:p14="http://schemas.microsoft.com/office/powerpoint/2010/main" val="658487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DFECC4-1679-4D45-9635-E86BD1EE09E9}" type="slidenum">
              <a:rPr lang="en-US" smtClean="0"/>
              <a:pPr/>
              <a:t>29</a:t>
            </a:fld>
            <a:endParaRPr lang="en-US" dirty="0"/>
          </a:p>
        </p:txBody>
      </p:sp>
      <p:sp>
        <p:nvSpPr>
          <p:cNvPr id="6" name="Rectangle 5"/>
          <p:cNvSpPr/>
          <p:nvPr/>
        </p:nvSpPr>
        <p:spPr>
          <a:xfrm>
            <a:off x="502129" y="1290099"/>
            <a:ext cx="7968103" cy="53522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title"/>
          </p:nvPr>
        </p:nvSpPr>
        <p:spPr>
          <a:xfrm>
            <a:off x="504826" y="0"/>
            <a:ext cx="7164335" cy="966019"/>
          </a:xfrm>
        </p:spPr>
        <p:txBody>
          <a:bodyPr/>
          <a:lstStyle/>
          <a:p>
            <a:r>
              <a:rPr lang="en-US" dirty="0"/>
              <a:t>40+ Terms Circulating</a:t>
            </a:r>
          </a:p>
        </p:txBody>
      </p:sp>
      <p:graphicFrame>
        <p:nvGraphicFramePr>
          <p:cNvPr id="53" name="Table 52"/>
          <p:cNvGraphicFramePr>
            <a:graphicFrameLocks noGrp="1"/>
          </p:cNvGraphicFramePr>
          <p:nvPr/>
        </p:nvGraphicFramePr>
        <p:xfrm>
          <a:off x="4633148" y="1414718"/>
          <a:ext cx="3657977" cy="4994103"/>
        </p:xfrm>
        <a:graphic>
          <a:graphicData uri="http://schemas.openxmlformats.org/drawingml/2006/table">
            <a:tbl>
              <a:tblPr bandRow="1">
                <a:tableStyleId>{5C22544A-7EE6-4342-B048-85BDC9FD1C3A}</a:tableStyleId>
              </a:tblPr>
              <a:tblGrid>
                <a:gridCol w="3657977">
                  <a:extLst>
                    <a:ext uri="{9D8B030D-6E8A-4147-A177-3AD203B41FA5}">
                      <a16:colId xmlns:a16="http://schemas.microsoft.com/office/drawing/2014/main" val="20000"/>
                    </a:ext>
                  </a:extLst>
                </a:gridCol>
              </a:tblGrid>
              <a:tr h="4994103">
                <a:tc>
                  <a:txBody>
                    <a:bodyPr/>
                    <a:lstStyle/>
                    <a:p>
                      <a:pPr marL="274320" marR="0">
                        <a:spcBef>
                          <a:spcPts val="0"/>
                        </a:spcBef>
                        <a:spcAft>
                          <a:spcPts val="600"/>
                        </a:spcAft>
                      </a:pPr>
                      <a:r>
                        <a:rPr lang="en-US" sz="1050" dirty="0">
                          <a:effectLst/>
                        </a:rPr>
                        <a:t>School climate</a:t>
                      </a:r>
                    </a:p>
                    <a:p>
                      <a:pPr marL="274320" marR="0">
                        <a:spcBef>
                          <a:spcPts val="0"/>
                        </a:spcBef>
                        <a:spcAft>
                          <a:spcPts val="600"/>
                        </a:spcAft>
                      </a:pPr>
                      <a:r>
                        <a:rPr lang="en-US" sz="1050" dirty="0">
                          <a:effectLst/>
                        </a:rPr>
                        <a:t>Science of human development</a:t>
                      </a:r>
                    </a:p>
                    <a:p>
                      <a:pPr marL="274320" marR="0">
                        <a:spcBef>
                          <a:spcPts val="0"/>
                        </a:spcBef>
                        <a:spcAft>
                          <a:spcPts val="600"/>
                        </a:spcAft>
                      </a:pPr>
                      <a:r>
                        <a:rPr lang="en-US" sz="1050" dirty="0">
                          <a:effectLst/>
                        </a:rPr>
                        <a:t>Skills for agency</a:t>
                      </a:r>
                    </a:p>
                    <a:p>
                      <a:pPr marL="274320" marR="0">
                        <a:spcBef>
                          <a:spcPts val="0"/>
                        </a:spcBef>
                        <a:spcAft>
                          <a:spcPts val="600"/>
                        </a:spcAft>
                      </a:pPr>
                      <a:r>
                        <a:rPr lang="en-US" sz="1050" dirty="0">
                          <a:effectLst/>
                        </a:rPr>
                        <a:t>Social-emotional learning (variations: social-emotional development; social-emotional competence; social and emotional skills; social emotional competencies)</a:t>
                      </a:r>
                    </a:p>
                    <a:p>
                      <a:pPr marL="274320" marR="0">
                        <a:spcBef>
                          <a:spcPts val="0"/>
                        </a:spcBef>
                        <a:spcAft>
                          <a:spcPts val="600"/>
                        </a:spcAft>
                      </a:pPr>
                      <a:r>
                        <a:rPr lang="en-US" sz="1050" dirty="0">
                          <a:effectLst/>
                        </a:rPr>
                        <a:t>Social, emotional and mindful learning</a:t>
                      </a:r>
                    </a:p>
                    <a:p>
                      <a:pPr marL="274320" marR="0">
                        <a:spcBef>
                          <a:spcPts val="0"/>
                        </a:spcBef>
                        <a:spcAft>
                          <a:spcPts val="600"/>
                        </a:spcAft>
                      </a:pPr>
                      <a:r>
                        <a:rPr lang="en-US" sz="1050" dirty="0">
                          <a:effectLst/>
                        </a:rPr>
                        <a:t>Soft skills</a:t>
                      </a:r>
                    </a:p>
                    <a:p>
                      <a:pPr marL="274320" marR="0">
                        <a:spcBef>
                          <a:spcPts val="0"/>
                        </a:spcBef>
                        <a:spcAft>
                          <a:spcPts val="600"/>
                        </a:spcAft>
                      </a:pPr>
                      <a:r>
                        <a:rPr lang="en-US" sz="1050" dirty="0">
                          <a:effectLst/>
                        </a:rPr>
                        <a:t>Student agency</a:t>
                      </a:r>
                    </a:p>
                    <a:p>
                      <a:pPr marL="274320" marR="0">
                        <a:spcBef>
                          <a:spcPts val="0"/>
                        </a:spcBef>
                        <a:spcAft>
                          <a:spcPts val="600"/>
                        </a:spcAft>
                      </a:pPr>
                      <a:r>
                        <a:rPr lang="en-US" sz="1050" dirty="0">
                          <a:effectLst/>
                        </a:rPr>
                        <a:t>Student-centered learning</a:t>
                      </a:r>
                    </a:p>
                    <a:p>
                      <a:pPr marL="274320" marR="0">
                        <a:spcBef>
                          <a:spcPts val="0"/>
                        </a:spcBef>
                        <a:spcAft>
                          <a:spcPts val="600"/>
                        </a:spcAft>
                      </a:pPr>
                      <a:r>
                        <a:rPr lang="en-US" sz="1050" dirty="0">
                          <a:effectLst/>
                        </a:rPr>
                        <a:t>The Big Five</a:t>
                      </a:r>
                    </a:p>
                    <a:p>
                      <a:pPr marL="274320" marR="0">
                        <a:spcBef>
                          <a:spcPts val="0"/>
                        </a:spcBef>
                        <a:spcAft>
                          <a:spcPts val="600"/>
                        </a:spcAft>
                      </a:pPr>
                      <a:r>
                        <a:rPr lang="en-US" sz="1050" dirty="0">
                          <a:effectLst/>
                        </a:rPr>
                        <a:t>Thriving</a:t>
                      </a:r>
                    </a:p>
                    <a:p>
                      <a:pPr marL="274320" marR="0">
                        <a:spcBef>
                          <a:spcPts val="0"/>
                        </a:spcBef>
                        <a:spcAft>
                          <a:spcPts val="600"/>
                        </a:spcAft>
                      </a:pPr>
                      <a:r>
                        <a:rPr lang="en-US" sz="1050" dirty="0">
                          <a:effectLst/>
                        </a:rPr>
                        <a:t>Transferable knowledge and skills</a:t>
                      </a:r>
                    </a:p>
                    <a:p>
                      <a:pPr marL="274320" marR="0">
                        <a:spcBef>
                          <a:spcPts val="0"/>
                        </a:spcBef>
                        <a:spcAft>
                          <a:spcPts val="600"/>
                        </a:spcAft>
                      </a:pPr>
                      <a:r>
                        <a:rPr lang="en-US" sz="1050" dirty="0">
                          <a:effectLst/>
                        </a:rPr>
                        <a:t>Whole Child Approach</a:t>
                      </a:r>
                    </a:p>
                    <a:p>
                      <a:pPr marL="274320" marR="0">
                        <a:spcBef>
                          <a:spcPts val="0"/>
                        </a:spcBef>
                        <a:spcAft>
                          <a:spcPts val="600"/>
                        </a:spcAft>
                      </a:pPr>
                      <a:r>
                        <a:rPr lang="en-US" sz="1050" dirty="0">
                          <a:effectLst/>
                        </a:rPr>
                        <a:t>Youth development</a:t>
                      </a:r>
                      <a:endParaRPr lang="en-US" sz="1050" dirty="0">
                        <a:solidFill>
                          <a:srgbClr val="000000"/>
                        </a:solidFill>
                        <a:effectLst/>
                        <a:latin typeface="Times New Roman" panose="02020603050405020304" pitchFamily="18" charset="0"/>
                        <a:ea typeface="Times New Roman" panose="02020603050405020304" pitchFamily="18" charset="0"/>
                      </a:endParaRPr>
                    </a:p>
                  </a:txBody>
                  <a:tcPr marL="49075" marR="49075"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54" name="Table 53"/>
          <p:cNvGraphicFramePr>
            <a:graphicFrameLocks noGrp="1"/>
          </p:cNvGraphicFramePr>
          <p:nvPr/>
        </p:nvGraphicFramePr>
        <p:xfrm>
          <a:off x="691093" y="1417213"/>
          <a:ext cx="3720485" cy="4983480"/>
        </p:xfrm>
        <a:graphic>
          <a:graphicData uri="http://schemas.openxmlformats.org/drawingml/2006/table">
            <a:tbl>
              <a:tblPr bandRow="1">
                <a:tableStyleId>{5C22544A-7EE6-4342-B048-85BDC9FD1C3A}</a:tableStyleId>
              </a:tblPr>
              <a:tblGrid>
                <a:gridCol w="1826076">
                  <a:extLst>
                    <a:ext uri="{9D8B030D-6E8A-4147-A177-3AD203B41FA5}">
                      <a16:colId xmlns:a16="http://schemas.microsoft.com/office/drawing/2014/main" val="20000"/>
                    </a:ext>
                  </a:extLst>
                </a:gridCol>
                <a:gridCol w="1894409">
                  <a:extLst>
                    <a:ext uri="{9D8B030D-6E8A-4147-A177-3AD203B41FA5}">
                      <a16:colId xmlns:a16="http://schemas.microsoft.com/office/drawing/2014/main" val="20001"/>
                    </a:ext>
                  </a:extLst>
                </a:gridCol>
              </a:tblGrid>
              <a:tr h="4983480">
                <a:tc>
                  <a:txBody>
                    <a:bodyPr/>
                    <a:lstStyle/>
                    <a:p>
                      <a:pPr marL="0" marR="0">
                        <a:spcBef>
                          <a:spcPts val="0"/>
                        </a:spcBef>
                        <a:spcAft>
                          <a:spcPts val="600"/>
                        </a:spcAft>
                      </a:pPr>
                      <a:r>
                        <a:rPr lang="en-US" sz="1050" dirty="0">
                          <a:effectLst/>
                        </a:rPr>
                        <a:t>21st century skills/competencies </a:t>
                      </a:r>
                    </a:p>
                    <a:p>
                      <a:pPr marL="0" marR="0">
                        <a:spcBef>
                          <a:spcPts val="0"/>
                        </a:spcBef>
                        <a:spcAft>
                          <a:spcPts val="600"/>
                        </a:spcAft>
                      </a:pPr>
                      <a:r>
                        <a:rPr lang="en-US" sz="1050" dirty="0">
                          <a:effectLst/>
                        </a:rPr>
                        <a:t>Academic attitudes and behaviors</a:t>
                      </a:r>
                    </a:p>
                    <a:p>
                      <a:pPr marL="0" marR="0">
                        <a:spcBef>
                          <a:spcPts val="0"/>
                        </a:spcBef>
                        <a:spcAft>
                          <a:spcPts val="600"/>
                        </a:spcAft>
                      </a:pPr>
                      <a:r>
                        <a:rPr lang="en-US" sz="1050" dirty="0">
                          <a:effectLst/>
                        </a:rPr>
                        <a:t>Academic mindsets </a:t>
                      </a:r>
                    </a:p>
                    <a:p>
                      <a:pPr marL="0" marR="0">
                        <a:spcBef>
                          <a:spcPts val="0"/>
                        </a:spcBef>
                        <a:spcAft>
                          <a:spcPts val="600"/>
                        </a:spcAft>
                      </a:pPr>
                      <a:r>
                        <a:rPr lang="en-US" sz="1050" dirty="0">
                          <a:effectLst/>
                        </a:rPr>
                        <a:t>Achievement behavioral skills</a:t>
                      </a:r>
                    </a:p>
                    <a:p>
                      <a:pPr marL="0" marR="0">
                        <a:spcBef>
                          <a:spcPts val="0"/>
                        </a:spcBef>
                        <a:spcAft>
                          <a:spcPts val="600"/>
                        </a:spcAft>
                      </a:pPr>
                      <a:r>
                        <a:rPr lang="en-US" sz="1050" dirty="0">
                          <a:effectLst/>
                        </a:rPr>
                        <a:t>Capacity for accomplishment</a:t>
                      </a:r>
                    </a:p>
                    <a:p>
                      <a:pPr marL="0" marR="0">
                        <a:spcBef>
                          <a:spcPts val="0"/>
                        </a:spcBef>
                        <a:spcAft>
                          <a:spcPts val="600"/>
                        </a:spcAft>
                      </a:pPr>
                      <a:r>
                        <a:rPr lang="en-US" sz="1050" dirty="0">
                          <a:effectLst/>
                        </a:rPr>
                        <a:t>Character (variations: character education character development; character building; and character virtue development)</a:t>
                      </a:r>
                    </a:p>
                    <a:p>
                      <a:pPr marL="0" marR="0">
                        <a:spcBef>
                          <a:spcPts val="0"/>
                        </a:spcBef>
                        <a:spcAft>
                          <a:spcPts val="600"/>
                        </a:spcAft>
                      </a:pPr>
                      <a:r>
                        <a:rPr lang="en-US" sz="1050" dirty="0">
                          <a:effectLst/>
                        </a:rPr>
                        <a:t>Deeper learning</a:t>
                      </a:r>
                    </a:p>
                    <a:p>
                      <a:pPr marL="0" marR="0">
                        <a:spcBef>
                          <a:spcPts val="0"/>
                        </a:spcBef>
                        <a:spcAft>
                          <a:spcPts val="600"/>
                        </a:spcAft>
                      </a:pPr>
                      <a:r>
                        <a:rPr lang="en-US" sz="1050" dirty="0">
                          <a:effectLst/>
                        </a:rPr>
                        <a:t>Developmental experiences</a:t>
                      </a:r>
                    </a:p>
                    <a:p>
                      <a:pPr marL="0" marR="0">
                        <a:spcBef>
                          <a:spcPts val="0"/>
                        </a:spcBef>
                        <a:spcAft>
                          <a:spcPts val="600"/>
                        </a:spcAft>
                      </a:pPr>
                      <a:r>
                        <a:rPr lang="en-US" sz="1050" dirty="0">
                          <a:effectLst/>
                        </a:rPr>
                        <a:t>Effective Learner</a:t>
                      </a:r>
                    </a:p>
                    <a:p>
                      <a:pPr marL="0" marR="0">
                        <a:spcBef>
                          <a:spcPts val="0"/>
                        </a:spcBef>
                        <a:spcAft>
                          <a:spcPts val="600"/>
                        </a:spcAft>
                      </a:pPr>
                      <a:r>
                        <a:rPr lang="en-US" sz="1050" dirty="0">
                          <a:effectLst/>
                        </a:rPr>
                        <a:t>Emotional Intelligence</a:t>
                      </a:r>
                    </a:p>
                    <a:p>
                      <a:pPr marL="0" marR="0">
                        <a:spcBef>
                          <a:spcPts val="0"/>
                        </a:spcBef>
                        <a:spcAft>
                          <a:spcPts val="600"/>
                        </a:spcAft>
                      </a:pPr>
                      <a:r>
                        <a:rPr lang="en-US" sz="1050" dirty="0">
                          <a:effectLst/>
                        </a:rPr>
                        <a:t>Ethics</a:t>
                      </a:r>
                    </a:p>
                    <a:p>
                      <a:pPr marL="0" marR="0">
                        <a:spcBef>
                          <a:spcPts val="0"/>
                        </a:spcBef>
                        <a:spcAft>
                          <a:spcPts val="600"/>
                        </a:spcAft>
                      </a:pPr>
                      <a:r>
                        <a:rPr lang="en-US" sz="1050" dirty="0">
                          <a:effectLst/>
                        </a:rPr>
                        <a:t>Expanded learning system</a:t>
                      </a:r>
                    </a:p>
                    <a:p>
                      <a:pPr marL="0" marR="0">
                        <a:spcBef>
                          <a:spcPts val="0"/>
                        </a:spcBef>
                        <a:spcAft>
                          <a:spcPts val="600"/>
                        </a:spcAft>
                      </a:pPr>
                      <a:r>
                        <a:rPr lang="en-US" sz="1050" dirty="0">
                          <a:effectLst/>
                        </a:rPr>
                        <a:t>Foundations for Young Adult Success</a:t>
                      </a:r>
                    </a:p>
                  </a:txBody>
                  <a:tcPr marL="49075" marR="49075"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600"/>
                        </a:spcAft>
                      </a:pPr>
                      <a:r>
                        <a:rPr lang="en-US" sz="1050" dirty="0">
                          <a:effectLst/>
                        </a:rPr>
                        <a:t>Grit </a:t>
                      </a:r>
                    </a:p>
                    <a:p>
                      <a:pPr marL="0" marR="0">
                        <a:spcBef>
                          <a:spcPts val="0"/>
                        </a:spcBef>
                        <a:spcAft>
                          <a:spcPts val="600"/>
                        </a:spcAft>
                      </a:pPr>
                      <a:r>
                        <a:rPr lang="en-US" sz="1050" dirty="0">
                          <a:effectLst/>
                        </a:rPr>
                        <a:t>Growth mindset</a:t>
                      </a:r>
                    </a:p>
                    <a:p>
                      <a:pPr marL="0" marR="0">
                        <a:spcBef>
                          <a:spcPts val="0"/>
                        </a:spcBef>
                        <a:spcAft>
                          <a:spcPts val="600"/>
                        </a:spcAft>
                      </a:pPr>
                      <a:r>
                        <a:rPr lang="en-US" sz="1050" dirty="0">
                          <a:effectLst/>
                        </a:rPr>
                        <a:t>Intrapersonal and interpersonal competencies</a:t>
                      </a:r>
                    </a:p>
                    <a:p>
                      <a:pPr marL="0" marR="0">
                        <a:spcBef>
                          <a:spcPts val="0"/>
                        </a:spcBef>
                        <a:spcAft>
                          <a:spcPts val="600"/>
                        </a:spcAft>
                      </a:pPr>
                      <a:r>
                        <a:rPr lang="en-US" sz="1050" dirty="0">
                          <a:effectLst/>
                        </a:rPr>
                        <a:t>Learning mindset</a:t>
                      </a:r>
                    </a:p>
                    <a:p>
                      <a:pPr marL="0" marR="0">
                        <a:spcBef>
                          <a:spcPts val="0"/>
                        </a:spcBef>
                        <a:spcAft>
                          <a:spcPts val="600"/>
                        </a:spcAft>
                      </a:pPr>
                      <a:r>
                        <a:rPr lang="en-US" sz="1050" dirty="0">
                          <a:effectLst/>
                        </a:rPr>
                        <a:t>Life skills</a:t>
                      </a:r>
                    </a:p>
                    <a:p>
                      <a:pPr marL="0" marR="0">
                        <a:spcBef>
                          <a:spcPts val="0"/>
                        </a:spcBef>
                        <a:spcAft>
                          <a:spcPts val="600"/>
                        </a:spcAft>
                      </a:pPr>
                      <a:r>
                        <a:rPr lang="en-US" sz="1050" dirty="0">
                          <a:effectLst/>
                        </a:rPr>
                        <a:t>Multiple dimensions of learning</a:t>
                      </a:r>
                    </a:p>
                    <a:p>
                      <a:pPr marL="0" marR="0">
                        <a:spcBef>
                          <a:spcPts val="0"/>
                        </a:spcBef>
                        <a:spcAft>
                          <a:spcPts val="600"/>
                        </a:spcAft>
                      </a:pPr>
                      <a:r>
                        <a:rPr lang="en-US" sz="1050" dirty="0">
                          <a:effectLst/>
                        </a:rPr>
                        <a:t>Non-academic skills</a:t>
                      </a:r>
                    </a:p>
                    <a:p>
                      <a:pPr marL="0" marR="0">
                        <a:spcBef>
                          <a:spcPts val="0"/>
                        </a:spcBef>
                        <a:spcAft>
                          <a:spcPts val="600"/>
                        </a:spcAft>
                      </a:pPr>
                      <a:r>
                        <a:rPr lang="en-US" sz="1050" dirty="0">
                          <a:effectLst/>
                        </a:rPr>
                        <a:t>Non-academic success factors</a:t>
                      </a:r>
                    </a:p>
                    <a:p>
                      <a:pPr marL="0" marR="0">
                        <a:spcBef>
                          <a:spcPts val="0"/>
                        </a:spcBef>
                        <a:spcAft>
                          <a:spcPts val="600"/>
                        </a:spcAft>
                      </a:pPr>
                      <a:r>
                        <a:rPr lang="en-US" sz="1050" dirty="0">
                          <a:effectLst/>
                        </a:rPr>
                        <a:t>Non-academic youth outcomes</a:t>
                      </a:r>
                    </a:p>
                    <a:p>
                      <a:pPr marL="0" marR="0">
                        <a:spcBef>
                          <a:spcPts val="0"/>
                        </a:spcBef>
                        <a:spcAft>
                          <a:spcPts val="600"/>
                        </a:spcAft>
                      </a:pPr>
                      <a:r>
                        <a:rPr lang="en-US" sz="1050" dirty="0">
                          <a:effectLst/>
                        </a:rPr>
                        <a:t>Non-cognitive traits &amp; habits (variations: non-cognitive skills/factors; non-cognitive learning; non-cognitive development)</a:t>
                      </a:r>
                    </a:p>
                    <a:p>
                      <a:pPr marL="0" marR="0">
                        <a:spcBef>
                          <a:spcPts val="0"/>
                        </a:spcBef>
                        <a:spcAft>
                          <a:spcPts val="600"/>
                        </a:spcAft>
                      </a:pPr>
                      <a:r>
                        <a:rPr lang="en-US" sz="1050" dirty="0">
                          <a:effectLst/>
                        </a:rPr>
                        <a:t>Personal and social skills</a:t>
                      </a:r>
                    </a:p>
                    <a:p>
                      <a:pPr marL="0" marR="0">
                        <a:spcBef>
                          <a:spcPts val="0"/>
                        </a:spcBef>
                        <a:spcAft>
                          <a:spcPts val="600"/>
                        </a:spcAft>
                      </a:pPr>
                      <a:r>
                        <a:rPr lang="en-US" sz="1050" dirty="0">
                          <a:effectLst/>
                        </a:rPr>
                        <a:t>Personal success skills</a:t>
                      </a:r>
                    </a:p>
                    <a:p>
                      <a:pPr marL="0" marR="0">
                        <a:spcBef>
                          <a:spcPts val="0"/>
                        </a:spcBef>
                        <a:spcAft>
                          <a:spcPts val="600"/>
                        </a:spcAft>
                      </a:pPr>
                      <a:r>
                        <a:rPr lang="en-US" sz="1050" dirty="0">
                          <a:effectLst/>
                        </a:rPr>
                        <a:t>Positive youth development</a:t>
                      </a:r>
                    </a:p>
                    <a:p>
                      <a:pPr marL="0" marR="0">
                        <a:spcBef>
                          <a:spcPts val="0"/>
                        </a:spcBef>
                        <a:spcAft>
                          <a:spcPts val="600"/>
                        </a:spcAft>
                      </a:pPr>
                      <a:r>
                        <a:rPr lang="en-US" sz="1050" dirty="0">
                          <a:effectLst/>
                        </a:rPr>
                        <a:t>Productive persistence</a:t>
                      </a:r>
                    </a:p>
                    <a:p>
                      <a:pPr marL="0" marR="0">
                        <a:spcBef>
                          <a:spcPts val="0"/>
                        </a:spcBef>
                        <a:spcAft>
                          <a:spcPts val="600"/>
                        </a:spcAft>
                      </a:pPr>
                      <a:r>
                        <a:rPr lang="en-US" sz="1050" dirty="0">
                          <a:effectLst/>
                        </a:rPr>
                        <a:t>Prosocial behavior/experiences</a:t>
                      </a:r>
                    </a:p>
                    <a:p>
                      <a:pPr marL="0" marR="0">
                        <a:spcBef>
                          <a:spcPts val="0"/>
                        </a:spcBef>
                        <a:spcAft>
                          <a:spcPts val="0"/>
                        </a:spcAft>
                      </a:pPr>
                      <a:r>
                        <a:rPr lang="en-US" sz="1050" dirty="0">
                          <a:effectLst/>
                        </a:rPr>
                        <a:t> </a:t>
                      </a:r>
                      <a:endParaRPr lang="en-US" sz="1050" dirty="0">
                        <a:solidFill>
                          <a:srgbClr val="000000"/>
                        </a:solidFill>
                        <a:effectLst/>
                        <a:latin typeface="Times New Roman" panose="02020603050405020304" pitchFamily="18" charset="0"/>
                        <a:ea typeface="Times New Roman" panose="02020603050405020304" pitchFamily="18" charset="0"/>
                      </a:endParaRPr>
                    </a:p>
                  </a:txBody>
                  <a:tcPr marL="49075" marR="49075"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16" name="Group 15"/>
          <p:cNvGrpSpPr/>
          <p:nvPr/>
        </p:nvGrpSpPr>
        <p:grpSpPr>
          <a:xfrm>
            <a:off x="4229474" y="1548815"/>
            <a:ext cx="501706" cy="4313709"/>
            <a:chOff x="4378986" y="2016726"/>
            <a:chExt cx="501706" cy="4313709"/>
          </a:xfrm>
          <a:noFill/>
        </p:grpSpPr>
        <p:sp>
          <p:nvSpPr>
            <p:cNvPr id="12" name="Flowchart: Stored Data 11"/>
            <p:cNvSpPr/>
            <p:nvPr/>
          </p:nvSpPr>
          <p:spPr>
            <a:xfrm rot="16200000">
              <a:off x="4576634" y="181907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tored Data 21"/>
            <p:cNvSpPr/>
            <p:nvPr/>
          </p:nvSpPr>
          <p:spPr>
            <a:xfrm rot="16200000">
              <a:off x="4576634" y="330400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tored Data 22"/>
            <p:cNvSpPr/>
            <p:nvPr/>
          </p:nvSpPr>
          <p:spPr>
            <a:xfrm rot="16200000">
              <a:off x="4576634" y="3551494"/>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tored Data 23"/>
            <p:cNvSpPr/>
            <p:nvPr/>
          </p:nvSpPr>
          <p:spPr>
            <a:xfrm rot="16200000">
              <a:off x="4576634" y="3798982"/>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tored Data 24"/>
            <p:cNvSpPr/>
            <p:nvPr/>
          </p:nvSpPr>
          <p:spPr>
            <a:xfrm rot="16200000">
              <a:off x="4576634" y="4046470"/>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tored Data 25"/>
            <p:cNvSpPr/>
            <p:nvPr/>
          </p:nvSpPr>
          <p:spPr>
            <a:xfrm rot="16200000">
              <a:off x="4576634" y="6026377"/>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tored Data 26"/>
            <p:cNvSpPr/>
            <p:nvPr/>
          </p:nvSpPr>
          <p:spPr>
            <a:xfrm rot="16200000">
              <a:off x="4576634" y="577888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tored Data 27"/>
            <p:cNvSpPr/>
            <p:nvPr/>
          </p:nvSpPr>
          <p:spPr>
            <a:xfrm rot="16200000">
              <a:off x="4576634" y="553139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tored Data 28"/>
            <p:cNvSpPr/>
            <p:nvPr/>
          </p:nvSpPr>
          <p:spPr>
            <a:xfrm rot="16200000">
              <a:off x="4576634" y="5283910"/>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tored Data 29"/>
            <p:cNvSpPr/>
            <p:nvPr/>
          </p:nvSpPr>
          <p:spPr>
            <a:xfrm rot="16200000">
              <a:off x="4576634" y="5036422"/>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tored Data 30"/>
            <p:cNvSpPr/>
            <p:nvPr/>
          </p:nvSpPr>
          <p:spPr>
            <a:xfrm rot="16200000">
              <a:off x="4576634" y="4788934"/>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tored Data 31"/>
            <p:cNvSpPr/>
            <p:nvPr/>
          </p:nvSpPr>
          <p:spPr>
            <a:xfrm rot="16200000">
              <a:off x="4576634" y="454144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tored Data 32"/>
            <p:cNvSpPr/>
            <p:nvPr/>
          </p:nvSpPr>
          <p:spPr>
            <a:xfrm rot="16200000">
              <a:off x="4576634" y="429395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tored Data 33"/>
            <p:cNvSpPr/>
            <p:nvPr/>
          </p:nvSpPr>
          <p:spPr>
            <a:xfrm rot="16200000">
              <a:off x="4576634" y="305651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tored Data 34"/>
            <p:cNvSpPr/>
            <p:nvPr/>
          </p:nvSpPr>
          <p:spPr>
            <a:xfrm rot="16200000">
              <a:off x="4576634" y="2809030"/>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p:cNvSpPr/>
            <p:nvPr/>
          </p:nvSpPr>
          <p:spPr>
            <a:xfrm rot="16200000">
              <a:off x="4576634" y="2561542"/>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tored Data 36"/>
            <p:cNvSpPr/>
            <p:nvPr/>
          </p:nvSpPr>
          <p:spPr>
            <a:xfrm rot="16200000">
              <a:off x="4576634" y="2314054"/>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tored Data 37"/>
            <p:cNvSpPr/>
            <p:nvPr/>
          </p:nvSpPr>
          <p:spPr>
            <a:xfrm rot="16200000">
              <a:off x="4576634" y="206656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rot="21111762">
            <a:off x="8447833" y="1535752"/>
            <a:ext cx="195999" cy="4535873"/>
            <a:chOff x="-129362" y="1299583"/>
            <a:chExt cx="195999" cy="4535873"/>
          </a:xfrm>
        </p:grpSpPr>
        <p:sp>
          <p:nvSpPr>
            <p:cNvPr id="43" name="Rectangle 42"/>
            <p:cNvSpPr/>
            <p:nvPr/>
          </p:nvSpPr>
          <p:spPr>
            <a:xfrm>
              <a:off x="-121381" y="1758011"/>
              <a:ext cx="178025" cy="37767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tored Data 43"/>
            <p:cNvSpPr/>
            <p:nvPr/>
          </p:nvSpPr>
          <p:spPr>
            <a:xfrm rot="16200000">
              <a:off x="-222473" y="5432227"/>
              <a:ext cx="372234" cy="186004"/>
            </a:xfrm>
            <a:prstGeom prst="flowChartOnlineStora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tored Data 44"/>
            <p:cNvSpPr/>
            <p:nvPr/>
          </p:nvSpPr>
          <p:spPr>
            <a:xfrm rot="16200000">
              <a:off x="-151937" y="5626876"/>
              <a:ext cx="231157" cy="186004"/>
            </a:xfrm>
            <a:prstGeom prst="flowChartOnlineStorag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Extract 45"/>
            <p:cNvSpPr/>
            <p:nvPr/>
          </p:nvSpPr>
          <p:spPr>
            <a:xfrm>
              <a:off x="-129361" y="1299583"/>
              <a:ext cx="193982" cy="472361"/>
            </a:xfrm>
            <a:prstGeom prst="flowChartExtra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tored Data 46"/>
            <p:cNvSpPr/>
            <p:nvPr/>
          </p:nvSpPr>
          <p:spPr>
            <a:xfrm rot="16200000">
              <a:off x="-80828" y="1686216"/>
              <a:ext cx="99854" cy="195077"/>
            </a:xfrm>
            <a:prstGeom prst="flowChartOnlineStorag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Extract 47"/>
            <p:cNvSpPr/>
            <p:nvPr/>
          </p:nvSpPr>
          <p:spPr>
            <a:xfrm>
              <a:off x="-59219" y="1304684"/>
              <a:ext cx="59219" cy="113171"/>
            </a:xfrm>
            <a:prstGeom prst="flowChartExtra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flipH="1" flipV="1">
              <a:off x="-19384" y="1814589"/>
              <a:ext cx="82824" cy="920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flipH="1" flipV="1">
              <a:off x="-77771" y="1814589"/>
              <a:ext cx="82824" cy="920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flipH="1" flipV="1">
              <a:off x="-129362" y="1821422"/>
              <a:ext cx="82824" cy="920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226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Research Approach</a:t>
            </a:r>
          </a:p>
        </p:txBody>
      </p:sp>
      <p:sp>
        <p:nvSpPr>
          <p:cNvPr id="3" name="Slide Number Placeholder 2"/>
          <p:cNvSpPr>
            <a:spLocks noGrp="1"/>
          </p:cNvSpPr>
          <p:nvPr>
            <p:ph type="sldNum" sz="quarter" idx="4"/>
          </p:nvPr>
        </p:nvSpPr>
        <p:spPr/>
        <p:txBody>
          <a:bodyPr/>
          <a:lstStyle/>
          <a:p>
            <a:fld id="{62DFECC4-1679-4D45-9635-E86BD1EE09E9}" type="slidenum">
              <a:rPr lang="en-US" smtClean="0">
                <a:solidFill>
                  <a:prstClr val="black">
                    <a:tint val="75000"/>
                  </a:prstClr>
                </a:solidFill>
              </a:rPr>
              <a:pPr/>
              <a:t>3</a:t>
            </a:fld>
            <a:endParaRPr lang="en-US" dirty="0">
              <a:solidFill>
                <a:prstClr val="black">
                  <a:tint val="75000"/>
                </a:prstClr>
              </a:solidFill>
            </a:endParaRPr>
          </a:p>
        </p:txBody>
      </p:sp>
      <p:grpSp>
        <p:nvGrpSpPr>
          <p:cNvPr id="20" name="Group 19"/>
          <p:cNvGrpSpPr/>
          <p:nvPr/>
        </p:nvGrpSpPr>
        <p:grpSpPr>
          <a:xfrm>
            <a:off x="435833" y="1176900"/>
            <a:ext cx="7886700" cy="1175658"/>
            <a:chOff x="435833" y="1176900"/>
            <a:chExt cx="7886700" cy="1175658"/>
          </a:xfrm>
        </p:grpSpPr>
        <p:sp>
          <p:nvSpPr>
            <p:cNvPr id="4" name="Rounded Rectangle 3"/>
            <p:cNvSpPr/>
            <p:nvPr/>
          </p:nvSpPr>
          <p:spPr>
            <a:xfrm>
              <a:off x="435833" y="1176900"/>
              <a:ext cx="7886700" cy="1175658"/>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435833" y="1241508"/>
              <a:ext cx="4462170" cy="338554"/>
            </a:xfrm>
            <a:prstGeom prst="rect">
              <a:avLst/>
            </a:prstGeom>
            <a:noFill/>
          </p:spPr>
          <p:txBody>
            <a:bodyPr wrap="square" rtlCol="0">
              <a:spAutoFit/>
            </a:bodyPr>
            <a:lstStyle/>
            <a:p>
              <a:r>
                <a:rPr lang="en-US" sz="1600" b="1" dirty="0">
                  <a:solidFill>
                    <a:prstClr val="black"/>
                  </a:solidFill>
                </a:rPr>
                <a:t>Phase I: Desktop Research (Summer 2015)</a:t>
              </a:r>
            </a:p>
          </p:txBody>
        </p:sp>
        <p:sp>
          <p:nvSpPr>
            <p:cNvPr id="6" name="Rectangle 5"/>
            <p:cNvSpPr/>
            <p:nvPr/>
          </p:nvSpPr>
          <p:spPr>
            <a:xfrm>
              <a:off x="435833" y="1549285"/>
              <a:ext cx="7886700" cy="738664"/>
            </a:xfrm>
            <a:prstGeom prst="rect">
              <a:avLst/>
            </a:prstGeom>
            <a:noFill/>
          </p:spPr>
          <p:txBody>
            <a:bodyPr wrap="square">
              <a:spAutoFit/>
            </a:bodyPr>
            <a:lstStyle/>
            <a:p>
              <a:r>
                <a:rPr lang="en-US" sz="1400" dirty="0">
                  <a:solidFill>
                    <a:prstClr val="black"/>
                  </a:solidFill>
                  <a:ea typeface="Calibri" panose="020F0502020204030204" pitchFamily="34" charset="0"/>
                </a:rPr>
                <a:t>Edge synthesized background materials provided by Wallace, web searches, text analytics and trends data. This led to an inventory of terms and initial hypotheses.  Findings informed a working session with Wallace and a short list of terms for further study.</a:t>
              </a:r>
              <a:endParaRPr lang="en-US" sz="1400" dirty="0">
                <a:solidFill>
                  <a:prstClr val="black"/>
                </a:solidFill>
              </a:endParaRPr>
            </a:p>
          </p:txBody>
        </p:sp>
      </p:grpSp>
      <p:grpSp>
        <p:nvGrpSpPr>
          <p:cNvPr id="18" name="Group 17"/>
          <p:cNvGrpSpPr/>
          <p:nvPr/>
        </p:nvGrpSpPr>
        <p:grpSpPr>
          <a:xfrm>
            <a:off x="435833" y="2619670"/>
            <a:ext cx="7886700" cy="1175658"/>
            <a:chOff x="435833" y="2582839"/>
            <a:chExt cx="7886700" cy="1175658"/>
          </a:xfrm>
        </p:grpSpPr>
        <p:sp>
          <p:nvSpPr>
            <p:cNvPr id="9" name="Rounded Rectangle 8"/>
            <p:cNvSpPr/>
            <p:nvPr/>
          </p:nvSpPr>
          <p:spPr>
            <a:xfrm>
              <a:off x="435833" y="2582839"/>
              <a:ext cx="7886700" cy="1175658"/>
            </a:xfrm>
            <a:prstGeom prst="round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white"/>
                </a:solidFill>
              </a:endParaRPr>
            </a:p>
          </p:txBody>
        </p:sp>
        <p:sp>
          <p:nvSpPr>
            <p:cNvPr id="10" name="TextBox 9"/>
            <p:cNvSpPr txBox="1"/>
            <p:nvPr/>
          </p:nvSpPr>
          <p:spPr>
            <a:xfrm>
              <a:off x="487029" y="2643248"/>
              <a:ext cx="6780463" cy="338554"/>
            </a:xfrm>
            <a:prstGeom prst="rect">
              <a:avLst/>
            </a:prstGeom>
            <a:noFill/>
          </p:spPr>
          <p:txBody>
            <a:bodyPr wrap="square" rtlCol="0">
              <a:spAutoFit/>
            </a:bodyPr>
            <a:lstStyle/>
            <a:p>
              <a:r>
                <a:rPr lang="en-US" sz="1600" b="1" dirty="0"/>
                <a:t>Phase II: Qualitative Research Among Professionals (Fall 2015)</a:t>
              </a:r>
            </a:p>
          </p:txBody>
        </p:sp>
        <p:sp>
          <p:nvSpPr>
            <p:cNvPr id="11" name="Rectangle 10"/>
            <p:cNvSpPr/>
            <p:nvPr/>
          </p:nvSpPr>
          <p:spPr>
            <a:xfrm>
              <a:off x="487028" y="2958082"/>
              <a:ext cx="7791604" cy="738664"/>
            </a:xfrm>
            <a:prstGeom prst="rect">
              <a:avLst/>
            </a:prstGeom>
          </p:spPr>
          <p:txBody>
            <a:bodyPr wrap="square">
              <a:spAutoFit/>
            </a:bodyPr>
            <a:lstStyle/>
            <a:p>
              <a:r>
                <a:rPr lang="en-US" sz="1400" dirty="0">
                  <a:ea typeface="Calibri" panose="020F0502020204030204" pitchFamily="34" charset="0"/>
                </a:rPr>
                <a:t>Edge completed 45 in-depth interviews among K-12, Afterschool and Policy leaders. Discussions explored perceptions of terms and the topic in more detail. Findings informed a messaging session with Wallace, where the team started to draft content for the survey phase.</a:t>
              </a:r>
              <a:endParaRPr lang="en-US" sz="1400" dirty="0"/>
            </a:p>
          </p:txBody>
        </p:sp>
      </p:grpSp>
      <p:grpSp>
        <p:nvGrpSpPr>
          <p:cNvPr id="29" name="Group 28"/>
          <p:cNvGrpSpPr/>
          <p:nvPr/>
        </p:nvGrpSpPr>
        <p:grpSpPr>
          <a:xfrm>
            <a:off x="435834" y="4062440"/>
            <a:ext cx="7886700" cy="1114360"/>
            <a:chOff x="504814" y="5100059"/>
            <a:chExt cx="7969631" cy="1175658"/>
          </a:xfrm>
          <a:effectLst/>
        </p:grpSpPr>
        <p:sp>
          <p:nvSpPr>
            <p:cNvPr id="13" name="Rounded Rectangle 12"/>
            <p:cNvSpPr/>
            <p:nvPr/>
          </p:nvSpPr>
          <p:spPr>
            <a:xfrm>
              <a:off x="504814" y="5100059"/>
              <a:ext cx="7886700" cy="1175658"/>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573807" y="5170307"/>
              <a:ext cx="6969400" cy="357177"/>
            </a:xfrm>
            <a:prstGeom prst="rect">
              <a:avLst/>
            </a:prstGeom>
            <a:noFill/>
          </p:spPr>
          <p:txBody>
            <a:bodyPr wrap="square" rtlCol="0">
              <a:spAutoFit/>
            </a:bodyPr>
            <a:lstStyle/>
            <a:p>
              <a:r>
                <a:rPr lang="en-US" sz="1600" b="1" dirty="0"/>
                <a:t>Phase III: Quantitative Research Among Professionals (Winter 2016)</a:t>
              </a:r>
            </a:p>
          </p:txBody>
        </p:sp>
        <p:sp>
          <p:nvSpPr>
            <p:cNvPr id="15" name="Rectangle 14"/>
            <p:cNvSpPr/>
            <p:nvPr/>
          </p:nvSpPr>
          <p:spPr>
            <a:xfrm>
              <a:off x="581475" y="5454160"/>
              <a:ext cx="7892970" cy="779296"/>
            </a:xfrm>
            <a:prstGeom prst="rect">
              <a:avLst/>
            </a:prstGeom>
          </p:spPr>
          <p:txBody>
            <a:bodyPr wrap="square">
              <a:spAutoFit/>
            </a:bodyPr>
            <a:lstStyle/>
            <a:p>
              <a:r>
                <a:rPr lang="en-US" sz="1400" dirty="0">
                  <a:ea typeface="Calibri" panose="020F0502020204030204" pitchFamily="34" charset="0"/>
                </a:rPr>
                <a:t>Online survey of n=1,600 Professionals (192 Policymakers; 331 K-12 Leaders; 620 Afterschool Leaders).  Wallace designated 5 terms of interest, and Edge designed a survey to test the strengths and weaknesses of those terms. The survey also explored potential message frames.</a:t>
              </a:r>
            </a:p>
          </p:txBody>
        </p:sp>
      </p:grpSp>
      <p:grpSp>
        <p:nvGrpSpPr>
          <p:cNvPr id="26" name="Group 25"/>
          <p:cNvGrpSpPr/>
          <p:nvPr/>
        </p:nvGrpSpPr>
        <p:grpSpPr>
          <a:xfrm>
            <a:off x="7918591" y="847932"/>
            <a:ext cx="783909" cy="783909"/>
            <a:chOff x="6845130" y="1121188"/>
            <a:chExt cx="783909" cy="783909"/>
          </a:xfrm>
          <a:effectLst>
            <a:outerShdw blurRad="50800" dist="38100" dir="2700000" sx="102000" sy="102000" algn="tl" rotWithShape="0">
              <a:prstClr val="black">
                <a:alpha val="40000"/>
              </a:prstClr>
            </a:outerShdw>
          </a:effectLst>
        </p:grpSpPr>
        <p:sp>
          <p:nvSpPr>
            <p:cNvPr id="19" name="Oval 18"/>
            <p:cNvSpPr/>
            <p:nvPr/>
          </p:nvSpPr>
          <p:spPr>
            <a:xfrm>
              <a:off x="6845130" y="1121188"/>
              <a:ext cx="783909" cy="783909"/>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1" name="Group 20"/>
            <p:cNvGrpSpPr/>
            <p:nvPr/>
          </p:nvGrpSpPr>
          <p:grpSpPr>
            <a:xfrm>
              <a:off x="6990336" y="1354892"/>
              <a:ext cx="493496" cy="316499"/>
              <a:chOff x="4843463" y="14576425"/>
              <a:chExt cx="709612" cy="490538"/>
            </a:xfrm>
          </p:grpSpPr>
          <p:sp>
            <p:nvSpPr>
              <p:cNvPr id="22" name="Round Same Side Corner Rectangle 21"/>
              <p:cNvSpPr/>
              <p:nvPr/>
            </p:nvSpPr>
            <p:spPr>
              <a:xfrm>
                <a:off x="4892675" y="14576425"/>
                <a:ext cx="620713" cy="444500"/>
              </a:xfrm>
              <a:prstGeom prst="round2SameRect">
                <a:avLst/>
              </a:prstGeom>
              <a:solidFill>
                <a:schemeClr val="accent3">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3" name="Round Same Side Corner Rectangle 22"/>
              <p:cNvSpPr/>
              <p:nvPr/>
            </p:nvSpPr>
            <p:spPr>
              <a:xfrm>
                <a:off x="4914900" y="14605000"/>
                <a:ext cx="568325" cy="390525"/>
              </a:xfrm>
              <a:prstGeom prst="round2SameRect">
                <a:avLst/>
              </a:prstGeom>
              <a:solidFill>
                <a:schemeClr val="bg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4" name="Rounded Rectangle 23"/>
              <p:cNvSpPr/>
              <p:nvPr/>
            </p:nvSpPr>
            <p:spPr>
              <a:xfrm>
                <a:off x="4843463" y="15020925"/>
                <a:ext cx="709612" cy="46038"/>
              </a:xfrm>
              <a:prstGeom prst="roundRect">
                <a:avLst/>
              </a:prstGeom>
              <a:solidFill>
                <a:schemeClr val="accent3">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sp>
            <p:nvSpPr>
              <p:cNvPr id="25" name="Right Arrow 24"/>
              <p:cNvSpPr/>
              <p:nvPr/>
            </p:nvSpPr>
            <p:spPr>
              <a:xfrm rot="18445388">
                <a:off x="5314598" y="14841267"/>
                <a:ext cx="111125" cy="85725"/>
              </a:xfrm>
              <a:prstGeom prst="rightArrow">
                <a:avLst/>
              </a:prstGeom>
              <a:solidFill>
                <a:schemeClr val="accent3">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endParaRPr>
              </a:p>
            </p:txBody>
          </p:sp>
        </p:grpSp>
      </p:grpSp>
      <p:grpSp>
        <p:nvGrpSpPr>
          <p:cNvPr id="7" name="Group 6"/>
          <p:cNvGrpSpPr/>
          <p:nvPr/>
        </p:nvGrpSpPr>
        <p:grpSpPr>
          <a:xfrm>
            <a:off x="7918591" y="2235715"/>
            <a:ext cx="786384" cy="790240"/>
            <a:chOff x="8128186" y="2167842"/>
            <a:chExt cx="786384" cy="790240"/>
          </a:xfrm>
        </p:grpSpPr>
        <p:sp>
          <p:nvSpPr>
            <p:cNvPr id="32" name="Oval 31"/>
            <p:cNvSpPr/>
            <p:nvPr/>
          </p:nvSpPr>
          <p:spPr>
            <a:xfrm>
              <a:off x="8128186" y="2171698"/>
              <a:ext cx="786384" cy="786384"/>
            </a:xfrm>
            <a:prstGeom prst="ellipse">
              <a:avLst/>
            </a:prstGeom>
            <a:solidFill>
              <a:schemeClr val="bg1"/>
            </a:solidFill>
            <a:ln w="57150">
              <a:solidFill>
                <a:schemeClr val="accent2"/>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92402" y="2402260"/>
              <a:ext cx="262327" cy="26232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440307" y="2459097"/>
              <a:ext cx="150029" cy="148652"/>
            </a:xfrm>
            <a:prstGeom prst="ellips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5400000">
              <a:off x="8305810" y="1996939"/>
              <a:ext cx="416613" cy="758420"/>
            </a:xfrm>
            <a:prstGeom prst="moon">
              <a:avLst>
                <a:gd name="adj" fmla="val 55211"/>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200000">
              <a:off x="8313894" y="2377894"/>
              <a:ext cx="400447" cy="758418"/>
            </a:xfrm>
            <a:prstGeom prst="moon">
              <a:avLst>
                <a:gd name="adj" fmla="val 63331"/>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35833" y="5443911"/>
            <a:ext cx="7886700" cy="1175658"/>
            <a:chOff x="571677" y="5527638"/>
            <a:chExt cx="7886700" cy="1175658"/>
          </a:xfrm>
        </p:grpSpPr>
        <p:sp>
          <p:nvSpPr>
            <p:cNvPr id="30" name="Rounded Rectangle 29"/>
            <p:cNvSpPr/>
            <p:nvPr/>
          </p:nvSpPr>
          <p:spPr>
            <a:xfrm>
              <a:off x="571677" y="5527638"/>
              <a:ext cx="7886700" cy="1175658"/>
            </a:xfrm>
            <a:prstGeom prst="roundRect">
              <a:avLst/>
            </a:prstGeom>
            <a:solidFill>
              <a:schemeClr val="accent4">
                <a:lumMod val="40000"/>
                <a:lumOff val="6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solidFill>
                  <a:prstClr val="white"/>
                </a:solidFill>
              </a:endParaRPr>
            </a:p>
          </p:txBody>
        </p:sp>
        <p:sp>
          <p:nvSpPr>
            <p:cNvPr id="31" name="TextBox 30"/>
            <p:cNvSpPr txBox="1"/>
            <p:nvPr/>
          </p:nvSpPr>
          <p:spPr>
            <a:xfrm>
              <a:off x="644065" y="5588290"/>
              <a:ext cx="5852821" cy="338554"/>
            </a:xfrm>
            <a:prstGeom prst="rect">
              <a:avLst/>
            </a:prstGeom>
            <a:noFill/>
          </p:spPr>
          <p:txBody>
            <a:bodyPr wrap="square" rtlCol="0">
              <a:spAutoFit/>
            </a:bodyPr>
            <a:lstStyle/>
            <a:p>
              <a:r>
                <a:rPr lang="en-US" sz="1600" b="1" dirty="0"/>
                <a:t>Follow Up: Focus Groups with Parents (Spring 2016)</a:t>
              </a:r>
            </a:p>
          </p:txBody>
        </p:sp>
        <p:sp>
          <p:nvSpPr>
            <p:cNvPr id="33" name="Rectangle 32"/>
            <p:cNvSpPr/>
            <p:nvPr/>
          </p:nvSpPr>
          <p:spPr>
            <a:xfrm>
              <a:off x="651734" y="5915940"/>
              <a:ext cx="7791604" cy="738664"/>
            </a:xfrm>
            <a:prstGeom prst="rect">
              <a:avLst/>
            </a:prstGeom>
          </p:spPr>
          <p:txBody>
            <a:bodyPr wrap="square">
              <a:spAutoFit/>
            </a:bodyPr>
            <a:lstStyle/>
            <a:p>
              <a:pPr>
                <a:spcBef>
                  <a:spcPts val="1100"/>
                </a:spcBef>
                <a:buClr>
                  <a:schemeClr val="accent2"/>
                </a:buClr>
              </a:pPr>
              <a:r>
                <a:rPr lang="en-US" sz="1400" dirty="0"/>
                <a:t>As follow up to marketing research among professional audiences, Wallace asked Edge to gather parent feedback.</a:t>
              </a:r>
              <a:r>
                <a:rPr lang="en-US" sz="1400" dirty="0">
                  <a:ea typeface="Calibri" panose="020F0502020204030204" pitchFamily="34" charset="0"/>
                </a:rPr>
                <a:t> Conversations with low income parents helped the team understand </a:t>
              </a:r>
              <a:r>
                <a:rPr lang="en-US" sz="1400" dirty="0"/>
                <a:t>SEL mindset, gut-check terminology, and continue the learning on framing and messaging.</a:t>
              </a:r>
            </a:p>
          </p:txBody>
        </p:sp>
      </p:grpSp>
      <p:grpSp>
        <p:nvGrpSpPr>
          <p:cNvPr id="16" name="Group 15"/>
          <p:cNvGrpSpPr/>
          <p:nvPr/>
        </p:nvGrpSpPr>
        <p:grpSpPr>
          <a:xfrm>
            <a:off x="7914302" y="5042064"/>
            <a:ext cx="786384" cy="790240"/>
            <a:chOff x="8212835" y="5112766"/>
            <a:chExt cx="786384" cy="790240"/>
          </a:xfrm>
        </p:grpSpPr>
        <p:sp>
          <p:nvSpPr>
            <p:cNvPr id="38" name="Oval 37"/>
            <p:cNvSpPr/>
            <p:nvPr/>
          </p:nvSpPr>
          <p:spPr>
            <a:xfrm>
              <a:off x="8212835" y="5116622"/>
              <a:ext cx="786384" cy="786384"/>
            </a:xfrm>
            <a:prstGeom prst="ellipse">
              <a:avLst/>
            </a:prstGeom>
            <a:solidFill>
              <a:schemeClr val="bg1"/>
            </a:solidFill>
            <a:ln w="57150">
              <a:solidFill>
                <a:schemeClr val="accent2"/>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8477051" y="5347184"/>
              <a:ext cx="262327" cy="26232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514643" y="5417501"/>
              <a:ext cx="150029" cy="148652"/>
            </a:xfrm>
            <a:prstGeom prst="ellipse">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5400000">
              <a:off x="8390459" y="4941863"/>
              <a:ext cx="416613" cy="758420"/>
            </a:xfrm>
            <a:prstGeom prst="moon">
              <a:avLst>
                <a:gd name="adj" fmla="val 55211"/>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16200000">
              <a:off x="8398543" y="5322818"/>
              <a:ext cx="400447" cy="758418"/>
            </a:xfrm>
            <a:prstGeom prst="moon">
              <a:avLst>
                <a:gd name="adj" fmla="val 63331"/>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908628" y="3713347"/>
            <a:ext cx="783909" cy="783909"/>
            <a:chOff x="8655225" y="3156696"/>
            <a:chExt cx="783909" cy="783909"/>
          </a:xfrm>
          <a:effectLst>
            <a:outerShdw blurRad="50800" dist="38100" dir="2700000" sx="102000" sy="102000" algn="tl" rotWithShape="0">
              <a:prstClr val="black">
                <a:alpha val="40000"/>
              </a:prstClr>
            </a:outerShdw>
          </a:effectLst>
        </p:grpSpPr>
        <p:sp>
          <p:nvSpPr>
            <p:cNvPr id="43" name="Oval 42"/>
            <p:cNvSpPr/>
            <p:nvPr/>
          </p:nvSpPr>
          <p:spPr>
            <a:xfrm>
              <a:off x="8655225" y="3156696"/>
              <a:ext cx="783909" cy="783909"/>
            </a:xfrm>
            <a:prstGeom prst="ellipse">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Oval 43"/>
            <p:cNvSpPr/>
            <p:nvPr/>
          </p:nvSpPr>
          <p:spPr>
            <a:xfrm>
              <a:off x="8694768" y="3196345"/>
              <a:ext cx="704611" cy="704611"/>
            </a:xfrm>
            <a:prstGeom prst="ellipse">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Oval 44"/>
            <p:cNvSpPr/>
            <p:nvPr/>
          </p:nvSpPr>
          <p:spPr>
            <a:xfrm>
              <a:off x="8722248" y="3223826"/>
              <a:ext cx="649650" cy="649650"/>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Oval 45"/>
            <p:cNvSpPr/>
            <p:nvPr/>
          </p:nvSpPr>
          <p:spPr>
            <a:xfrm>
              <a:off x="8819665" y="3325004"/>
              <a:ext cx="447291" cy="447291"/>
            </a:xfrm>
            <a:prstGeom prst="ellipse">
              <a:avLst/>
            </a:prstGeom>
            <a:solidFill>
              <a:schemeClr val="bg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Oval 46"/>
            <p:cNvSpPr/>
            <p:nvPr/>
          </p:nvSpPr>
          <p:spPr>
            <a:xfrm>
              <a:off x="8911332" y="3418282"/>
              <a:ext cx="271483" cy="271483"/>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extLst>
      <p:ext uri="{BB962C8B-B14F-4D97-AF65-F5344CB8AC3E}">
        <p14:creationId xmlns:p14="http://schemas.microsoft.com/office/powerpoint/2010/main" val="209865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40+ Years of Study</a:t>
            </a:r>
          </a:p>
        </p:txBody>
      </p:sp>
      <p:sp>
        <p:nvSpPr>
          <p:cNvPr id="4" name="Slide Number Placeholder 3"/>
          <p:cNvSpPr>
            <a:spLocks noGrp="1"/>
          </p:cNvSpPr>
          <p:nvPr>
            <p:ph type="sldNum" sz="quarter" idx="4"/>
          </p:nvPr>
        </p:nvSpPr>
        <p:spPr/>
        <p:txBody>
          <a:bodyPr/>
          <a:lstStyle/>
          <a:p>
            <a:fld id="{62DFECC4-1679-4D45-9635-E86BD1EE09E9}" type="slidenum">
              <a:rPr lang="en-US" smtClean="0">
                <a:latin typeface="Gadugi" panose="020B0502040204020203" pitchFamily="34" charset="0"/>
              </a:rPr>
              <a:pPr/>
              <a:t>30</a:t>
            </a:fld>
            <a:endParaRPr lang="en-US" dirty="0">
              <a:latin typeface="Gadugi" panose="020B0502040204020203" pitchFamily="34" charset="0"/>
            </a:endParaRPr>
          </a:p>
        </p:txBody>
      </p:sp>
      <p:sp>
        <p:nvSpPr>
          <p:cNvPr id="13" name="Text Placeholder 4"/>
          <p:cNvSpPr>
            <a:spLocks noGrp="1"/>
          </p:cNvSpPr>
          <p:nvPr>
            <p:ph type="body" sz="quarter" idx="13"/>
          </p:nvPr>
        </p:nvSpPr>
        <p:spPr>
          <a:xfrm>
            <a:off x="316750" y="758350"/>
            <a:ext cx="5903941" cy="1205254"/>
          </a:xfrm>
        </p:spPr>
        <p:txBody>
          <a:bodyPr>
            <a:normAutofit/>
          </a:bodyPr>
          <a:lstStyle/>
          <a:p>
            <a:pPr>
              <a:spcBef>
                <a:spcPts val="600"/>
              </a:spcBef>
            </a:pPr>
            <a:r>
              <a:rPr lang="en-US" sz="1600" dirty="0"/>
              <a:t>Google Scholar shows the conversation starting in the ’60s</a:t>
            </a:r>
          </a:p>
          <a:p>
            <a:pPr>
              <a:spcBef>
                <a:spcPts val="600"/>
              </a:spcBef>
            </a:pPr>
            <a:r>
              <a:rPr lang="en-US" sz="1600" dirty="0"/>
              <a:t>Journal articles increase significantly around Y2K</a:t>
            </a:r>
          </a:p>
          <a:p>
            <a:pPr>
              <a:spcBef>
                <a:spcPts val="600"/>
              </a:spcBef>
            </a:pPr>
            <a:r>
              <a:rPr lang="en-US" sz="1600" dirty="0"/>
              <a:t>Since a spike in 2010, there has been some tapering off</a:t>
            </a:r>
          </a:p>
        </p:txBody>
      </p:sp>
      <p:graphicFrame>
        <p:nvGraphicFramePr>
          <p:cNvPr id="11" name="Chart 10"/>
          <p:cNvGraphicFramePr/>
          <p:nvPr>
            <p:extLst>
              <p:ext uri="{D42A27DB-BD31-4B8C-83A1-F6EECF244321}">
                <p14:modId xmlns:p14="http://schemas.microsoft.com/office/powerpoint/2010/main" val="1608560675"/>
              </p:ext>
            </p:extLst>
          </p:nvPr>
        </p:nvGraphicFramePr>
        <p:xfrm>
          <a:off x="-112740" y="1690256"/>
          <a:ext cx="9076602" cy="5290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1061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Google Trends</a:t>
            </a:r>
          </a:p>
        </p:txBody>
      </p:sp>
      <p:sp>
        <p:nvSpPr>
          <p:cNvPr id="4" name="Slide Number Placeholder 3"/>
          <p:cNvSpPr>
            <a:spLocks noGrp="1"/>
          </p:cNvSpPr>
          <p:nvPr>
            <p:ph type="sldNum" sz="quarter" idx="4"/>
          </p:nvPr>
        </p:nvSpPr>
        <p:spPr/>
        <p:txBody>
          <a:bodyPr/>
          <a:lstStyle/>
          <a:p>
            <a:fld id="{62DFECC4-1679-4D45-9635-E86BD1EE09E9}" type="slidenum">
              <a:rPr lang="en-US" smtClean="0"/>
              <a:pPr/>
              <a:t>31</a:t>
            </a:fld>
            <a:endParaRPr lang="en-US" dirty="0"/>
          </a:p>
        </p:txBody>
      </p:sp>
      <p:grpSp>
        <p:nvGrpSpPr>
          <p:cNvPr id="6" name="Group 5"/>
          <p:cNvGrpSpPr/>
          <p:nvPr/>
        </p:nvGrpSpPr>
        <p:grpSpPr>
          <a:xfrm>
            <a:off x="0" y="1431583"/>
            <a:ext cx="8972551" cy="5007229"/>
            <a:chOff x="0" y="1059003"/>
            <a:chExt cx="8972551" cy="5007229"/>
          </a:xfrm>
        </p:grpSpPr>
        <p:graphicFrame>
          <p:nvGraphicFramePr>
            <p:cNvPr id="7" name="Chart 6"/>
            <p:cNvGraphicFramePr>
              <a:graphicFrameLocks/>
            </p:cNvGraphicFramePr>
            <p:nvPr>
              <p:extLst>
                <p:ext uri="{D42A27DB-BD31-4B8C-83A1-F6EECF244321}">
                  <p14:modId xmlns:p14="http://schemas.microsoft.com/office/powerpoint/2010/main" val="488788707"/>
                </p:ext>
              </p:extLst>
            </p:nvPr>
          </p:nvGraphicFramePr>
          <p:xfrm>
            <a:off x="0" y="1059003"/>
            <a:ext cx="8972551" cy="500722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25214" y="1780110"/>
              <a:ext cx="1429407" cy="276999"/>
            </a:xfrm>
            <a:prstGeom prst="rect">
              <a:avLst/>
            </a:prstGeom>
            <a:noFill/>
          </p:spPr>
          <p:txBody>
            <a:bodyPr wrap="square" rtlCol="0">
              <a:spAutoFit/>
            </a:bodyPr>
            <a:lstStyle/>
            <a:p>
              <a:r>
                <a:rPr lang="en-US" sz="1200" dirty="0"/>
                <a:t>Soft skills</a:t>
              </a:r>
            </a:p>
          </p:txBody>
        </p:sp>
        <p:sp>
          <p:nvSpPr>
            <p:cNvPr id="9" name="TextBox 8"/>
            <p:cNvSpPr txBox="1"/>
            <p:nvPr/>
          </p:nvSpPr>
          <p:spPr>
            <a:xfrm rot="19427745">
              <a:off x="501585" y="2434690"/>
              <a:ext cx="1429407" cy="461665"/>
            </a:xfrm>
            <a:prstGeom prst="rect">
              <a:avLst/>
            </a:prstGeom>
            <a:noFill/>
          </p:spPr>
          <p:txBody>
            <a:bodyPr wrap="square" rtlCol="0">
              <a:spAutoFit/>
            </a:bodyPr>
            <a:lstStyle/>
            <a:p>
              <a:r>
                <a:rPr lang="en-US" sz="1200" dirty="0"/>
                <a:t>Character development</a:t>
              </a:r>
            </a:p>
          </p:txBody>
        </p:sp>
        <p:sp>
          <p:nvSpPr>
            <p:cNvPr id="11" name="TextBox 10"/>
            <p:cNvSpPr txBox="1"/>
            <p:nvPr/>
          </p:nvSpPr>
          <p:spPr>
            <a:xfrm rot="18063913">
              <a:off x="1844575" y="4107786"/>
              <a:ext cx="1429407" cy="276999"/>
            </a:xfrm>
            <a:prstGeom prst="rect">
              <a:avLst/>
            </a:prstGeom>
            <a:noFill/>
          </p:spPr>
          <p:txBody>
            <a:bodyPr wrap="square" rtlCol="0">
              <a:spAutoFit/>
            </a:bodyPr>
            <a:lstStyle/>
            <a:p>
              <a:r>
                <a:rPr lang="en-US" sz="1200" dirty="0"/>
                <a:t>21</a:t>
              </a:r>
              <a:r>
                <a:rPr lang="en-US" sz="1200" baseline="30000" dirty="0"/>
                <a:t>st</a:t>
              </a:r>
              <a:r>
                <a:rPr lang="en-US" sz="1200" dirty="0"/>
                <a:t> Century Skills</a:t>
              </a:r>
            </a:p>
          </p:txBody>
        </p:sp>
        <p:sp>
          <p:nvSpPr>
            <p:cNvPr id="12" name="TextBox 11"/>
            <p:cNvSpPr txBox="1"/>
            <p:nvPr/>
          </p:nvSpPr>
          <p:spPr>
            <a:xfrm rot="18296781">
              <a:off x="2889395" y="4376057"/>
              <a:ext cx="488827" cy="276999"/>
            </a:xfrm>
            <a:prstGeom prst="rect">
              <a:avLst/>
            </a:prstGeom>
            <a:noFill/>
          </p:spPr>
          <p:txBody>
            <a:bodyPr wrap="square" rtlCol="0">
              <a:spAutoFit/>
            </a:bodyPr>
            <a:lstStyle/>
            <a:p>
              <a:r>
                <a:rPr lang="en-US" sz="1200" dirty="0"/>
                <a:t>SEL</a:t>
              </a:r>
            </a:p>
          </p:txBody>
        </p:sp>
        <p:sp>
          <p:nvSpPr>
            <p:cNvPr id="13" name="TextBox 12"/>
            <p:cNvSpPr txBox="1"/>
            <p:nvPr/>
          </p:nvSpPr>
          <p:spPr>
            <a:xfrm rot="19620000">
              <a:off x="3584266" y="4559262"/>
              <a:ext cx="1172167" cy="261610"/>
            </a:xfrm>
            <a:prstGeom prst="rect">
              <a:avLst/>
            </a:prstGeom>
            <a:noFill/>
          </p:spPr>
          <p:txBody>
            <a:bodyPr wrap="square" rtlCol="0">
              <a:spAutoFit/>
            </a:bodyPr>
            <a:lstStyle/>
            <a:p>
              <a:r>
                <a:rPr lang="en-US" sz="1100" dirty="0"/>
                <a:t>Behavioral Skills</a:t>
              </a:r>
            </a:p>
          </p:txBody>
        </p:sp>
        <p:sp>
          <p:nvSpPr>
            <p:cNvPr id="16" name="TextBox 15"/>
            <p:cNvSpPr txBox="1"/>
            <p:nvPr/>
          </p:nvSpPr>
          <p:spPr>
            <a:xfrm rot="20100000">
              <a:off x="5948525" y="4527752"/>
              <a:ext cx="1443989" cy="261610"/>
            </a:xfrm>
            <a:prstGeom prst="rect">
              <a:avLst/>
            </a:prstGeom>
            <a:noFill/>
          </p:spPr>
          <p:txBody>
            <a:bodyPr wrap="square" rtlCol="0">
              <a:spAutoFit/>
            </a:bodyPr>
            <a:lstStyle/>
            <a:p>
              <a:r>
                <a:rPr lang="en-US" sz="1100" dirty="0"/>
                <a:t>Growth mindset</a:t>
              </a:r>
            </a:p>
          </p:txBody>
        </p:sp>
        <p:sp>
          <p:nvSpPr>
            <p:cNvPr id="14" name="TextBox 13"/>
            <p:cNvSpPr txBox="1"/>
            <p:nvPr/>
          </p:nvSpPr>
          <p:spPr>
            <a:xfrm rot="19860000">
              <a:off x="3051523" y="4259540"/>
              <a:ext cx="2071402" cy="261610"/>
            </a:xfrm>
            <a:prstGeom prst="rect">
              <a:avLst/>
            </a:prstGeom>
            <a:noFill/>
          </p:spPr>
          <p:txBody>
            <a:bodyPr wrap="square" rtlCol="0">
              <a:spAutoFit/>
            </a:bodyPr>
            <a:lstStyle/>
            <a:p>
              <a:r>
                <a:rPr lang="en-US" sz="1100" dirty="0"/>
                <a:t>Positive Youth Dev.</a:t>
              </a:r>
            </a:p>
          </p:txBody>
        </p:sp>
        <p:sp>
          <p:nvSpPr>
            <p:cNvPr id="15" name="TextBox 14"/>
            <p:cNvSpPr txBox="1"/>
            <p:nvPr/>
          </p:nvSpPr>
          <p:spPr>
            <a:xfrm rot="20640000">
              <a:off x="5089114" y="4464848"/>
              <a:ext cx="2071402" cy="261610"/>
            </a:xfrm>
            <a:prstGeom prst="rect">
              <a:avLst/>
            </a:prstGeom>
            <a:noFill/>
          </p:spPr>
          <p:txBody>
            <a:bodyPr wrap="square" rtlCol="0">
              <a:spAutoFit/>
            </a:bodyPr>
            <a:lstStyle/>
            <a:p>
              <a:r>
                <a:rPr lang="en-US" sz="1100" dirty="0"/>
                <a:t>Whole Child Dev.</a:t>
              </a:r>
            </a:p>
          </p:txBody>
        </p:sp>
        <p:sp>
          <p:nvSpPr>
            <p:cNvPr id="18" name="TextBox 17"/>
            <p:cNvSpPr txBox="1"/>
            <p:nvPr/>
          </p:nvSpPr>
          <p:spPr>
            <a:xfrm rot="19260000">
              <a:off x="4334128" y="4412493"/>
              <a:ext cx="1444711" cy="261610"/>
            </a:xfrm>
            <a:prstGeom prst="rect">
              <a:avLst/>
            </a:prstGeom>
            <a:noFill/>
          </p:spPr>
          <p:txBody>
            <a:bodyPr wrap="square" rtlCol="0">
              <a:spAutoFit/>
            </a:bodyPr>
            <a:lstStyle/>
            <a:p>
              <a:r>
                <a:rPr lang="en-US" sz="1100" dirty="0"/>
                <a:t>Academic Attitudes </a:t>
              </a:r>
            </a:p>
          </p:txBody>
        </p:sp>
      </p:grpSp>
      <p:sp>
        <p:nvSpPr>
          <p:cNvPr id="3" name="Rectangle 2"/>
          <p:cNvSpPr/>
          <p:nvPr/>
        </p:nvSpPr>
        <p:spPr>
          <a:xfrm>
            <a:off x="2559278" y="6178784"/>
            <a:ext cx="4515155" cy="2585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77999" y="6642556"/>
            <a:ext cx="4909927" cy="215444"/>
          </a:xfrm>
          <a:prstGeom prst="rect">
            <a:avLst/>
          </a:prstGeom>
          <a:noFill/>
        </p:spPr>
        <p:txBody>
          <a:bodyPr wrap="square" rtlCol="0">
            <a:spAutoFit/>
          </a:bodyPr>
          <a:lstStyle/>
          <a:p>
            <a:r>
              <a:rPr lang="en-US" sz="800" dirty="0">
                <a:solidFill>
                  <a:schemeClr val="tx1">
                    <a:lumMod val="50000"/>
                    <a:lumOff val="50000"/>
                  </a:schemeClr>
                </a:solidFill>
              </a:rPr>
              <a:t>Note: “Non-cognitive” too low frequency to analyze; “Grit” too many unrelated items to include</a:t>
            </a:r>
          </a:p>
        </p:txBody>
      </p:sp>
      <p:sp>
        <p:nvSpPr>
          <p:cNvPr id="20" name="Text Placeholder 4"/>
          <p:cNvSpPr>
            <a:spLocks noGrp="1"/>
          </p:cNvSpPr>
          <p:nvPr>
            <p:ph type="body" sz="quarter" idx="13"/>
          </p:nvPr>
        </p:nvSpPr>
        <p:spPr>
          <a:xfrm>
            <a:off x="503236" y="824458"/>
            <a:ext cx="8640763" cy="1139145"/>
          </a:xfrm>
        </p:spPr>
        <p:txBody>
          <a:bodyPr>
            <a:normAutofit/>
          </a:bodyPr>
          <a:lstStyle/>
          <a:p>
            <a:pPr>
              <a:spcBef>
                <a:spcPts val="600"/>
              </a:spcBef>
            </a:pPr>
            <a:r>
              <a:rPr lang="en-US" sz="1600" dirty="0"/>
              <a:t>As with scholarship, the web landscape gets more cluttered in the last 10 years</a:t>
            </a:r>
          </a:p>
        </p:txBody>
      </p:sp>
    </p:spTree>
    <p:extLst>
      <p:ext uri="{BB962C8B-B14F-4D97-AF65-F5344CB8AC3E}">
        <p14:creationId xmlns:p14="http://schemas.microsoft.com/office/powerpoint/2010/main" val="1698384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Terms &amp; Connotations</a:t>
            </a:r>
          </a:p>
        </p:txBody>
      </p:sp>
      <p:sp>
        <p:nvSpPr>
          <p:cNvPr id="4" name="Slide Number Placeholder 3"/>
          <p:cNvSpPr>
            <a:spLocks noGrp="1"/>
          </p:cNvSpPr>
          <p:nvPr>
            <p:ph type="sldNum" sz="quarter" idx="4"/>
          </p:nvPr>
        </p:nvSpPr>
        <p:spPr/>
        <p:txBody>
          <a:bodyPr/>
          <a:lstStyle/>
          <a:p>
            <a:fld id="{62DFECC4-1679-4D45-9635-E86BD1EE09E9}" type="slidenum">
              <a:rPr lang="en-US" smtClean="0">
                <a:latin typeface="Gadugi" panose="020B0502040204020203" pitchFamily="34" charset="0"/>
              </a:rPr>
              <a:pPr/>
              <a:t>32</a:t>
            </a:fld>
            <a:endParaRPr lang="en-US" dirty="0">
              <a:latin typeface="Gadugi" panose="020B0502040204020203"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565663868"/>
              </p:ext>
            </p:extLst>
          </p:nvPr>
        </p:nvGraphicFramePr>
        <p:xfrm>
          <a:off x="504826" y="1467644"/>
          <a:ext cx="8039820" cy="3749040"/>
        </p:xfrm>
        <a:graphic>
          <a:graphicData uri="http://schemas.openxmlformats.org/drawingml/2006/table">
            <a:tbl>
              <a:tblPr firstRow="1" bandRow="1">
                <a:tableStyleId>{22838BEF-8BB2-4498-84A7-C5851F593DF1}</a:tableStyleId>
              </a:tblPr>
              <a:tblGrid>
                <a:gridCol w="2679940">
                  <a:extLst>
                    <a:ext uri="{9D8B030D-6E8A-4147-A177-3AD203B41FA5}">
                      <a16:colId xmlns:a16="http://schemas.microsoft.com/office/drawing/2014/main" val="20000"/>
                    </a:ext>
                  </a:extLst>
                </a:gridCol>
                <a:gridCol w="2679940">
                  <a:extLst>
                    <a:ext uri="{9D8B030D-6E8A-4147-A177-3AD203B41FA5}">
                      <a16:colId xmlns:a16="http://schemas.microsoft.com/office/drawing/2014/main" val="20001"/>
                    </a:ext>
                  </a:extLst>
                </a:gridCol>
                <a:gridCol w="2679940">
                  <a:extLst>
                    <a:ext uri="{9D8B030D-6E8A-4147-A177-3AD203B41FA5}">
                      <a16:colId xmlns:a16="http://schemas.microsoft.com/office/drawing/2014/main" val="20002"/>
                    </a:ext>
                  </a:extLst>
                </a:gridCol>
              </a:tblGrid>
              <a:tr h="457200">
                <a:tc>
                  <a:txBody>
                    <a:bodyPr/>
                    <a:lstStyle/>
                    <a:p>
                      <a:r>
                        <a:rPr lang="en-US" dirty="0">
                          <a:solidFill>
                            <a:schemeClr val="bg1"/>
                          </a:solidFill>
                          <a:latin typeface="Gadugi" panose="020B0502040204020203" pitchFamily="34" charset="0"/>
                        </a:rPr>
                        <a:t>Emphasis on self:</a:t>
                      </a:r>
                    </a:p>
                  </a:txBody>
                  <a:tcPr>
                    <a:solidFill>
                      <a:schemeClr val="accent5"/>
                    </a:solidFill>
                  </a:tcPr>
                </a:tc>
                <a:tc>
                  <a:txBody>
                    <a:bodyPr/>
                    <a:lstStyle/>
                    <a:p>
                      <a:r>
                        <a:rPr lang="en-US" dirty="0">
                          <a:solidFill>
                            <a:schemeClr val="bg1"/>
                          </a:solidFill>
                          <a:latin typeface="Gadugi" panose="020B0502040204020203" pitchFamily="34" charset="0"/>
                        </a:rPr>
                        <a:t>E</a:t>
                      </a:r>
                      <a:r>
                        <a:rPr lang="en-US" baseline="0" dirty="0">
                          <a:solidFill>
                            <a:schemeClr val="bg1"/>
                          </a:solidFill>
                          <a:latin typeface="Gadugi" panose="020B0502040204020203" pitchFamily="34" charset="0"/>
                        </a:rPr>
                        <a:t>mphasis on action</a:t>
                      </a:r>
                      <a:r>
                        <a:rPr lang="en-US" dirty="0">
                          <a:solidFill>
                            <a:schemeClr val="bg1"/>
                          </a:solidFill>
                          <a:latin typeface="Gadugi" panose="020B0502040204020203" pitchFamily="34" charset="0"/>
                        </a:rPr>
                        <a:t>:</a:t>
                      </a:r>
                    </a:p>
                  </a:txBody>
                  <a:tcPr>
                    <a:solidFill>
                      <a:schemeClr val="accent5"/>
                    </a:solidFill>
                  </a:tcPr>
                </a:tc>
                <a:tc>
                  <a:txBody>
                    <a:bodyPr/>
                    <a:lstStyle/>
                    <a:p>
                      <a:r>
                        <a:rPr lang="en-US" dirty="0">
                          <a:solidFill>
                            <a:schemeClr val="bg1"/>
                          </a:solidFill>
                          <a:latin typeface="Gadugi" panose="020B0502040204020203" pitchFamily="34" charset="0"/>
                        </a:rPr>
                        <a:t>Beyond self &amp; actions:</a:t>
                      </a:r>
                    </a:p>
                  </a:txBody>
                  <a:tcPr>
                    <a:solidFill>
                      <a:schemeClr val="accent5"/>
                    </a:solidFill>
                  </a:tcPr>
                </a:tc>
                <a:extLst>
                  <a:ext uri="{0D108BD9-81ED-4DB2-BD59-A6C34878D82A}">
                    <a16:rowId xmlns:a16="http://schemas.microsoft.com/office/drawing/2014/main" val="10000"/>
                  </a:ext>
                </a:extLst>
              </a:tr>
              <a:tr h="3291840">
                <a:tc>
                  <a:txBody>
                    <a:bodyPr/>
                    <a:lstStyle/>
                    <a:p>
                      <a:pPr marL="342900" lvl="0" indent="-342900">
                        <a:spcBef>
                          <a:spcPts val="1400"/>
                        </a:spcBef>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Mindset: academic, learning,</a:t>
                      </a:r>
                      <a:r>
                        <a:rPr lang="en-US" sz="2000" kern="1200" baseline="0" dirty="0">
                          <a:solidFill>
                            <a:schemeClr val="dk1"/>
                          </a:solidFill>
                          <a:effectLst/>
                          <a:latin typeface="Gadugi" panose="020B0502040204020203" pitchFamily="34" charset="0"/>
                          <a:ea typeface="+mn-ea"/>
                          <a:cs typeface="+mn-cs"/>
                        </a:rPr>
                        <a:t> </a:t>
                      </a:r>
                      <a:r>
                        <a:rPr lang="en-US" sz="2000" kern="1200" dirty="0">
                          <a:solidFill>
                            <a:schemeClr val="dk1"/>
                          </a:solidFill>
                          <a:effectLst/>
                          <a:latin typeface="Gadugi" panose="020B0502040204020203" pitchFamily="34" charset="0"/>
                          <a:ea typeface="+mn-ea"/>
                          <a:cs typeface="+mn-cs"/>
                        </a:rPr>
                        <a:t>growth</a:t>
                      </a:r>
                    </a:p>
                    <a:p>
                      <a:pPr marL="342900" lvl="0" indent="-342900">
                        <a:spcBef>
                          <a:spcPts val="1400"/>
                        </a:spcBef>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Character</a:t>
                      </a:r>
                    </a:p>
                    <a:p>
                      <a:pPr marL="342900" lvl="0" indent="-342900">
                        <a:spcBef>
                          <a:spcPts val="1400"/>
                        </a:spcBef>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Grit</a:t>
                      </a:r>
                    </a:p>
                    <a:p>
                      <a:pPr marL="342900" lvl="0" indent="-342900">
                        <a:spcBef>
                          <a:spcPts val="1400"/>
                        </a:spcBef>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Academic attitudes</a:t>
                      </a:r>
                    </a:p>
                  </a:txBody>
                  <a:tcPr>
                    <a:noFill/>
                  </a:tcPr>
                </a:tc>
                <a:tc>
                  <a:txBody>
                    <a:bodyPr/>
                    <a:lstStyle/>
                    <a:p>
                      <a:pPr marL="342900" lvl="0" indent="-342900">
                        <a:spcBef>
                          <a:spcPts val="1400"/>
                        </a:spcBef>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Non-cognitive</a:t>
                      </a:r>
                    </a:p>
                    <a:p>
                      <a:pPr marL="342900" lvl="0" indent="-342900">
                        <a:spcBef>
                          <a:spcPts val="1400"/>
                        </a:spcBef>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Soft skills</a:t>
                      </a:r>
                    </a:p>
                    <a:p>
                      <a:pPr marL="342900" lvl="0" indent="-342900">
                        <a:spcBef>
                          <a:spcPts val="1400"/>
                        </a:spcBef>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21</a:t>
                      </a:r>
                      <a:r>
                        <a:rPr lang="en-US" sz="2000" kern="1200" baseline="30000" dirty="0">
                          <a:solidFill>
                            <a:schemeClr val="dk1"/>
                          </a:solidFill>
                          <a:effectLst/>
                          <a:latin typeface="Gadugi" panose="020B0502040204020203" pitchFamily="34" charset="0"/>
                          <a:ea typeface="+mn-ea"/>
                          <a:cs typeface="+mn-cs"/>
                        </a:rPr>
                        <a:t>st</a:t>
                      </a:r>
                      <a:r>
                        <a:rPr lang="en-US" sz="2000" kern="1200" dirty="0">
                          <a:solidFill>
                            <a:schemeClr val="dk1"/>
                          </a:solidFill>
                          <a:effectLst/>
                          <a:latin typeface="Gadugi" panose="020B0502040204020203" pitchFamily="34" charset="0"/>
                          <a:ea typeface="+mn-ea"/>
                          <a:cs typeface="+mn-cs"/>
                        </a:rPr>
                        <a:t> century skills</a:t>
                      </a:r>
                    </a:p>
                    <a:p>
                      <a:pPr marL="342900" lvl="0" indent="-342900">
                        <a:spcBef>
                          <a:spcPts val="1400"/>
                        </a:spcBef>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Behavioral skills</a:t>
                      </a:r>
                    </a:p>
                    <a:p>
                      <a:pPr marL="342900" lvl="0" indent="-342900">
                        <a:spcBef>
                          <a:spcPts val="1400"/>
                        </a:spcBef>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Academic behaviors</a:t>
                      </a:r>
                    </a:p>
                  </a:txBody>
                  <a:tcPr>
                    <a:noFill/>
                  </a:tcPr>
                </a:tc>
                <a:tc>
                  <a:txBody>
                    <a:bodyPr/>
                    <a:lstStyle/>
                    <a:p>
                      <a:pPr marL="342900" lvl="0" indent="-342900">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Whole child development</a:t>
                      </a:r>
                    </a:p>
                    <a:p>
                      <a:pPr marL="0" lvl="0" indent="0">
                        <a:buFont typeface="Arial" panose="020B0604020202020204" pitchFamily="34" charset="0"/>
                        <a:buNone/>
                      </a:pPr>
                      <a:endParaRPr lang="en-US" sz="2000" kern="1200" dirty="0">
                        <a:solidFill>
                          <a:schemeClr val="dk1"/>
                        </a:solidFill>
                        <a:effectLst/>
                        <a:latin typeface="Gadugi" panose="020B0502040204020203" pitchFamily="34" charset="0"/>
                        <a:ea typeface="+mn-ea"/>
                        <a:cs typeface="+mn-cs"/>
                      </a:endParaRPr>
                    </a:p>
                    <a:p>
                      <a:pPr marL="342900" lvl="0" indent="-342900">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Youth development</a:t>
                      </a:r>
                    </a:p>
                    <a:p>
                      <a:pPr marL="342900" lvl="0" indent="-342900">
                        <a:buFont typeface="Arial" panose="020B0604020202020204" pitchFamily="34" charset="0"/>
                        <a:buChar char="•"/>
                      </a:pPr>
                      <a:endParaRPr lang="en-US" sz="2000" kern="1200" dirty="0">
                        <a:solidFill>
                          <a:schemeClr val="dk1"/>
                        </a:solidFill>
                        <a:effectLst/>
                        <a:latin typeface="Gadugi" panose="020B0502040204020203" pitchFamily="34" charset="0"/>
                        <a:ea typeface="+mn-ea"/>
                        <a:cs typeface="+mn-cs"/>
                      </a:endParaRPr>
                    </a:p>
                    <a:p>
                      <a:pPr marL="342900" lvl="0" indent="-342900">
                        <a:buFont typeface="Arial" panose="020B0604020202020204" pitchFamily="34" charset="0"/>
                        <a:buChar char="•"/>
                      </a:pPr>
                      <a:r>
                        <a:rPr lang="en-US" sz="2000" kern="1200" dirty="0">
                          <a:solidFill>
                            <a:schemeClr val="dk1"/>
                          </a:solidFill>
                          <a:effectLst/>
                          <a:latin typeface="Gadugi" panose="020B0502040204020203" pitchFamily="34" charset="0"/>
                          <a:ea typeface="+mn-ea"/>
                          <a:cs typeface="+mn-cs"/>
                        </a:rPr>
                        <a:t>Social</a:t>
                      </a:r>
                      <a:r>
                        <a:rPr lang="en-US" sz="2000" kern="1200" baseline="0" dirty="0">
                          <a:solidFill>
                            <a:schemeClr val="dk1"/>
                          </a:solidFill>
                          <a:effectLst/>
                          <a:latin typeface="Gadugi" panose="020B0502040204020203" pitchFamily="34" charset="0"/>
                          <a:ea typeface="+mn-ea"/>
                          <a:cs typeface="+mn-cs"/>
                        </a:rPr>
                        <a:t> and emotional</a:t>
                      </a:r>
                      <a:endParaRPr lang="en-US" sz="2000" kern="1200" dirty="0">
                        <a:solidFill>
                          <a:schemeClr val="dk1"/>
                        </a:solidFill>
                        <a:effectLst/>
                        <a:latin typeface="Gadugi" panose="020B0502040204020203" pitchFamily="34" charset="0"/>
                        <a:ea typeface="+mn-ea"/>
                        <a:cs typeface="+mn-cs"/>
                      </a:endParaRP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722542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DFECC4-1679-4D45-9635-E86BD1EE09E9}" type="slidenum">
              <a:rPr lang="en-US" smtClean="0"/>
              <a:pPr/>
              <a:t>33</a:t>
            </a:fld>
            <a:endParaRPr lang="en-US" dirty="0"/>
          </a:p>
        </p:txBody>
      </p:sp>
      <p:sp>
        <p:nvSpPr>
          <p:cNvPr id="2" name="Text Placeholder 1"/>
          <p:cNvSpPr>
            <a:spLocks noGrp="1"/>
          </p:cNvSpPr>
          <p:nvPr>
            <p:ph type="body" sz="quarter" idx="13"/>
          </p:nvPr>
        </p:nvSpPr>
        <p:spPr>
          <a:xfrm>
            <a:off x="353313" y="924692"/>
            <a:ext cx="4026721" cy="4991254"/>
          </a:xfrm>
          <a:noFill/>
        </p:spPr>
        <p:txBody>
          <a:bodyPr anchor="ctr">
            <a:noAutofit/>
          </a:bodyPr>
          <a:lstStyle/>
          <a:p>
            <a:pPr marL="0" indent="0" algn="ctr">
              <a:lnSpc>
                <a:spcPct val="200000"/>
              </a:lnSpc>
              <a:buNone/>
            </a:pPr>
            <a:r>
              <a:rPr lang="en-US" sz="3200" dirty="0"/>
              <a:t>Different definitions, similar outcome</a:t>
            </a:r>
          </a:p>
          <a:p>
            <a:pPr marL="0" indent="0" algn="ctr">
              <a:lnSpc>
                <a:spcPct val="200000"/>
              </a:lnSpc>
              <a:buNone/>
            </a:pPr>
            <a:r>
              <a:rPr lang="en-US" sz="3600" dirty="0"/>
              <a:t>=</a:t>
            </a:r>
          </a:p>
          <a:p>
            <a:pPr marL="0" indent="0" algn="ctr">
              <a:lnSpc>
                <a:spcPct val="200000"/>
              </a:lnSpc>
              <a:buNone/>
            </a:pPr>
            <a:r>
              <a:rPr lang="en-US" sz="3200" b="1" dirty="0"/>
              <a:t>Success beyond academics</a:t>
            </a:r>
          </a:p>
        </p:txBody>
      </p:sp>
      <p:sp>
        <p:nvSpPr>
          <p:cNvPr id="61" name="Rounded Rectangular Callout 60"/>
          <p:cNvSpPr/>
          <p:nvPr/>
        </p:nvSpPr>
        <p:spPr>
          <a:xfrm>
            <a:off x="4712548" y="1145894"/>
            <a:ext cx="4087020" cy="4548850"/>
          </a:xfrm>
          <a:prstGeom prst="wedgeRoundRectCallout">
            <a:avLst>
              <a:gd name="adj1" fmla="val 6052"/>
              <a:gd name="adj2" fmla="val 59921"/>
              <a:gd name="adj3" fmla="val 16667"/>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i="1" dirty="0">
                <a:latin typeface="Gadugi" panose="020B0502040204020203" pitchFamily="34" charset="0"/>
              </a:rPr>
              <a:t>“… create more engaging schools and prepare students for the challenges of the world.” </a:t>
            </a:r>
          </a:p>
          <a:p>
            <a:pPr algn="ctr"/>
            <a:r>
              <a:rPr lang="en-US" dirty="0">
                <a:latin typeface="Gadugi" panose="020B0502040204020203" pitchFamily="34" charset="0"/>
              </a:rPr>
              <a:t>–Roger Weissberg</a:t>
            </a:r>
          </a:p>
          <a:p>
            <a:pPr algn="ctr"/>
            <a:endParaRPr lang="en-US" dirty="0">
              <a:latin typeface="Gadugi" panose="020B0502040204020203" pitchFamily="34" charset="0"/>
            </a:endParaRPr>
          </a:p>
          <a:p>
            <a:pPr algn="ctr"/>
            <a:r>
              <a:rPr lang="en-US" i="1" dirty="0">
                <a:latin typeface="Gadugi" panose="020B0502040204020203" pitchFamily="34" charset="0"/>
              </a:rPr>
              <a:t>“…strong effects on educational attainment, but have additional effects on important life outcomes…”</a:t>
            </a:r>
            <a:r>
              <a:rPr lang="en-US" dirty="0">
                <a:latin typeface="Gadugi" panose="020B0502040204020203" pitchFamily="34" charset="0"/>
              </a:rPr>
              <a:t> –OECD</a:t>
            </a:r>
          </a:p>
          <a:p>
            <a:pPr algn="ctr"/>
            <a:endParaRPr lang="en-US" dirty="0">
              <a:latin typeface="Gadugi" panose="020B0502040204020203" pitchFamily="34" charset="0"/>
            </a:endParaRPr>
          </a:p>
          <a:p>
            <a:pPr algn="ctr"/>
            <a:r>
              <a:rPr lang="en-US" i="1" dirty="0">
                <a:latin typeface="Gadugi" panose="020B0502040204020203" pitchFamily="34" charset="0"/>
              </a:rPr>
              <a:t>“…young people can fulfill individual goals and have the agency and competencies to influence the world around them.” </a:t>
            </a:r>
          </a:p>
          <a:p>
            <a:pPr algn="ctr"/>
            <a:r>
              <a:rPr lang="en-US" dirty="0">
                <a:latin typeface="Gadugi" panose="020B0502040204020203" pitchFamily="34" charset="0"/>
              </a:rPr>
              <a:t>-CCSR</a:t>
            </a:r>
          </a:p>
        </p:txBody>
      </p:sp>
    </p:spTree>
    <p:extLst>
      <p:ext uri="{BB962C8B-B14F-4D97-AF65-F5344CB8AC3E}">
        <p14:creationId xmlns:p14="http://schemas.microsoft.com/office/powerpoint/2010/main" val="279187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904240" y="1721090"/>
          <a:ext cx="7335520" cy="4274595"/>
        </p:xfrm>
        <a:graphic>
          <a:graphicData uri="http://schemas.openxmlformats.org/drawingml/2006/table">
            <a:tbl>
              <a:tblPr firstRow="1" bandRow="1">
                <a:tableStyleId>{2D5ABB26-0587-4C30-8999-92F81FD0307C}</a:tableStyleId>
              </a:tblPr>
              <a:tblGrid>
                <a:gridCol w="265176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tblGrid>
              <a:tr h="540807">
                <a:tc>
                  <a:txBody>
                    <a:bodyPr/>
                    <a:lstStyle/>
                    <a:p>
                      <a:pPr algn="ctr"/>
                      <a:r>
                        <a:rPr lang="en-US" sz="2000" dirty="0">
                          <a:latin typeface="Gadugi" panose="020B0502040204020203" pitchFamily="34" charset="0"/>
                        </a:rPr>
                        <a:t>Process</a:t>
                      </a:r>
                    </a:p>
                  </a:txBody>
                  <a:tcPr anchor="ctr"/>
                </a:tc>
                <a:tc>
                  <a:txBody>
                    <a:bodyPr/>
                    <a:lstStyle/>
                    <a:p>
                      <a:pPr algn="ctr"/>
                      <a:endParaRPr lang="en-US" sz="2000" dirty="0">
                        <a:latin typeface="Gadugi" panose="020B0502040204020203" pitchFamily="34" charset="0"/>
                      </a:endParaRPr>
                    </a:p>
                  </a:txBody>
                  <a:tcPr anchor="ctr"/>
                </a:tc>
                <a:tc>
                  <a:txBody>
                    <a:bodyPr/>
                    <a:lstStyle/>
                    <a:p>
                      <a:pPr algn="ctr"/>
                      <a:r>
                        <a:rPr lang="en-US" sz="2000" dirty="0">
                          <a:latin typeface="Gadugi" panose="020B0502040204020203" pitchFamily="34" charset="0"/>
                        </a:rPr>
                        <a:t>Outcomes</a:t>
                      </a:r>
                    </a:p>
                  </a:txBody>
                  <a:tcPr anchor="ctr"/>
                </a:tc>
                <a:extLst>
                  <a:ext uri="{0D108BD9-81ED-4DB2-BD59-A6C34878D82A}">
                    <a16:rowId xmlns:a16="http://schemas.microsoft.com/office/drawing/2014/main" val="10000"/>
                  </a:ext>
                </a:extLst>
              </a:tr>
              <a:tr h="933447">
                <a:tc>
                  <a:txBody>
                    <a:bodyPr/>
                    <a:lstStyle/>
                    <a:p>
                      <a:pPr algn="ctr"/>
                      <a:r>
                        <a:rPr lang="en-US" sz="2000" dirty="0">
                          <a:latin typeface="Gadugi" panose="020B0502040204020203" pitchFamily="34" charset="0"/>
                        </a:rPr>
                        <a:t>Semantic differences</a:t>
                      </a:r>
                    </a:p>
                  </a:txBody>
                  <a:tcPr anchor="ctr"/>
                </a:tc>
                <a:tc>
                  <a:txBody>
                    <a:bodyPr/>
                    <a:lstStyle/>
                    <a:p>
                      <a:pPr algn="ctr"/>
                      <a:endParaRPr lang="en-US" sz="2000" dirty="0">
                        <a:latin typeface="Gadugi" panose="020B0502040204020203" pitchFamily="34" charset="0"/>
                      </a:endParaRPr>
                    </a:p>
                  </a:txBody>
                  <a:tcPr anchor="ctr"/>
                </a:tc>
                <a:tc>
                  <a:txBody>
                    <a:bodyPr/>
                    <a:lstStyle/>
                    <a:p>
                      <a:pPr algn="ctr"/>
                      <a:r>
                        <a:rPr lang="en-US" sz="2000" dirty="0">
                          <a:latin typeface="Gadugi" panose="020B0502040204020203" pitchFamily="34" charset="0"/>
                        </a:rPr>
                        <a:t>Unifying</a:t>
                      </a:r>
                      <a:r>
                        <a:rPr lang="en-US" sz="2000" baseline="0" dirty="0">
                          <a:latin typeface="Gadugi" panose="020B0502040204020203" pitchFamily="34" charset="0"/>
                        </a:rPr>
                        <a:t> meaning</a:t>
                      </a:r>
                      <a:endParaRPr lang="en-US" sz="2000" dirty="0">
                        <a:latin typeface="Gadugi" panose="020B0502040204020203" pitchFamily="34" charset="0"/>
                      </a:endParaRPr>
                    </a:p>
                  </a:txBody>
                  <a:tcPr anchor="ctr"/>
                </a:tc>
                <a:extLst>
                  <a:ext uri="{0D108BD9-81ED-4DB2-BD59-A6C34878D82A}">
                    <a16:rowId xmlns:a16="http://schemas.microsoft.com/office/drawing/2014/main" val="10001"/>
                  </a:ext>
                </a:extLst>
              </a:tr>
              <a:tr h="9334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Gadugi" panose="020B0502040204020203" pitchFamily="34" charset="0"/>
                        </a:rPr>
                        <a:t>A term with limitations</a:t>
                      </a:r>
                    </a:p>
                  </a:txBody>
                  <a:tcPr anchor="ctr"/>
                </a:tc>
                <a:tc>
                  <a:txBody>
                    <a:bodyPr/>
                    <a:lstStyle/>
                    <a:p>
                      <a:pPr algn="ctr"/>
                      <a:endParaRPr lang="en-US" sz="2000" dirty="0">
                        <a:latin typeface="Gadugi" panose="020B0502040204020203" pitchFamily="34" charset="0"/>
                      </a:endParaRPr>
                    </a:p>
                  </a:txBody>
                  <a:tcPr anchor="ctr"/>
                </a:tc>
                <a:tc>
                  <a:txBody>
                    <a:bodyPr/>
                    <a:lstStyle/>
                    <a:p>
                      <a:pPr algn="ctr"/>
                      <a:r>
                        <a:rPr lang="en-US" sz="2000" dirty="0">
                          <a:latin typeface="Gadugi" panose="020B0502040204020203" pitchFamily="34" charset="0"/>
                        </a:rPr>
                        <a:t>A term with flexibility</a:t>
                      </a:r>
                    </a:p>
                  </a:txBody>
                  <a:tcPr anchor="ctr"/>
                </a:tc>
                <a:extLst>
                  <a:ext uri="{0D108BD9-81ED-4DB2-BD59-A6C34878D82A}">
                    <a16:rowId xmlns:a16="http://schemas.microsoft.com/office/drawing/2014/main" val="10002"/>
                  </a:ext>
                </a:extLst>
              </a:tr>
              <a:tr h="933447">
                <a:tc>
                  <a:txBody>
                    <a:bodyPr/>
                    <a:lstStyle/>
                    <a:p>
                      <a:pPr algn="ctr"/>
                      <a:r>
                        <a:rPr lang="en-US" sz="2000" dirty="0">
                          <a:latin typeface="Gadugi" panose="020B0502040204020203" pitchFamily="34" charset="0"/>
                        </a:rPr>
                        <a:t>Programmatic </a:t>
                      </a:r>
                      <a:br>
                        <a:rPr lang="en-US" sz="2000" dirty="0">
                          <a:latin typeface="Gadugi" panose="020B0502040204020203" pitchFamily="34" charset="0"/>
                        </a:rPr>
                      </a:br>
                      <a:r>
                        <a:rPr lang="en-US" sz="2000" dirty="0">
                          <a:latin typeface="Gadugi" panose="020B0502040204020203" pitchFamily="34" charset="0"/>
                        </a:rPr>
                        <a:t>add-ons</a:t>
                      </a:r>
                    </a:p>
                  </a:txBody>
                  <a:tcPr anchor="ctr"/>
                </a:tc>
                <a:tc>
                  <a:txBody>
                    <a:bodyPr/>
                    <a:lstStyle/>
                    <a:p>
                      <a:pPr algn="ctr"/>
                      <a:endParaRPr lang="en-US" sz="2000" dirty="0">
                        <a:latin typeface="Gadugi" panose="020B0502040204020203" pitchFamily="34" charset="0"/>
                      </a:endParaRPr>
                    </a:p>
                  </a:txBody>
                  <a:tcPr anchor="ctr"/>
                </a:tc>
                <a:tc>
                  <a:txBody>
                    <a:bodyPr/>
                    <a:lstStyle/>
                    <a:p>
                      <a:pPr algn="ctr"/>
                      <a:r>
                        <a:rPr lang="en-US" sz="2000" dirty="0">
                          <a:latin typeface="Gadugi" panose="020B0502040204020203" pitchFamily="34" charset="0"/>
                        </a:rPr>
                        <a:t>Integration</a:t>
                      </a:r>
                    </a:p>
                  </a:txBody>
                  <a:tcPr anchor="ctr"/>
                </a:tc>
                <a:extLst>
                  <a:ext uri="{0D108BD9-81ED-4DB2-BD59-A6C34878D82A}">
                    <a16:rowId xmlns:a16="http://schemas.microsoft.com/office/drawing/2014/main" val="10003"/>
                  </a:ext>
                </a:extLst>
              </a:tr>
              <a:tr h="933447">
                <a:tc>
                  <a:txBody>
                    <a:bodyPr/>
                    <a:lstStyle/>
                    <a:p>
                      <a:pPr algn="ctr"/>
                      <a:r>
                        <a:rPr lang="en-US" sz="2000" dirty="0">
                          <a:latin typeface="Gadugi" panose="020B0502040204020203" pitchFamily="34" charset="0"/>
                        </a:rPr>
                        <a:t>Having a sidebar conversation</a:t>
                      </a:r>
                    </a:p>
                  </a:txBody>
                  <a:tcPr anchor="ctr"/>
                </a:tc>
                <a:tc>
                  <a:txBody>
                    <a:bodyPr/>
                    <a:lstStyle/>
                    <a:p>
                      <a:pPr algn="ctr"/>
                      <a:endParaRPr lang="en-US" sz="2000" dirty="0">
                        <a:latin typeface="Gadugi" panose="020B0502040204020203" pitchFamily="34" charset="0"/>
                      </a:endParaRPr>
                    </a:p>
                  </a:txBody>
                  <a:tcPr anchor="ctr"/>
                </a:tc>
                <a:tc>
                  <a:txBody>
                    <a:bodyPr/>
                    <a:lstStyle/>
                    <a:p>
                      <a:pPr algn="ctr"/>
                      <a:r>
                        <a:rPr lang="en-US" sz="2000" dirty="0">
                          <a:latin typeface="Gadugi" panose="020B0502040204020203" pitchFamily="34" charset="0"/>
                        </a:rPr>
                        <a:t>Changing the student success narrative</a:t>
                      </a:r>
                    </a:p>
                  </a:txBody>
                  <a:tcPr anchor="ct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Language Shift Underway</a:t>
            </a:r>
          </a:p>
        </p:txBody>
      </p:sp>
      <p:sp>
        <p:nvSpPr>
          <p:cNvPr id="4" name="Slide Number Placeholder 3"/>
          <p:cNvSpPr>
            <a:spLocks noGrp="1"/>
          </p:cNvSpPr>
          <p:nvPr>
            <p:ph type="sldNum" sz="quarter" idx="4"/>
          </p:nvPr>
        </p:nvSpPr>
        <p:spPr/>
        <p:txBody>
          <a:bodyPr/>
          <a:lstStyle/>
          <a:p>
            <a:fld id="{62DFECC4-1679-4D45-9635-E86BD1EE09E9}" type="slidenum">
              <a:rPr lang="en-US" smtClean="0"/>
              <a:pPr/>
              <a:t>34</a:t>
            </a:fld>
            <a:endParaRPr lang="en-US" dirty="0"/>
          </a:p>
        </p:txBody>
      </p:sp>
      <p:sp>
        <p:nvSpPr>
          <p:cNvPr id="3" name="Right Arrow 2"/>
          <p:cNvSpPr/>
          <p:nvPr/>
        </p:nvSpPr>
        <p:spPr>
          <a:xfrm>
            <a:off x="4184579" y="2670157"/>
            <a:ext cx="740780" cy="416689"/>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Right Arrow 9"/>
          <p:cNvSpPr/>
          <p:nvPr/>
        </p:nvSpPr>
        <p:spPr>
          <a:xfrm>
            <a:off x="4184579" y="3549102"/>
            <a:ext cx="740780" cy="416689"/>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1" name="Right Arrow 10"/>
          <p:cNvSpPr/>
          <p:nvPr/>
        </p:nvSpPr>
        <p:spPr>
          <a:xfrm>
            <a:off x="4184579" y="4428047"/>
            <a:ext cx="740780" cy="416689"/>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2" name="Right Arrow 11"/>
          <p:cNvSpPr/>
          <p:nvPr/>
        </p:nvSpPr>
        <p:spPr>
          <a:xfrm>
            <a:off x="4184579" y="5306992"/>
            <a:ext cx="740780" cy="416689"/>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3" name="Right Arrow 12"/>
          <p:cNvSpPr/>
          <p:nvPr/>
        </p:nvSpPr>
        <p:spPr>
          <a:xfrm>
            <a:off x="4184579" y="1791212"/>
            <a:ext cx="740780" cy="416689"/>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4" name="TextBox 13"/>
          <p:cNvSpPr txBox="1"/>
          <p:nvPr/>
        </p:nvSpPr>
        <p:spPr>
          <a:xfrm>
            <a:off x="1018572" y="1327218"/>
            <a:ext cx="247698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r>
              <a:rPr lang="en-US" b="1" dirty="0">
                <a:latin typeface="Gadugi" panose="020B0502040204020203" pitchFamily="34" charset="0"/>
              </a:rPr>
              <a:t>From:</a:t>
            </a:r>
          </a:p>
        </p:txBody>
      </p:sp>
      <p:sp>
        <p:nvSpPr>
          <p:cNvPr id="15" name="TextBox 14"/>
          <p:cNvSpPr txBox="1"/>
          <p:nvPr/>
        </p:nvSpPr>
        <p:spPr>
          <a:xfrm>
            <a:off x="5615651" y="1387155"/>
            <a:ext cx="2476982"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r>
              <a:rPr lang="en-US" b="1" dirty="0">
                <a:latin typeface="Gadugi" panose="020B0502040204020203" pitchFamily="34" charset="0"/>
              </a:rPr>
              <a:t>To:</a:t>
            </a:r>
          </a:p>
        </p:txBody>
      </p:sp>
    </p:spTree>
    <p:extLst>
      <p:ext uri="{BB962C8B-B14F-4D97-AF65-F5344CB8AC3E}">
        <p14:creationId xmlns:p14="http://schemas.microsoft.com/office/powerpoint/2010/main" val="17056333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Detailed Findings</a:t>
            </a:r>
          </a:p>
        </p:txBody>
      </p:sp>
    </p:spTree>
    <p:extLst>
      <p:ext uri="{BB962C8B-B14F-4D97-AF65-F5344CB8AC3E}">
        <p14:creationId xmlns:p14="http://schemas.microsoft.com/office/powerpoint/2010/main" val="1742002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DFECC4-1679-4D45-9635-E86BD1EE09E9}" type="slidenum">
              <a:rPr lang="en-US" smtClean="0"/>
              <a:pPr/>
              <a:t>36</a:t>
            </a:fld>
            <a:endParaRPr lang="en-US" dirty="0"/>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Dimensions for Analysis</a:t>
            </a:r>
          </a:p>
        </p:txBody>
      </p:sp>
      <p:sp>
        <p:nvSpPr>
          <p:cNvPr id="59" name="Text Placeholder 3"/>
          <p:cNvSpPr>
            <a:spLocks noGrp="1"/>
          </p:cNvSpPr>
          <p:nvPr>
            <p:ph type="body" sz="quarter" idx="13"/>
          </p:nvPr>
        </p:nvSpPr>
        <p:spPr>
          <a:xfrm>
            <a:off x="54688" y="867330"/>
            <a:ext cx="3951256" cy="5166059"/>
          </a:xfrm>
          <a:solidFill>
            <a:schemeClr val="bg1"/>
          </a:solidFill>
          <a:ln w="19050">
            <a:noFill/>
          </a:ln>
        </p:spPr>
        <p:txBody>
          <a:bodyPr anchor="ctr">
            <a:noAutofit/>
          </a:bodyPr>
          <a:lstStyle/>
          <a:p>
            <a:pPr marL="463550" indent="-463550">
              <a:lnSpc>
                <a:spcPct val="110000"/>
              </a:lnSpc>
              <a:spcBef>
                <a:spcPts val="1400"/>
              </a:spcBef>
              <a:buClr>
                <a:schemeClr val="accent1"/>
              </a:buClr>
            </a:pPr>
            <a:r>
              <a:rPr lang="en-US" sz="2000" dirty="0"/>
              <a:t>Qualitative analysis based on all desktop sources consolidated</a:t>
            </a:r>
          </a:p>
          <a:p>
            <a:pPr marL="463550" indent="-463550">
              <a:lnSpc>
                <a:spcPct val="110000"/>
              </a:lnSpc>
              <a:spcBef>
                <a:spcPts val="1400"/>
              </a:spcBef>
              <a:buClr>
                <a:schemeClr val="accent1"/>
              </a:buClr>
            </a:pPr>
            <a:r>
              <a:rPr lang="en-US" sz="2000" dirty="0"/>
              <a:t>Not intended to be the last word on any of the terms</a:t>
            </a:r>
          </a:p>
          <a:p>
            <a:pPr marL="463550" indent="-463550">
              <a:lnSpc>
                <a:spcPct val="110000"/>
              </a:lnSpc>
              <a:spcBef>
                <a:spcPts val="1400"/>
              </a:spcBef>
              <a:buClr>
                <a:schemeClr val="accent1"/>
              </a:buClr>
            </a:pPr>
            <a:r>
              <a:rPr lang="en-US" sz="2000" dirty="0"/>
              <a:t>For generating hypotheses and discussion with Wallace  to inform the next phase of research – qualitative interviews</a:t>
            </a:r>
          </a:p>
        </p:txBody>
      </p:sp>
      <p:pic>
        <p:nvPicPr>
          <p:cNvPr id="2" name="Picture 1"/>
          <p:cNvPicPr>
            <a:picLocks noChangeAspect="1"/>
          </p:cNvPicPr>
          <p:nvPr/>
        </p:nvPicPr>
        <p:blipFill>
          <a:blip r:embed="rId3"/>
          <a:stretch>
            <a:fillRect/>
          </a:stretch>
        </p:blipFill>
        <p:spPr>
          <a:xfrm>
            <a:off x="4261396" y="1940171"/>
            <a:ext cx="4656746" cy="3020378"/>
          </a:xfrm>
          <a:prstGeom prst="rect">
            <a:avLst/>
          </a:prstGeom>
          <a:ln w="19050">
            <a:solidFill>
              <a:schemeClr val="accent4"/>
            </a:solidFill>
            <a:prstDash val="sysDot"/>
          </a:ln>
        </p:spPr>
      </p:pic>
    </p:spTree>
    <p:extLst>
      <p:ext uri="{BB962C8B-B14F-4D97-AF65-F5344CB8AC3E}">
        <p14:creationId xmlns:p14="http://schemas.microsoft.com/office/powerpoint/2010/main" val="3923753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Existing term with a lot of positives. But it is strongly associated with a few organizations and seems broader than what is intended for this initiative.</a:t>
            </a:r>
          </a:p>
        </p:txBody>
      </p:sp>
      <p:sp>
        <p:nvSpPr>
          <p:cNvPr id="4" name="Slide Number Placeholder 3"/>
          <p:cNvSpPr>
            <a:spLocks noGrp="1"/>
          </p:cNvSpPr>
          <p:nvPr>
            <p:ph type="sldNum" sz="quarter" idx="4"/>
          </p:nvPr>
        </p:nvSpPr>
        <p:spPr/>
        <p:txBody>
          <a:bodyPr/>
          <a:lstStyle/>
          <a:p>
            <a:fld id="{62DFECC4-1679-4D45-9635-E86BD1EE09E9}" type="slidenum">
              <a:rPr lang="en-US" smtClean="0"/>
              <a:pPr/>
              <a:t>37</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grpSp>
        <p:nvGrpSpPr>
          <p:cNvPr id="14" name="Group 13"/>
          <p:cNvGrpSpPr/>
          <p:nvPr/>
        </p:nvGrpSpPr>
        <p:grpSpPr>
          <a:xfrm>
            <a:off x="3718819" y="906887"/>
            <a:ext cx="864218" cy="917853"/>
            <a:chOff x="1210947" y="2165250"/>
            <a:chExt cx="864218" cy="917853"/>
          </a:xfrm>
        </p:grpSpPr>
        <p:sp>
          <p:nvSpPr>
            <p:cNvPr id="6" name="Oval 5"/>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80922" y="2353803"/>
              <a:ext cx="724267" cy="729300"/>
              <a:chOff x="1280928" y="2360087"/>
              <a:chExt cx="724267" cy="729300"/>
            </a:xfrm>
          </p:grpSpPr>
          <p:sp>
            <p:nvSpPr>
              <p:cNvPr id="7" name="Oval 6"/>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p:cNvGrpSpPr/>
          <p:nvPr/>
        </p:nvGrpSpPr>
        <p:grpSpPr>
          <a:xfrm>
            <a:off x="8101607" y="906887"/>
            <a:ext cx="864218" cy="864218"/>
            <a:chOff x="1574326" y="2201464"/>
            <a:chExt cx="864218" cy="864218"/>
          </a:xfrm>
        </p:grpSpPr>
        <p:grpSp>
          <p:nvGrpSpPr>
            <p:cNvPr id="31" name="Group 30"/>
            <p:cNvGrpSpPr/>
            <p:nvPr/>
          </p:nvGrpSpPr>
          <p:grpSpPr>
            <a:xfrm>
              <a:off x="1574326" y="2201464"/>
              <a:ext cx="864218" cy="864218"/>
              <a:chOff x="1574326" y="2201464"/>
              <a:chExt cx="864218" cy="864218"/>
            </a:xfrm>
          </p:grpSpPr>
          <p:sp>
            <p:nvSpPr>
              <p:cNvPr id="15" name="Oval 14"/>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820411" y="2548233"/>
                <a:ext cx="372048" cy="342910"/>
                <a:chOff x="1820411" y="2524535"/>
                <a:chExt cx="372048" cy="342910"/>
              </a:xfrm>
            </p:grpSpPr>
            <p:sp>
              <p:nvSpPr>
                <p:cNvPr id="16" name="Isosceles Triangle 1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718819" y="3331343"/>
            <a:ext cx="864218" cy="1107996"/>
            <a:chOff x="3866564" y="2083825"/>
            <a:chExt cx="864218" cy="1107996"/>
          </a:xfrm>
        </p:grpSpPr>
        <p:sp>
          <p:nvSpPr>
            <p:cNvPr id="70" name="Oval 69"/>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27" name="Group 1026"/>
          <p:cNvGrpSpPr/>
          <p:nvPr/>
        </p:nvGrpSpPr>
        <p:grpSpPr>
          <a:xfrm>
            <a:off x="8101607" y="3331343"/>
            <a:ext cx="864218" cy="864218"/>
            <a:chOff x="3922840" y="2891143"/>
            <a:chExt cx="864218" cy="864218"/>
          </a:xfrm>
        </p:grpSpPr>
        <p:sp>
          <p:nvSpPr>
            <p:cNvPr id="90" name="Oval 89"/>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4057995" y="3100864"/>
              <a:ext cx="593908" cy="444776"/>
              <a:chOff x="4059321" y="3132775"/>
              <a:chExt cx="593908" cy="444776"/>
            </a:xfrm>
          </p:grpSpPr>
          <p:sp>
            <p:nvSpPr>
              <p:cNvPr id="88" name="Wave 8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High</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Mixed</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Many</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High</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21</a:t>
            </a:r>
            <a:r>
              <a:rPr lang="en-US" sz="3200" baseline="30000" dirty="0">
                <a:solidFill>
                  <a:schemeClr val="accent1"/>
                </a:solidFill>
                <a:latin typeface="Gadugi" panose="020B0502040204020203" pitchFamily="34" charset="0"/>
              </a:rPr>
              <a:t>st</a:t>
            </a:r>
            <a:r>
              <a:rPr lang="en-US" sz="3200" dirty="0">
                <a:solidFill>
                  <a:schemeClr val="accent1"/>
                </a:solidFill>
                <a:latin typeface="Gadugi" panose="020B0502040204020203" pitchFamily="34" charset="0"/>
              </a:rPr>
              <a:t> Century Skills</a:t>
            </a:r>
          </a:p>
        </p:txBody>
      </p:sp>
      <p:sp>
        <p:nvSpPr>
          <p:cNvPr id="52" name="TextBox 51"/>
          <p:cNvSpPr txBox="1"/>
          <p:nvPr/>
        </p:nvSpPr>
        <p:spPr>
          <a:xfrm>
            <a:off x="489077" y="1646636"/>
            <a:ext cx="3716212" cy="1715854"/>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Appears regularly in Wallace background</a:t>
            </a:r>
          </a:p>
          <a:p>
            <a:pPr marL="285750" indent="-285750">
              <a:spcBef>
                <a:spcPts val="300"/>
              </a:spcBef>
              <a:buFont typeface="Arial" panose="020B0604020202020204" pitchFamily="34" charset="0"/>
              <a:buChar char="•"/>
            </a:pPr>
            <a:r>
              <a:rPr lang="en-US" sz="1400" dirty="0">
                <a:latin typeface="Gadugi" panose="020B0502040204020203" pitchFamily="34" charset="0"/>
              </a:rPr>
              <a:t>Term-of-choice for other players</a:t>
            </a:r>
          </a:p>
          <a:p>
            <a:pPr marL="285750" indent="-285750">
              <a:spcBef>
                <a:spcPts val="300"/>
              </a:spcBef>
              <a:buFont typeface="Arial" panose="020B0604020202020204" pitchFamily="34" charset="0"/>
              <a:buChar char="•"/>
            </a:pPr>
            <a:r>
              <a:rPr lang="en-US" sz="1400" dirty="0">
                <a:latin typeface="Gadugi" panose="020B0502040204020203" pitchFamily="34" charset="0"/>
              </a:rPr>
              <a:t>High frequency across media (searched  more than “social and emotional learning” or “school climate”)</a:t>
            </a:r>
          </a:p>
          <a:p>
            <a:pPr marL="285750" indent="-285750">
              <a:spcBef>
                <a:spcPts val="300"/>
              </a:spcBef>
              <a:buFont typeface="Arial" panose="020B0604020202020204" pitchFamily="34" charset="0"/>
              <a:buChar char="•"/>
            </a:pPr>
            <a:r>
              <a:rPr lang="en-US" sz="1400" dirty="0">
                <a:latin typeface="Gadugi" panose="020B0502040204020203" pitchFamily="34" charset="0"/>
              </a:rPr>
              <a:t>High frequency since 2006, only “soft skills” is searched more in Google</a:t>
            </a:r>
          </a:p>
        </p:txBody>
      </p:sp>
      <p:sp>
        <p:nvSpPr>
          <p:cNvPr id="53" name="TextBox 52"/>
          <p:cNvSpPr txBox="1"/>
          <p:nvPr/>
        </p:nvSpPr>
        <p:spPr>
          <a:xfrm>
            <a:off x="4753524" y="1646636"/>
            <a:ext cx="3863293" cy="1284967"/>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Broad meaning (academics, development)</a:t>
            </a:r>
          </a:p>
          <a:p>
            <a:pPr marL="285750" indent="-285750">
              <a:spcBef>
                <a:spcPts val="300"/>
              </a:spcBef>
              <a:buFont typeface="Arial" panose="020B0604020202020204" pitchFamily="34" charset="0"/>
              <a:buChar char="•"/>
            </a:pPr>
            <a:r>
              <a:rPr lang="en-US" sz="1400" dirty="0">
                <a:latin typeface="Gadugi" panose="020B0502040204020203" pitchFamily="34" charset="0"/>
              </a:rPr>
              <a:t>Refers to variety of skills young people need to be successful in school, work, life</a:t>
            </a:r>
          </a:p>
          <a:p>
            <a:pPr marL="285750" indent="-285750">
              <a:spcBef>
                <a:spcPts val="300"/>
              </a:spcBef>
              <a:buFont typeface="Arial" panose="020B0604020202020204" pitchFamily="34" charset="0"/>
              <a:buChar char="•"/>
            </a:pPr>
            <a:r>
              <a:rPr lang="en-US" sz="1400" dirty="0">
                <a:latin typeface="Gadugi" panose="020B0502040204020203" pitchFamily="34" charset="0"/>
              </a:rPr>
              <a:t>Strong links to outcomes (digital, career)</a:t>
            </a:r>
          </a:p>
          <a:p>
            <a:pPr marL="285750" indent="-285750">
              <a:spcBef>
                <a:spcPts val="300"/>
              </a:spcBef>
              <a:buFont typeface="Arial" panose="020B0604020202020204" pitchFamily="34" charset="0"/>
              <a:buChar char="•"/>
            </a:pPr>
            <a:r>
              <a:rPr lang="en-US" sz="1400" dirty="0">
                <a:latin typeface="Gadugi" panose="020B0502040204020203" pitchFamily="34" charset="0"/>
              </a:rPr>
              <a:t>Starting to feel dated?</a:t>
            </a:r>
          </a:p>
        </p:txBody>
      </p:sp>
      <p:sp>
        <p:nvSpPr>
          <p:cNvPr id="54" name="TextBox 53"/>
          <p:cNvSpPr txBox="1"/>
          <p:nvPr/>
        </p:nvSpPr>
        <p:spPr>
          <a:xfrm>
            <a:off x="482297" y="4111566"/>
            <a:ext cx="3841136" cy="1246495"/>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Policy &amp; Business audiences seem to</a:t>
            </a:r>
            <a:br>
              <a:rPr lang="en-US" sz="1400" dirty="0">
                <a:latin typeface="Gadugi" panose="020B0502040204020203" pitchFamily="34" charset="0"/>
              </a:rPr>
            </a:br>
            <a:r>
              <a:rPr lang="en-US" sz="1400" dirty="0">
                <a:latin typeface="Gadugi" panose="020B0502040204020203" pitchFamily="34" charset="0"/>
              </a:rPr>
              <a:t>like the term</a:t>
            </a:r>
          </a:p>
          <a:p>
            <a:pPr marL="285750" indent="-285750">
              <a:spcBef>
                <a:spcPts val="300"/>
              </a:spcBef>
              <a:buFont typeface="Arial" panose="020B0604020202020204" pitchFamily="34" charset="0"/>
              <a:buChar char="•"/>
            </a:pPr>
            <a:r>
              <a:rPr lang="en-US" sz="1400" dirty="0">
                <a:latin typeface="Gadugi" panose="020B0502040204020203" pitchFamily="34" charset="0"/>
              </a:rPr>
              <a:t>Educators use it </a:t>
            </a:r>
          </a:p>
          <a:p>
            <a:pPr marL="285750" indent="-285750">
              <a:spcBef>
                <a:spcPts val="300"/>
              </a:spcBef>
              <a:buFont typeface="Arial" panose="020B0604020202020204" pitchFamily="34" charset="0"/>
              <a:buChar char="•"/>
            </a:pPr>
            <a:r>
              <a:rPr lang="en-US" sz="1400" dirty="0">
                <a:latin typeface="Gadugi" panose="020B0502040204020203" pitchFamily="34" charset="0"/>
              </a:rPr>
              <a:t>Some pushback that evaluation of these programs is mixed</a:t>
            </a:r>
          </a:p>
        </p:txBody>
      </p:sp>
      <p:sp>
        <p:nvSpPr>
          <p:cNvPr id="56" name="TextBox 55"/>
          <p:cNvSpPr txBox="1"/>
          <p:nvPr/>
        </p:nvSpPr>
        <p:spPr>
          <a:xfrm>
            <a:off x="4936586" y="4169818"/>
            <a:ext cx="3420217" cy="1069524"/>
          </a:xfrm>
          <a:prstGeom prst="rect">
            <a:avLst/>
          </a:prstGeom>
          <a:noFill/>
        </p:spPr>
        <p:txBody>
          <a:bodyPr wrap="square" rtlCol="0">
            <a:spAutoFit/>
          </a:bodyPr>
          <a:lstStyle/>
          <a:p>
            <a:pPr algn="ctr">
              <a:spcBef>
                <a:spcPts val="300"/>
              </a:spcBef>
            </a:pPr>
            <a:r>
              <a:rPr lang="en-US" sz="1400" dirty="0">
                <a:latin typeface="Gadugi" panose="020B0502040204020203" pitchFamily="34" charset="0"/>
              </a:rPr>
              <a:t>Partnership for 21</a:t>
            </a:r>
            <a:r>
              <a:rPr lang="en-US" sz="1400" baseline="30000" dirty="0">
                <a:latin typeface="Gadugi" panose="020B0502040204020203" pitchFamily="34" charset="0"/>
              </a:rPr>
              <a:t>st</a:t>
            </a:r>
            <a:r>
              <a:rPr lang="en-US" sz="1400" dirty="0">
                <a:latin typeface="Gadugi" panose="020B0502040204020203" pitchFamily="34" charset="0"/>
              </a:rPr>
              <a:t> Century Learning</a:t>
            </a:r>
          </a:p>
          <a:p>
            <a:pPr algn="ctr">
              <a:spcBef>
                <a:spcPts val="300"/>
              </a:spcBef>
            </a:pPr>
            <a:r>
              <a:rPr lang="en-US" sz="1400" dirty="0">
                <a:latin typeface="Gadugi" panose="020B0502040204020203" pitchFamily="34" charset="0"/>
              </a:rPr>
              <a:t>U.S Department of Education</a:t>
            </a:r>
          </a:p>
          <a:p>
            <a:pPr algn="ctr">
              <a:spcBef>
                <a:spcPts val="300"/>
              </a:spcBef>
            </a:pPr>
            <a:r>
              <a:rPr lang="en-US" sz="1400" dirty="0">
                <a:latin typeface="Gadugi" panose="020B0502040204020203" pitchFamily="34" charset="0"/>
              </a:rPr>
              <a:t>AIR</a:t>
            </a:r>
          </a:p>
          <a:p>
            <a:pPr algn="ctr">
              <a:spcBef>
                <a:spcPts val="300"/>
              </a:spcBef>
            </a:pPr>
            <a:r>
              <a:rPr lang="en-US" sz="1400" dirty="0">
                <a:latin typeface="Gadugi" panose="020B0502040204020203" pitchFamily="34" charset="0"/>
              </a:rPr>
              <a:t>The Heritage Foundation</a:t>
            </a:r>
          </a:p>
        </p:txBody>
      </p:sp>
      <p:sp>
        <p:nvSpPr>
          <p:cNvPr id="12" name="TextBox 11"/>
          <p:cNvSpPr txBox="1"/>
          <p:nvPr/>
        </p:nvSpPr>
        <p:spPr>
          <a:xfrm>
            <a:off x="4765628" y="5396834"/>
            <a:ext cx="3762132" cy="261610"/>
          </a:xfrm>
          <a:prstGeom prst="rect">
            <a:avLst/>
          </a:prstGeom>
          <a:noFill/>
        </p:spPr>
        <p:txBody>
          <a:bodyPr wrap="square" rtlCol="0">
            <a:spAutoFit/>
          </a:bodyPr>
          <a:lstStyle/>
          <a:p>
            <a:pPr algn="ctr"/>
            <a:r>
              <a:rPr lang="en-US" sz="1100" i="1" dirty="0">
                <a:latin typeface="Gadugi" panose="020B0502040204020203" pitchFamily="34" charset="0"/>
              </a:rPr>
              <a:t>Also used by: </a:t>
            </a:r>
            <a:r>
              <a:rPr lang="en-US" sz="1100" i="1" dirty="0" err="1">
                <a:latin typeface="Gadugi" panose="020B0502040204020203" pitchFamily="34" charset="0"/>
              </a:rPr>
              <a:t>Edutopia</a:t>
            </a:r>
            <a:r>
              <a:rPr lang="en-US" sz="1100" i="1" dirty="0">
                <a:latin typeface="Gadugi" panose="020B0502040204020203" pitchFamily="34" charset="0"/>
              </a:rPr>
              <a:t>, </a:t>
            </a:r>
            <a:r>
              <a:rPr lang="en-US" sz="1100" i="1" dirty="0" err="1">
                <a:latin typeface="Gadugi" panose="020B0502040204020203" pitchFamily="34" charset="0"/>
              </a:rPr>
              <a:t>EdWeek</a:t>
            </a:r>
            <a:r>
              <a:rPr lang="en-US" sz="1100" i="1" dirty="0">
                <a:latin typeface="Gadugi" panose="020B0502040204020203" pitchFamily="34" charset="0"/>
              </a:rPr>
              <a:t>, AASA</a:t>
            </a:r>
          </a:p>
        </p:txBody>
      </p:sp>
      <p:sp>
        <p:nvSpPr>
          <p:cNvPr id="57" name="TextBox 56"/>
          <p:cNvSpPr txBox="1"/>
          <p:nvPr/>
        </p:nvSpPr>
        <p:spPr>
          <a:xfrm>
            <a:off x="4765628" y="2945626"/>
            <a:ext cx="3762132" cy="430887"/>
          </a:xfrm>
          <a:prstGeom prst="rect">
            <a:avLst/>
          </a:prstGeom>
          <a:noFill/>
        </p:spPr>
        <p:txBody>
          <a:bodyPr wrap="square" rtlCol="0">
            <a:spAutoFit/>
          </a:bodyPr>
          <a:lstStyle/>
          <a:p>
            <a:pPr algn="ctr"/>
            <a:r>
              <a:rPr lang="en-US" sz="1100" i="1" dirty="0">
                <a:latin typeface="Gadugi" panose="020B0502040204020203" pitchFamily="34" charset="0"/>
              </a:rPr>
              <a:t>Related: digital literacy, global citizenship, </a:t>
            </a:r>
            <a:br>
              <a:rPr lang="en-US" sz="1100" i="1" dirty="0">
                <a:latin typeface="Gadugi" panose="020B0502040204020203" pitchFamily="34" charset="0"/>
              </a:rPr>
            </a:br>
            <a:r>
              <a:rPr lang="en-US" sz="1100" i="1" dirty="0">
                <a:latin typeface="Gadugi" panose="020B0502040204020203" pitchFamily="34" charset="0"/>
              </a:rPr>
              <a:t>workforce development</a:t>
            </a:r>
          </a:p>
        </p:txBody>
      </p:sp>
    </p:spTree>
    <p:extLst>
      <p:ext uri="{BB962C8B-B14F-4D97-AF65-F5344CB8AC3E}">
        <p14:creationId xmlns:p14="http://schemas.microsoft.com/office/powerpoint/2010/main" val="39999231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Widely used and accepted term, especially in the business world,</a:t>
            </a:r>
            <a:br>
              <a:rPr lang="en-US" sz="1600" dirty="0">
                <a:solidFill>
                  <a:schemeClr val="tx1"/>
                </a:solidFill>
                <a:latin typeface="Gadugi" panose="020B0502040204020203" pitchFamily="34" charset="0"/>
              </a:rPr>
            </a:br>
            <a:r>
              <a:rPr lang="en-US" sz="1600" dirty="0">
                <a:solidFill>
                  <a:schemeClr val="tx1"/>
                </a:solidFill>
                <a:latin typeface="Gadugi" panose="020B0502040204020203" pitchFamily="34" charset="0"/>
              </a:rPr>
              <a:t>but “soft” downplays importance for education systems. </a:t>
            </a:r>
          </a:p>
        </p:txBody>
      </p:sp>
      <p:sp>
        <p:nvSpPr>
          <p:cNvPr id="4" name="Slide Number Placeholder 3"/>
          <p:cNvSpPr>
            <a:spLocks noGrp="1"/>
          </p:cNvSpPr>
          <p:nvPr>
            <p:ph type="sldNum" sz="quarter" idx="4"/>
          </p:nvPr>
        </p:nvSpPr>
        <p:spPr/>
        <p:txBody>
          <a:bodyPr/>
          <a:lstStyle/>
          <a:p>
            <a:fld id="{62DFECC4-1679-4D45-9635-E86BD1EE09E9}" type="slidenum">
              <a:rPr lang="en-US" smtClean="0"/>
              <a:pPr/>
              <a:t>38</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grpSp>
        <p:nvGrpSpPr>
          <p:cNvPr id="14" name="Group 13"/>
          <p:cNvGrpSpPr/>
          <p:nvPr/>
        </p:nvGrpSpPr>
        <p:grpSpPr>
          <a:xfrm>
            <a:off x="3718819" y="906887"/>
            <a:ext cx="864218" cy="917853"/>
            <a:chOff x="1210947" y="2165250"/>
            <a:chExt cx="864218" cy="917853"/>
          </a:xfrm>
        </p:grpSpPr>
        <p:sp>
          <p:nvSpPr>
            <p:cNvPr id="6" name="Oval 5"/>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80922" y="2353803"/>
              <a:ext cx="724267" cy="729300"/>
              <a:chOff x="1280928" y="2360087"/>
              <a:chExt cx="724267" cy="729300"/>
            </a:xfrm>
          </p:grpSpPr>
          <p:sp>
            <p:nvSpPr>
              <p:cNvPr id="7" name="Oval 6"/>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p:cNvGrpSpPr/>
          <p:nvPr/>
        </p:nvGrpSpPr>
        <p:grpSpPr>
          <a:xfrm>
            <a:off x="8101607" y="906887"/>
            <a:ext cx="864218" cy="864218"/>
            <a:chOff x="1574326" y="2201464"/>
            <a:chExt cx="864218" cy="864218"/>
          </a:xfrm>
        </p:grpSpPr>
        <p:grpSp>
          <p:nvGrpSpPr>
            <p:cNvPr id="31" name="Group 30"/>
            <p:cNvGrpSpPr/>
            <p:nvPr/>
          </p:nvGrpSpPr>
          <p:grpSpPr>
            <a:xfrm>
              <a:off x="1574326" y="2201464"/>
              <a:ext cx="864218" cy="864218"/>
              <a:chOff x="1574326" y="2201464"/>
              <a:chExt cx="864218" cy="864218"/>
            </a:xfrm>
          </p:grpSpPr>
          <p:sp>
            <p:nvSpPr>
              <p:cNvPr id="15" name="Oval 14"/>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820411" y="2548234"/>
                <a:ext cx="372048" cy="342909"/>
                <a:chOff x="1820411" y="2524536"/>
                <a:chExt cx="372048" cy="342909"/>
              </a:xfrm>
            </p:grpSpPr>
            <p:sp>
              <p:nvSpPr>
                <p:cNvPr id="16" name="Isosceles Triangle 1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948079" y="2527622"/>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28122" y="2533015"/>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072541" y="2533493"/>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718819" y="3331343"/>
            <a:ext cx="864218" cy="1107996"/>
            <a:chOff x="3866564" y="2083825"/>
            <a:chExt cx="864218" cy="1107996"/>
          </a:xfrm>
        </p:grpSpPr>
        <p:sp>
          <p:nvSpPr>
            <p:cNvPr id="70" name="Oval 69"/>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27" name="Group 1026"/>
          <p:cNvGrpSpPr/>
          <p:nvPr/>
        </p:nvGrpSpPr>
        <p:grpSpPr>
          <a:xfrm>
            <a:off x="8101607" y="3331343"/>
            <a:ext cx="864218" cy="864218"/>
            <a:chOff x="3922840" y="2891143"/>
            <a:chExt cx="864218" cy="864218"/>
          </a:xfrm>
        </p:grpSpPr>
        <p:sp>
          <p:nvSpPr>
            <p:cNvPr id="90" name="Oval 89"/>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4057995" y="3100864"/>
              <a:ext cx="593908" cy="444776"/>
              <a:chOff x="4059321" y="3132775"/>
              <a:chExt cx="593908" cy="444776"/>
            </a:xfrm>
          </p:grpSpPr>
          <p:sp>
            <p:nvSpPr>
              <p:cNvPr id="88" name="Wave 8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High</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Mixed</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Many</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High</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Soft Skills</a:t>
            </a:r>
          </a:p>
        </p:txBody>
      </p:sp>
      <p:sp>
        <p:nvSpPr>
          <p:cNvPr id="52" name="TextBox 51"/>
          <p:cNvSpPr txBox="1"/>
          <p:nvPr/>
        </p:nvSpPr>
        <p:spPr>
          <a:xfrm>
            <a:off x="489077" y="1646636"/>
            <a:ext cx="3716212" cy="1500411"/>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Appears regularly in Wallace background</a:t>
            </a:r>
          </a:p>
          <a:p>
            <a:pPr marL="285750" indent="-285750">
              <a:spcBef>
                <a:spcPts val="300"/>
              </a:spcBef>
              <a:buFont typeface="Arial" panose="020B0604020202020204" pitchFamily="34" charset="0"/>
              <a:buChar char="•"/>
            </a:pPr>
            <a:r>
              <a:rPr lang="en-US" sz="1400" dirty="0">
                <a:latin typeface="Gadugi" panose="020B0502040204020203" pitchFamily="34" charset="0"/>
              </a:rPr>
              <a:t>High frequency across media (most searched on Google since 2004)</a:t>
            </a:r>
          </a:p>
          <a:p>
            <a:pPr marL="285750" indent="-285750">
              <a:spcBef>
                <a:spcPts val="300"/>
              </a:spcBef>
              <a:buFont typeface="Arial" panose="020B0604020202020204" pitchFamily="34" charset="0"/>
              <a:buChar char="•"/>
            </a:pPr>
            <a:r>
              <a:rPr lang="en-US" sz="1400" dirty="0">
                <a:latin typeface="Gadugi" panose="020B0502040204020203" pitchFamily="34" charset="0"/>
              </a:rPr>
              <a:t>Used most among Business leaders</a:t>
            </a:r>
          </a:p>
          <a:p>
            <a:pPr marL="285750" indent="-285750">
              <a:spcBef>
                <a:spcPts val="300"/>
              </a:spcBef>
              <a:buFont typeface="Arial" panose="020B0604020202020204" pitchFamily="34" charset="0"/>
              <a:buChar char="•"/>
            </a:pPr>
            <a:r>
              <a:rPr lang="en-US" sz="1400" dirty="0">
                <a:latin typeface="Gadugi" panose="020B0502040204020203" pitchFamily="34" charset="0"/>
              </a:rPr>
              <a:t>Used by the US Department of Labor to describe skills for workplace success</a:t>
            </a:r>
          </a:p>
        </p:txBody>
      </p:sp>
      <p:sp>
        <p:nvSpPr>
          <p:cNvPr id="53" name="TextBox 52"/>
          <p:cNvSpPr txBox="1"/>
          <p:nvPr/>
        </p:nvSpPr>
        <p:spPr>
          <a:xfrm>
            <a:off x="4784619" y="1550884"/>
            <a:ext cx="3863293" cy="146193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Broad; very workplace/future oriented</a:t>
            </a:r>
          </a:p>
          <a:p>
            <a:pPr marL="285750" indent="-285750">
              <a:spcBef>
                <a:spcPts val="300"/>
              </a:spcBef>
              <a:buFont typeface="Arial" panose="020B0604020202020204" pitchFamily="34" charset="0"/>
              <a:buChar char="•"/>
            </a:pPr>
            <a:r>
              <a:rPr lang="en-US" sz="1400" dirty="0">
                <a:latin typeface="Gadugi" panose="020B0502040204020203" pitchFamily="34" charset="0"/>
              </a:rPr>
              <a:t>Refers to a variety of non-technical skills young people need to be successful in school, work, and life, ranging from creativity to punctuality</a:t>
            </a:r>
          </a:p>
          <a:p>
            <a:pPr marL="285750" indent="-285750">
              <a:spcBef>
                <a:spcPts val="300"/>
              </a:spcBef>
              <a:buFont typeface="Arial" panose="020B0604020202020204" pitchFamily="34" charset="0"/>
              <a:buChar char="•"/>
            </a:pPr>
            <a:r>
              <a:rPr lang="en-US" sz="1400" dirty="0">
                <a:latin typeface="Gadugi" panose="020B0502040204020203" pitchFamily="34" charset="0"/>
              </a:rPr>
              <a:t>“Soft” is vague and diminishes importance</a:t>
            </a:r>
          </a:p>
        </p:txBody>
      </p:sp>
      <p:sp>
        <p:nvSpPr>
          <p:cNvPr id="54" name="TextBox 53"/>
          <p:cNvSpPr txBox="1"/>
          <p:nvPr/>
        </p:nvSpPr>
        <p:spPr>
          <a:xfrm>
            <a:off x="482297" y="4039011"/>
            <a:ext cx="3841136" cy="1715854"/>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Business audiences use the term</a:t>
            </a:r>
          </a:p>
          <a:p>
            <a:pPr marL="285750" indent="-285750">
              <a:spcBef>
                <a:spcPts val="300"/>
              </a:spcBef>
              <a:buFont typeface="Arial" panose="020B0604020202020204" pitchFamily="34" charset="0"/>
              <a:buChar char="•"/>
            </a:pPr>
            <a:r>
              <a:rPr lang="en-US" sz="1400" dirty="0">
                <a:latin typeface="Gadugi" panose="020B0502040204020203" pitchFamily="34" charset="0"/>
              </a:rPr>
              <a:t>Educators use it to describe skills learned through observation and experience </a:t>
            </a:r>
          </a:p>
          <a:p>
            <a:pPr marL="285750" indent="-285750">
              <a:spcBef>
                <a:spcPts val="300"/>
              </a:spcBef>
              <a:buFont typeface="Arial" panose="020B0604020202020204" pitchFamily="34" charset="0"/>
              <a:buChar char="•"/>
            </a:pPr>
            <a:r>
              <a:rPr lang="en-US" sz="1400" dirty="0">
                <a:latin typeface="Gadugi" panose="020B0502040204020203" pitchFamily="34" charset="0"/>
              </a:rPr>
              <a:t>Little to no pushback on the term</a:t>
            </a:r>
          </a:p>
          <a:p>
            <a:pPr marL="285750" indent="-285750">
              <a:spcBef>
                <a:spcPts val="300"/>
              </a:spcBef>
              <a:buFont typeface="Arial" panose="020B0604020202020204" pitchFamily="34" charset="0"/>
              <a:buChar char="•"/>
            </a:pPr>
            <a:r>
              <a:rPr lang="en-US" sz="1400" dirty="0">
                <a:latin typeface="Gadugi" panose="020B0502040204020203" pitchFamily="34" charset="0"/>
              </a:rPr>
              <a:t>But are we talking about learning to balance a checkbook or collaborate with a team?</a:t>
            </a:r>
          </a:p>
        </p:txBody>
      </p:sp>
      <p:sp>
        <p:nvSpPr>
          <p:cNvPr id="56" name="TextBox 55"/>
          <p:cNvSpPr txBox="1"/>
          <p:nvPr/>
        </p:nvSpPr>
        <p:spPr>
          <a:xfrm>
            <a:off x="4936586" y="4169818"/>
            <a:ext cx="3420217" cy="1069524"/>
          </a:xfrm>
          <a:prstGeom prst="rect">
            <a:avLst/>
          </a:prstGeom>
          <a:noFill/>
        </p:spPr>
        <p:txBody>
          <a:bodyPr wrap="square" rtlCol="0">
            <a:spAutoFit/>
          </a:bodyPr>
          <a:lstStyle/>
          <a:p>
            <a:pPr algn="ctr">
              <a:spcBef>
                <a:spcPts val="300"/>
              </a:spcBef>
            </a:pPr>
            <a:r>
              <a:rPr lang="en-US" sz="1400" dirty="0">
                <a:latin typeface="Gadugi" panose="020B0502040204020203" pitchFamily="34" charset="0"/>
              </a:rPr>
              <a:t>American Enterprise Institute</a:t>
            </a:r>
          </a:p>
          <a:p>
            <a:pPr algn="ctr">
              <a:spcBef>
                <a:spcPts val="300"/>
              </a:spcBef>
            </a:pPr>
            <a:r>
              <a:rPr lang="en-US" sz="1400" dirty="0">
                <a:latin typeface="Gadugi" panose="020B0502040204020203" pitchFamily="34" charset="0"/>
              </a:rPr>
              <a:t>Brookings Institute</a:t>
            </a:r>
          </a:p>
          <a:p>
            <a:pPr algn="ctr">
              <a:spcBef>
                <a:spcPts val="300"/>
              </a:spcBef>
            </a:pPr>
            <a:r>
              <a:rPr lang="en-US" sz="1400" dirty="0">
                <a:latin typeface="Gadugi" panose="020B0502040204020203" pitchFamily="34" charset="0"/>
              </a:rPr>
              <a:t>NPR</a:t>
            </a:r>
          </a:p>
          <a:p>
            <a:pPr algn="ctr">
              <a:spcBef>
                <a:spcPts val="300"/>
              </a:spcBef>
            </a:pPr>
            <a:r>
              <a:rPr lang="en-US" sz="1400" dirty="0" err="1">
                <a:latin typeface="Gadugi" panose="020B0502040204020203" pitchFamily="34" charset="0"/>
              </a:rPr>
              <a:t>Edutopia</a:t>
            </a:r>
            <a:endParaRPr lang="en-US" sz="1400" dirty="0">
              <a:latin typeface="Gadugi" panose="020B0502040204020203" pitchFamily="34" charset="0"/>
            </a:endParaRPr>
          </a:p>
        </p:txBody>
      </p:sp>
      <p:sp>
        <p:nvSpPr>
          <p:cNvPr id="57" name="TextBox 56"/>
          <p:cNvSpPr txBox="1"/>
          <p:nvPr/>
        </p:nvSpPr>
        <p:spPr>
          <a:xfrm>
            <a:off x="4765628" y="2987571"/>
            <a:ext cx="3762132" cy="430887"/>
          </a:xfrm>
          <a:prstGeom prst="rect">
            <a:avLst/>
          </a:prstGeom>
          <a:noFill/>
        </p:spPr>
        <p:txBody>
          <a:bodyPr wrap="square" rtlCol="0">
            <a:spAutoFit/>
          </a:bodyPr>
          <a:lstStyle/>
          <a:p>
            <a:pPr algn="ctr"/>
            <a:r>
              <a:rPr lang="en-US" sz="1100" i="1" dirty="0">
                <a:latin typeface="Gadugi" panose="020B0502040204020203" pitchFamily="34" charset="0"/>
              </a:rPr>
              <a:t>Related: project-based learning, skills for success, behavioral skills, applied skills</a:t>
            </a:r>
          </a:p>
        </p:txBody>
      </p:sp>
    </p:spTree>
    <p:extLst>
      <p:ext uri="{BB962C8B-B14F-4D97-AF65-F5344CB8AC3E}">
        <p14:creationId xmlns:p14="http://schemas.microsoft.com/office/powerpoint/2010/main" val="913603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Comfortable term but may lack urgency. Will it really motivate policy &amp; education decision makers?</a:t>
            </a:r>
          </a:p>
        </p:txBody>
      </p:sp>
      <p:sp>
        <p:nvSpPr>
          <p:cNvPr id="4" name="Slide Number Placeholder 3"/>
          <p:cNvSpPr>
            <a:spLocks noGrp="1"/>
          </p:cNvSpPr>
          <p:nvPr>
            <p:ph type="sldNum" sz="quarter" idx="4"/>
          </p:nvPr>
        </p:nvSpPr>
        <p:spPr/>
        <p:txBody>
          <a:bodyPr/>
          <a:lstStyle/>
          <a:p>
            <a:fld id="{62DFECC4-1679-4D45-9635-E86BD1EE09E9}" type="slidenum">
              <a:rPr lang="en-US" smtClean="0"/>
              <a:pPr/>
              <a:t>39</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grpSp>
        <p:nvGrpSpPr>
          <p:cNvPr id="14" name="Group 13"/>
          <p:cNvGrpSpPr/>
          <p:nvPr/>
        </p:nvGrpSpPr>
        <p:grpSpPr>
          <a:xfrm>
            <a:off x="3718819" y="906887"/>
            <a:ext cx="864218" cy="917853"/>
            <a:chOff x="1210947" y="2165250"/>
            <a:chExt cx="864218" cy="917853"/>
          </a:xfrm>
        </p:grpSpPr>
        <p:sp>
          <p:nvSpPr>
            <p:cNvPr id="6" name="Oval 5"/>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80922" y="2353803"/>
              <a:ext cx="724267" cy="729300"/>
              <a:chOff x="1280928" y="2360087"/>
              <a:chExt cx="724267" cy="729300"/>
            </a:xfrm>
          </p:grpSpPr>
          <p:sp>
            <p:nvSpPr>
              <p:cNvPr id="7" name="Oval 6"/>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p:cNvGrpSpPr/>
          <p:nvPr/>
        </p:nvGrpSpPr>
        <p:grpSpPr>
          <a:xfrm>
            <a:off x="8101607" y="906887"/>
            <a:ext cx="864218" cy="864218"/>
            <a:chOff x="1574326" y="2201464"/>
            <a:chExt cx="864218" cy="864218"/>
          </a:xfrm>
        </p:grpSpPr>
        <p:grpSp>
          <p:nvGrpSpPr>
            <p:cNvPr id="31" name="Group 30"/>
            <p:cNvGrpSpPr/>
            <p:nvPr/>
          </p:nvGrpSpPr>
          <p:grpSpPr>
            <a:xfrm>
              <a:off x="1574326" y="2201464"/>
              <a:ext cx="864218" cy="864218"/>
              <a:chOff x="1574326" y="2201464"/>
              <a:chExt cx="864218" cy="864218"/>
            </a:xfrm>
          </p:grpSpPr>
          <p:sp>
            <p:nvSpPr>
              <p:cNvPr id="15" name="Oval 14"/>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820411" y="2548233"/>
                <a:ext cx="372048" cy="342910"/>
                <a:chOff x="1820411" y="2524535"/>
                <a:chExt cx="372048" cy="342910"/>
              </a:xfrm>
            </p:grpSpPr>
            <p:sp>
              <p:nvSpPr>
                <p:cNvPr id="16" name="Isosceles Triangle 1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718819" y="3331343"/>
            <a:ext cx="864218" cy="1107996"/>
            <a:chOff x="3866564" y="2083825"/>
            <a:chExt cx="864218" cy="1107996"/>
          </a:xfrm>
        </p:grpSpPr>
        <p:sp>
          <p:nvSpPr>
            <p:cNvPr id="70" name="Oval 69"/>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27" name="Group 1026"/>
          <p:cNvGrpSpPr/>
          <p:nvPr/>
        </p:nvGrpSpPr>
        <p:grpSpPr>
          <a:xfrm>
            <a:off x="8101607" y="3331343"/>
            <a:ext cx="864218" cy="864218"/>
            <a:chOff x="3922840" y="2891143"/>
            <a:chExt cx="864218" cy="864218"/>
          </a:xfrm>
        </p:grpSpPr>
        <p:sp>
          <p:nvSpPr>
            <p:cNvPr id="90" name="Oval 89"/>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4057995" y="3100864"/>
              <a:ext cx="593908" cy="444776"/>
              <a:chOff x="4059321" y="3132775"/>
              <a:chExt cx="593908" cy="444776"/>
            </a:xfrm>
          </p:grpSpPr>
          <p:sp>
            <p:nvSpPr>
              <p:cNvPr id="88" name="Wave 8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High</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Mixed</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Many</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TBD</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Social and Emotional</a:t>
            </a:r>
          </a:p>
        </p:txBody>
      </p:sp>
      <p:sp>
        <p:nvSpPr>
          <p:cNvPr id="52" name="TextBox 51"/>
          <p:cNvSpPr txBox="1"/>
          <p:nvPr/>
        </p:nvSpPr>
        <p:spPr>
          <a:xfrm>
            <a:off x="489077" y="1559552"/>
            <a:ext cx="3716212" cy="1677382"/>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Often used in Wallace background</a:t>
            </a:r>
          </a:p>
          <a:p>
            <a:pPr marL="285750" indent="-285750">
              <a:spcBef>
                <a:spcPts val="300"/>
              </a:spcBef>
              <a:buFont typeface="Arial" panose="020B0604020202020204" pitchFamily="34" charset="0"/>
              <a:buChar char="•"/>
            </a:pPr>
            <a:r>
              <a:rPr lang="en-US" sz="1400" dirty="0">
                <a:latin typeface="Gadugi" panose="020B0502040204020203" pitchFamily="34" charset="0"/>
              </a:rPr>
              <a:t>Middle of the pack in Google searches; trends match “21</a:t>
            </a:r>
            <a:r>
              <a:rPr lang="en-US" sz="1400" baseline="30000" dirty="0">
                <a:latin typeface="Gadugi" panose="020B0502040204020203" pitchFamily="34" charset="0"/>
              </a:rPr>
              <a:t>st</a:t>
            </a:r>
            <a:r>
              <a:rPr lang="en-US" sz="1400" dirty="0">
                <a:latin typeface="Gadugi" panose="020B0502040204020203" pitchFamily="34" charset="0"/>
              </a:rPr>
              <a:t> century skills” and “school climate” searches </a:t>
            </a:r>
          </a:p>
          <a:p>
            <a:pPr marL="285750" indent="-285750">
              <a:spcBef>
                <a:spcPts val="300"/>
              </a:spcBef>
              <a:buFont typeface="Arial" panose="020B0604020202020204" pitchFamily="34" charset="0"/>
              <a:buChar char="•"/>
            </a:pPr>
            <a:r>
              <a:rPr lang="en-US" sz="1400" dirty="0">
                <a:latin typeface="Gadugi" panose="020B0502040204020203" pitchFamily="34" charset="0"/>
              </a:rPr>
              <a:t>Education community &amp; Think Tanks use this term frequently; Policy community has many other terms in circulation</a:t>
            </a:r>
          </a:p>
        </p:txBody>
      </p:sp>
      <p:sp>
        <p:nvSpPr>
          <p:cNvPr id="53" name="TextBox 52"/>
          <p:cNvSpPr txBox="1"/>
          <p:nvPr/>
        </p:nvSpPr>
        <p:spPr>
          <a:xfrm>
            <a:off x="4753524" y="1550250"/>
            <a:ext cx="3863293" cy="146193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“Social” and “emotional” are relatable (although not always recognized as qualities to be learned or taught)</a:t>
            </a:r>
          </a:p>
          <a:p>
            <a:pPr marL="285750" indent="-285750">
              <a:spcBef>
                <a:spcPts val="300"/>
              </a:spcBef>
              <a:buFont typeface="Arial" panose="020B0604020202020204" pitchFamily="34" charset="0"/>
              <a:buChar char="•"/>
            </a:pPr>
            <a:r>
              <a:rPr lang="en-US" sz="1400" dirty="0">
                <a:latin typeface="Gadugi" panose="020B0502040204020203" pitchFamily="34" charset="0"/>
              </a:rPr>
              <a:t>Narrow but still inclusive; many variations</a:t>
            </a:r>
          </a:p>
          <a:p>
            <a:pPr marL="285750" indent="-285750">
              <a:spcBef>
                <a:spcPts val="300"/>
              </a:spcBef>
              <a:buFont typeface="Arial" panose="020B0604020202020204" pitchFamily="34" charset="0"/>
              <a:buChar char="•"/>
            </a:pPr>
            <a:r>
              <a:rPr lang="en-US" sz="1400" dirty="0">
                <a:latin typeface="Gadugi" panose="020B0502040204020203" pitchFamily="34" charset="0"/>
              </a:rPr>
              <a:t>Strong connections to development; school climate can make this seem niche</a:t>
            </a:r>
          </a:p>
        </p:txBody>
      </p:sp>
      <p:sp>
        <p:nvSpPr>
          <p:cNvPr id="54" name="TextBox 53"/>
          <p:cNvSpPr txBox="1"/>
          <p:nvPr/>
        </p:nvSpPr>
        <p:spPr>
          <a:xfrm>
            <a:off x="482297" y="4053510"/>
            <a:ext cx="3841136" cy="1500411"/>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No detractors that we can see</a:t>
            </a:r>
          </a:p>
          <a:p>
            <a:pPr marL="285750" indent="-285750">
              <a:spcBef>
                <a:spcPts val="300"/>
              </a:spcBef>
              <a:buFont typeface="Arial" panose="020B0604020202020204" pitchFamily="34" charset="0"/>
              <a:buChar char="•"/>
            </a:pPr>
            <a:r>
              <a:rPr lang="en-US" sz="1400" dirty="0">
                <a:latin typeface="Gadugi" panose="020B0502040204020203" pitchFamily="34" charset="0"/>
              </a:rPr>
              <a:t>Not a lot of political will or urgency either</a:t>
            </a:r>
          </a:p>
          <a:p>
            <a:pPr marL="285750" indent="-285750">
              <a:spcBef>
                <a:spcPts val="300"/>
              </a:spcBef>
              <a:buFont typeface="Arial" panose="020B0604020202020204" pitchFamily="34" charset="0"/>
              <a:buChar char="•"/>
            </a:pPr>
            <a:r>
              <a:rPr lang="en-US" sz="1400" dirty="0">
                <a:latin typeface="Gadugi" panose="020B0502040204020203" pitchFamily="34" charset="0"/>
              </a:rPr>
              <a:t>In </a:t>
            </a:r>
            <a:r>
              <a:rPr lang="en-US" sz="1400" dirty="0" err="1">
                <a:latin typeface="Gadugi" panose="020B0502040204020203" pitchFamily="34" charset="0"/>
              </a:rPr>
              <a:t>EdWeek’s</a:t>
            </a:r>
            <a:r>
              <a:rPr lang="en-US" sz="1400" dirty="0">
                <a:latin typeface="Gadugi" panose="020B0502040204020203" pitchFamily="34" charset="0"/>
              </a:rPr>
              <a:t> online survey, other factors ranked higher in driving achievement</a:t>
            </a:r>
          </a:p>
          <a:p>
            <a:pPr marL="285750" indent="-285750">
              <a:spcBef>
                <a:spcPts val="300"/>
              </a:spcBef>
              <a:buFont typeface="Arial" panose="020B0604020202020204" pitchFamily="34" charset="0"/>
              <a:buChar char="•"/>
            </a:pPr>
            <a:r>
              <a:rPr lang="en-US" sz="1400" dirty="0">
                <a:latin typeface="Gadugi" panose="020B0502040204020203" pitchFamily="34" charset="0"/>
              </a:rPr>
              <a:t>Can’t forget that SEL has to be linked with academics (can feel like an add-on)</a:t>
            </a:r>
          </a:p>
        </p:txBody>
      </p:sp>
      <p:sp>
        <p:nvSpPr>
          <p:cNvPr id="56" name="TextBox 55"/>
          <p:cNvSpPr txBox="1"/>
          <p:nvPr/>
        </p:nvSpPr>
        <p:spPr>
          <a:xfrm>
            <a:off x="4843989" y="4030921"/>
            <a:ext cx="1707282" cy="1323439"/>
          </a:xfrm>
          <a:prstGeom prst="rect">
            <a:avLst/>
          </a:prstGeom>
          <a:noFill/>
        </p:spPr>
        <p:txBody>
          <a:bodyPr wrap="square" rtlCol="0">
            <a:spAutoFit/>
          </a:bodyPr>
          <a:lstStyle/>
          <a:p>
            <a:pPr algn="ctr">
              <a:spcBef>
                <a:spcPts val="300"/>
              </a:spcBef>
            </a:pPr>
            <a:r>
              <a:rPr lang="en-US" sz="1400" dirty="0">
                <a:latin typeface="Gadugi" panose="020B0502040204020203" pitchFamily="34" charset="0"/>
              </a:rPr>
              <a:t>CASEL</a:t>
            </a:r>
          </a:p>
          <a:p>
            <a:pPr algn="ctr">
              <a:spcBef>
                <a:spcPts val="300"/>
              </a:spcBef>
            </a:pPr>
            <a:r>
              <a:rPr lang="en-US" sz="1400" dirty="0">
                <a:latin typeface="Gadugi" panose="020B0502040204020203" pitchFamily="34" charset="0"/>
              </a:rPr>
              <a:t>NSCC</a:t>
            </a:r>
          </a:p>
          <a:p>
            <a:pPr algn="ctr">
              <a:spcBef>
                <a:spcPts val="300"/>
              </a:spcBef>
            </a:pPr>
            <a:r>
              <a:rPr lang="en-US" sz="1400" dirty="0" err="1">
                <a:latin typeface="Gadugi" panose="020B0502040204020203" pitchFamily="34" charset="0"/>
              </a:rPr>
              <a:t>Edutopia</a:t>
            </a:r>
            <a:endParaRPr lang="en-US" sz="1400" dirty="0">
              <a:latin typeface="Gadugi" panose="020B0502040204020203" pitchFamily="34" charset="0"/>
            </a:endParaRPr>
          </a:p>
          <a:p>
            <a:pPr algn="ctr">
              <a:spcBef>
                <a:spcPts val="300"/>
              </a:spcBef>
            </a:pPr>
            <a:r>
              <a:rPr lang="en-US" sz="1400" dirty="0">
                <a:latin typeface="Gadugi" panose="020B0502040204020203" pitchFamily="34" charset="0"/>
              </a:rPr>
              <a:t>NEA</a:t>
            </a:r>
          </a:p>
          <a:p>
            <a:pPr algn="ctr">
              <a:spcBef>
                <a:spcPts val="300"/>
              </a:spcBef>
            </a:pPr>
            <a:r>
              <a:rPr lang="en-US" sz="1400" dirty="0">
                <a:latin typeface="Gadugi" panose="020B0502040204020203" pitchFamily="34" charset="0"/>
              </a:rPr>
              <a:t>NCSL</a:t>
            </a:r>
          </a:p>
        </p:txBody>
      </p:sp>
      <p:sp>
        <p:nvSpPr>
          <p:cNvPr id="12" name="TextBox 11"/>
          <p:cNvSpPr txBox="1"/>
          <p:nvPr/>
        </p:nvSpPr>
        <p:spPr>
          <a:xfrm>
            <a:off x="4765628" y="5477859"/>
            <a:ext cx="3762132" cy="261610"/>
          </a:xfrm>
          <a:prstGeom prst="rect">
            <a:avLst/>
          </a:prstGeom>
          <a:noFill/>
        </p:spPr>
        <p:txBody>
          <a:bodyPr wrap="square" rtlCol="0">
            <a:spAutoFit/>
          </a:bodyPr>
          <a:lstStyle/>
          <a:p>
            <a:pPr algn="ctr"/>
            <a:r>
              <a:rPr lang="en-US" sz="1100" i="1" dirty="0">
                <a:latin typeface="Gadugi" panose="020B0502040204020203" pitchFamily="34" charset="0"/>
              </a:rPr>
              <a:t>Also used by:  AASA, AIR, Bechtel Foundation</a:t>
            </a:r>
          </a:p>
        </p:txBody>
      </p:sp>
      <p:sp>
        <p:nvSpPr>
          <p:cNvPr id="57" name="TextBox 56"/>
          <p:cNvSpPr txBox="1"/>
          <p:nvPr/>
        </p:nvSpPr>
        <p:spPr>
          <a:xfrm>
            <a:off x="4765628" y="3026649"/>
            <a:ext cx="3762132" cy="430887"/>
          </a:xfrm>
          <a:prstGeom prst="rect">
            <a:avLst/>
          </a:prstGeom>
          <a:noFill/>
        </p:spPr>
        <p:txBody>
          <a:bodyPr wrap="square" rtlCol="0">
            <a:spAutoFit/>
          </a:bodyPr>
          <a:lstStyle/>
          <a:p>
            <a:pPr algn="ctr"/>
            <a:r>
              <a:rPr lang="en-US" sz="1100" i="1" dirty="0">
                <a:latin typeface="Gadugi" panose="020B0502040204020203" pitchFamily="34" charset="0"/>
              </a:rPr>
              <a:t>Related:  non-cognitive, social skills, early childhood,</a:t>
            </a:r>
            <a:br>
              <a:rPr lang="en-US" sz="1100" i="1" dirty="0">
                <a:latin typeface="Gadugi" panose="020B0502040204020203" pitchFamily="34" charset="0"/>
              </a:rPr>
            </a:br>
            <a:r>
              <a:rPr lang="en-US" sz="1100" i="1" dirty="0">
                <a:latin typeface="Gadugi" panose="020B0502040204020203" pitchFamily="34" charset="0"/>
              </a:rPr>
              <a:t>emotional development, readiness</a:t>
            </a:r>
          </a:p>
        </p:txBody>
      </p:sp>
      <p:sp>
        <p:nvSpPr>
          <p:cNvPr id="58" name="TextBox 57"/>
          <p:cNvSpPr txBox="1"/>
          <p:nvPr/>
        </p:nvSpPr>
        <p:spPr>
          <a:xfrm>
            <a:off x="6319277" y="4030921"/>
            <a:ext cx="2125456" cy="1323439"/>
          </a:xfrm>
          <a:prstGeom prst="rect">
            <a:avLst/>
          </a:prstGeom>
          <a:noFill/>
        </p:spPr>
        <p:txBody>
          <a:bodyPr wrap="square" rtlCol="0">
            <a:spAutoFit/>
          </a:bodyPr>
          <a:lstStyle/>
          <a:p>
            <a:pPr algn="ctr">
              <a:spcBef>
                <a:spcPts val="300"/>
              </a:spcBef>
            </a:pPr>
            <a:r>
              <a:rPr lang="en-US" sz="1400" dirty="0">
                <a:latin typeface="Gadugi" panose="020B0502040204020203" pitchFamily="34" charset="0"/>
              </a:rPr>
              <a:t>NLC</a:t>
            </a:r>
          </a:p>
          <a:p>
            <a:pPr algn="ctr">
              <a:spcBef>
                <a:spcPts val="300"/>
              </a:spcBef>
            </a:pPr>
            <a:r>
              <a:rPr lang="en-US" sz="1400" dirty="0">
                <a:latin typeface="Gadugi" panose="020B0502040204020203" pitchFamily="34" charset="0"/>
              </a:rPr>
              <a:t>Brookings</a:t>
            </a:r>
          </a:p>
          <a:p>
            <a:pPr algn="ctr">
              <a:spcBef>
                <a:spcPts val="300"/>
              </a:spcBef>
            </a:pPr>
            <a:r>
              <a:rPr lang="en-US" sz="1400" dirty="0">
                <a:latin typeface="Gadugi" panose="020B0502040204020203" pitchFamily="34" charset="0"/>
              </a:rPr>
              <a:t>Heritage Foundation</a:t>
            </a:r>
          </a:p>
          <a:p>
            <a:pPr algn="ctr">
              <a:spcBef>
                <a:spcPts val="300"/>
              </a:spcBef>
            </a:pPr>
            <a:r>
              <a:rPr lang="en-US" sz="1400" dirty="0">
                <a:latin typeface="Gadugi" panose="020B0502040204020203" pitchFamily="34" charset="0"/>
              </a:rPr>
              <a:t>RAND</a:t>
            </a:r>
          </a:p>
          <a:p>
            <a:pPr algn="ctr">
              <a:spcBef>
                <a:spcPts val="300"/>
              </a:spcBef>
            </a:pPr>
            <a:r>
              <a:rPr lang="en-US" sz="1400" dirty="0">
                <a:latin typeface="Gadugi" panose="020B0502040204020203" pitchFamily="34" charset="0"/>
              </a:rPr>
              <a:t>Leading school districts</a:t>
            </a:r>
          </a:p>
        </p:txBody>
      </p:sp>
    </p:spTree>
    <p:extLst>
      <p:ext uri="{BB962C8B-B14F-4D97-AF65-F5344CB8AC3E}">
        <p14:creationId xmlns:p14="http://schemas.microsoft.com/office/powerpoint/2010/main" val="3230630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3" name="Content Placeholder 2"/>
          <p:cNvSpPr>
            <a:spLocks noGrp="1"/>
          </p:cNvSpPr>
          <p:nvPr>
            <p:ph idx="1"/>
          </p:nvPr>
        </p:nvSpPr>
        <p:spPr>
          <a:xfrm>
            <a:off x="504826" y="1248848"/>
            <a:ext cx="7886700" cy="5210944"/>
          </a:xfrm>
        </p:spPr>
        <p:txBody>
          <a:bodyPr>
            <a:normAutofit/>
          </a:bodyPr>
          <a:lstStyle/>
          <a:p>
            <a:r>
              <a:rPr lang="en-US" sz="2000" dirty="0"/>
              <a:t>Executive Summary				pages 5-26</a:t>
            </a:r>
          </a:p>
          <a:p>
            <a:endParaRPr lang="en-US" sz="2000" dirty="0"/>
          </a:p>
          <a:p>
            <a:r>
              <a:rPr lang="en-US" sz="2000" dirty="0"/>
              <a:t>Findings from Desktop Research		pages 27-49</a:t>
            </a:r>
          </a:p>
          <a:p>
            <a:endParaRPr lang="en-US" sz="2000" dirty="0"/>
          </a:p>
          <a:p>
            <a:r>
              <a:rPr lang="en-US" sz="2000" dirty="0"/>
              <a:t>Findings from Qualitative Interviews		pages 50-71</a:t>
            </a:r>
          </a:p>
          <a:p>
            <a:endParaRPr lang="en-US" sz="2000" dirty="0"/>
          </a:p>
          <a:p>
            <a:r>
              <a:rPr lang="en-US" sz="2000" dirty="0"/>
              <a:t>Findings from Quantitative Surveys		pages 72-112</a:t>
            </a:r>
          </a:p>
          <a:p>
            <a:endParaRPr lang="en-US" sz="2000" dirty="0"/>
          </a:p>
          <a:p>
            <a:r>
              <a:rPr lang="en-US" sz="2000" dirty="0"/>
              <a:t>Findings from Parent Focus Groups		pages 113-132</a:t>
            </a:r>
          </a:p>
          <a:p>
            <a:endParaRPr lang="en-US" sz="2000" dirty="0"/>
          </a:p>
        </p:txBody>
      </p:sp>
      <p:sp>
        <p:nvSpPr>
          <p:cNvPr id="4" name="Slide Number Placeholder 3"/>
          <p:cNvSpPr>
            <a:spLocks noGrp="1"/>
          </p:cNvSpPr>
          <p:nvPr>
            <p:ph type="sldNum" sz="quarter" idx="4"/>
          </p:nvPr>
        </p:nvSpPr>
        <p:spPr/>
        <p:txBody>
          <a:bodyPr/>
          <a:lstStyle/>
          <a:p>
            <a:fld id="{62DFECC4-1679-4D45-9635-E86BD1EE09E9}" type="slidenum">
              <a:rPr lang="en-US" smtClean="0"/>
              <a:pPr/>
              <a:t>4</a:t>
            </a:fld>
            <a:endParaRPr lang="en-US" dirty="0"/>
          </a:p>
        </p:txBody>
      </p:sp>
    </p:spTree>
    <p:extLst>
      <p:ext uri="{BB962C8B-B14F-4D97-AF65-F5344CB8AC3E}">
        <p14:creationId xmlns:p14="http://schemas.microsoft.com/office/powerpoint/2010/main" val="430967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Not broad enough for Wallace meaning. </a:t>
            </a:r>
          </a:p>
        </p:txBody>
      </p:sp>
      <p:sp>
        <p:nvSpPr>
          <p:cNvPr id="4" name="Slide Number Placeholder 3"/>
          <p:cNvSpPr>
            <a:spLocks noGrp="1"/>
          </p:cNvSpPr>
          <p:nvPr>
            <p:ph type="sldNum" sz="quarter" idx="4"/>
          </p:nvPr>
        </p:nvSpPr>
        <p:spPr/>
        <p:txBody>
          <a:bodyPr/>
          <a:lstStyle/>
          <a:p>
            <a:fld id="{62DFECC4-1679-4D45-9635-E86BD1EE09E9}" type="slidenum">
              <a:rPr lang="en-US" smtClean="0"/>
              <a:pPr/>
              <a:t>40</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grpSp>
        <p:nvGrpSpPr>
          <p:cNvPr id="14" name="Group 13"/>
          <p:cNvGrpSpPr/>
          <p:nvPr/>
        </p:nvGrpSpPr>
        <p:grpSpPr>
          <a:xfrm>
            <a:off x="3718819" y="906887"/>
            <a:ext cx="864218" cy="917853"/>
            <a:chOff x="1210947" y="2165250"/>
            <a:chExt cx="864218" cy="917853"/>
          </a:xfrm>
        </p:grpSpPr>
        <p:sp>
          <p:nvSpPr>
            <p:cNvPr id="6" name="Oval 5"/>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80922" y="2353803"/>
              <a:ext cx="724267" cy="729300"/>
              <a:chOff x="1280928" y="2360087"/>
              <a:chExt cx="724267" cy="729300"/>
            </a:xfrm>
          </p:grpSpPr>
          <p:sp>
            <p:nvSpPr>
              <p:cNvPr id="7" name="Oval 6"/>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p:cNvGrpSpPr/>
          <p:nvPr/>
        </p:nvGrpSpPr>
        <p:grpSpPr>
          <a:xfrm>
            <a:off x="8101607" y="906887"/>
            <a:ext cx="864218" cy="864218"/>
            <a:chOff x="1574326" y="2201464"/>
            <a:chExt cx="864218" cy="864218"/>
          </a:xfrm>
        </p:grpSpPr>
        <p:grpSp>
          <p:nvGrpSpPr>
            <p:cNvPr id="31" name="Group 30"/>
            <p:cNvGrpSpPr/>
            <p:nvPr/>
          </p:nvGrpSpPr>
          <p:grpSpPr>
            <a:xfrm>
              <a:off x="1574326" y="2201464"/>
              <a:ext cx="864218" cy="864218"/>
              <a:chOff x="1574326" y="2201464"/>
              <a:chExt cx="864218" cy="864218"/>
            </a:xfrm>
          </p:grpSpPr>
          <p:sp>
            <p:nvSpPr>
              <p:cNvPr id="15" name="Oval 14"/>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820411" y="2548233"/>
                <a:ext cx="372048" cy="342910"/>
                <a:chOff x="1820411" y="2524535"/>
                <a:chExt cx="372048" cy="342910"/>
              </a:xfrm>
            </p:grpSpPr>
            <p:sp>
              <p:nvSpPr>
                <p:cNvPr id="16" name="Isosceles Triangle 1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718819" y="3331343"/>
            <a:ext cx="864218" cy="1107996"/>
            <a:chOff x="3866564" y="2083825"/>
            <a:chExt cx="864218" cy="1107996"/>
          </a:xfrm>
        </p:grpSpPr>
        <p:sp>
          <p:nvSpPr>
            <p:cNvPr id="70" name="Oval 69"/>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27" name="Group 1026"/>
          <p:cNvGrpSpPr/>
          <p:nvPr/>
        </p:nvGrpSpPr>
        <p:grpSpPr>
          <a:xfrm>
            <a:off x="8101607" y="3331343"/>
            <a:ext cx="864218" cy="864218"/>
            <a:chOff x="3922840" y="2891143"/>
            <a:chExt cx="864218" cy="864218"/>
          </a:xfrm>
        </p:grpSpPr>
        <p:sp>
          <p:nvSpPr>
            <p:cNvPr id="90" name="Oval 89"/>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4057995" y="3100864"/>
              <a:ext cx="593908" cy="444776"/>
              <a:chOff x="4059321" y="3132775"/>
              <a:chExt cx="593908" cy="444776"/>
            </a:xfrm>
          </p:grpSpPr>
          <p:sp>
            <p:nvSpPr>
              <p:cNvPr id="88" name="Wave 8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Medium</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Mixed</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Some</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Medium</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Grit</a:t>
            </a:r>
          </a:p>
        </p:txBody>
      </p:sp>
      <p:sp>
        <p:nvSpPr>
          <p:cNvPr id="52" name="TextBox 51"/>
          <p:cNvSpPr txBox="1"/>
          <p:nvPr/>
        </p:nvSpPr>
        <p:spPr>
          <a:xfrm>
            <a:off x="484735" y="1675072"/>
            <a:ext cx="3716212" cy="1754326"/>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Appears somewhat frequently in Wallace background</a:t>
            </a:r>
          </a:p>
          <a:p>
            <a:pPr marL="285750" indent="-285750">
              <a:spcBef>
                <a:spcPts val="300"/>
              </a:spcBef>
              <a:buFont typeface="Arial" panose="020B0604020202020204" pitchFamily="34" charset="0"/>
              <a:buChar char="•"/>
            </a:pPr>
            <a:r>
              <a:rPr lang="en-US" sz="1400" dirty="0">
                <a:latin typeface="Gadugi" panose="020B0502040204020203" pitchFamily="34" charset="0"/>
              </a:rPr>
              <a:t>Very low frequency in press and trends searches </a:t>
            </a:r>
          </a:p>
          <a:p>
            <a:pPr marL="285750" indent="-285750">
              <a:spcBef>
                <a:spcPts val="300"/>
              </a:spcBef>
              <a:buFont typeface="Arial" panose="020B0604020202020204" pitchFamily="34" charset="0"/>
              <a:buChar char="•"/>
            </a:pPr>
            <a:r>
              <a:rPr lang="en-US" sz="1400" dirty="0">
                <a:latin typeface="Gadugi" panose="020B0502040204020203" pitchFamily="34" charset="0"/>
              </a:rPr>
              <a:t>Middle of the pack for scholarly sources</a:t>
            </a:r>
          </a:p>
          <a:p>
            <a:pPr marL="285750" indent="-285750">
              <a:spcBef>
                <a:spcPts val="300"/>
              </a:spcBef>
              <a:buFont typeface="Arial" panose="020B0604020202020204" pitchFamily="34" charset="0"/>
              <a:buChar char="•"/>
            </a:pPr>
            <a:endParaRPr lang="en-US" sz="1400" dirty="0">
              <a:latin typeface="Gadugi" panose="020B0502040204020203" pitchFamily="34" charset="0"/>
            </a:endParaRPr>
          </a:p>
          <a:p>
            <a:pPr marL="285750" indent="-285750">
              <a:spcBef>
                <a:spcPts val="300"/>
              </a:spcBef>
              <a:buFont typeface="Arial" panose="020B0604020202020204" pitchFamily="34" charset="0"/>
              <a:buChar char="•"/>
            </a:pPr>
            <a:endParaRPr lang="en-US" sz="1400" dirty="0">
              <a:latin typeface="Gadugi" panose="020B0502040204020203" pitchFamily="34" charset="0"/>
            </a:endParaRPr>
          </a:p>
        </p:txBody>
      </p:sp>
      <p:sp>
        <p:nvSpPr>
          <p:cNvPr id="53" name="TextBox 52"/>
          <p:cNvSpPr txBox="1"/>
          <p:nvPr/>
        </p:nvSpPr>
        <p:spPr>
          <a:xfrm>
            <a:off x="4753524" y="1665225"/>
            <a:ext cx="3863293" cy="146193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Relatively limited in what it covers-tied to pioneer spirt of perseverance, less about communication and teamwork</a:t>
            </a:r>
          </a:p>
          <a:p>
            <a:pPr marL="285750" indent="-285750">
              <a:spcBef>
                <a:spcPts val="300"/>
              </a:spcBef>
              <a:buFont typeface="Arial" panose="020B0604020202020204" pitchFamily="34" charset="0"/>
              <a:buChar char="•"/>
            </a:pPr>
            <a:r>
              <a:rPr lang="en-US" sz="1400" dirty="0">
                <a:latin typeface="Gadugi" panose="020B0502040204020203" pitchFamily="34" charset="0"/>
              </a:rPr>
              <a:t>Seen as a subset of social-emotional learning</a:t>
            </a:r>
          </a:p>
          <a:p>
            <a:pPr marL="285750" indent="-285750">
              <a:spcBef>
                <a:spcPts val="300"/>
              </a:spcBef>
              <a:buFont typeface="Arial" panose="020B0604020202020204" pitchFamily="34" charset="0"/>
              <a:buChar char="•"/>
            </a:pPr>
            <a:r>
              <a:rPr lang="en-US" sz="1400" dirty="0">
                <a:latin typeface="Gadugi" panose="020B0502040204020203" pitchFamily="34" charset="0"/>
              </a:rPr>
              <a:t>Used generally as a quality for success</a:t>
            </a:r>
          </a:p>
        </p:txBody>
      </p:sp>
      <p:sp>
        <p:nvSpPr>
          <p:cNvPr id="54" name="TextBox 53"/>
          <p:cNvSpPr txBox="1"/>
          <p:nvPr/>
        </p:nvSpPr>
        <p:spPr>
          <a:xfrm>
            <a:off x="482297" y="4049433"/>
            <a:ext cx="3841136" cy="1246495"/>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Considered a very American quality-generally embraced </a:t>
            </a:r>
          </a:p>
          <a:p>
            <a:pPr marL="285750" indent="-285750">
              <a:spcBef>
                <a:spcPts val="300"/>
              </a:spcBef>
              <a:buFont typeface="Arial" panose="020B0604020202020204" pitchFamily="34" charset="0"/>
              <a:buChar char="•"/>
            </a:pPr>
            <a:r>
              <a:rPr lang="en-US" sz="1400" dirty="0">
                <a:latin typeface="Gadugi" panose="020B0502040204020203" pitchFamily="34" charset="0"/>
              </a:rPr>
              <a:t>Originators of the term warn that it is not all-encompassing and may be a fad</a:t>
            </a:r>
          </a:p>
          <a:p>
            <a:pPr marL="285750" indent="-285750">
              <a:spcBef>
                <a:spcPts val="300"/>
              </a:spcBef>
              <a:buFont typeface="Arial" panose="020B0604020202020204" pitchFamily="34" charset="0"/>
              <a:buChar char="•"/>
            </a:pPr>
            <a:r>
              <a:rPr lang="en-US" sz="1400" dirty="0">
                <a:latin typeface="Gadugi" panose="020B0502040204020203" pitchFamily="34" charset="0"/>
              </a:rPr>
              <a:t>Clearly tied to cognitive control</a:t>
            </a:r>
          </a:p>
        </p:txBody>
      </p:sp>
      <p:sp>
        <p:nvSpPr>
          <p:cNvPr id="56" name="TextBox 55"/>
          <p:cNvSpPr txBox="1"/>
          <p:nvPr/>
        </p:nvSpPr>
        <p:spPr>
          <a:xfrm>
            <a:off x="4620636" y="4169818"/>
            <a:ext cx="4098543" cy="1069524"/>
          </a:xfrm>
          <a:prstGeom prst="rect">
            <a:avLst/>
          </a:prstGeom>
          <a:noFill/>
        </p:spPr>
        <p:txBody>
          <a:bodyPr wrap="square" rtlCol="0">
            <a:spAutoFit/>
          </a:bodyPr>
          <a:lstStyle/>
          <a:p>
            <a:pPr algn="ctr">
              <a:spcBef>
                <a:spcPts val="300"/>
              </a:spcBef>
            </a:pPr>
            <a:r>
              <a:rPr lang="en-US" sz="1400" dirty="0">
                <a:latin typeface="Gadugi" panose="020B0502040204020203" pitchFamily="34" charset="0"/>
              </a:rPr>
              <a:t>AIR</a:t>
            </a:r>
          </a:p>
          <a:p>
            <a:pPr algn="ctr">
              <a:spcBef>
                <a:spcPts val="300"/>
              </a:spcBef>
            </a:pPr>
            <a:r>
              <a:rPr lang="en-US" sz="1400" dirty="0">
                <a:latin typeface="Gadugi" panose="020B0502040204020203" pitchFamily="34" charset="0"/>
              </a:rPr>
              <a:t>The Heritage Foundation</a:t>
            </a:r>
          </a:p>
          <a:p>
            <a:pPr algn="ctr">
              <a:spcBef>
                <a:spcPts val="300"/>
              </a:spcBef>
            </a:pPr>
            <a:r>
              <a:rPr lang="en-US" sz="1400" dirty="0">
                <a:latin typeface="Gadugi" panose="020B0502040204020203" pitchFamily="34" charset="0"/>
              </a:rPr>
              <a:t>NPR</a:t>
            </a:r>
          </a:p>
          <a:p>
            <a:pPr algn="ctr">
              <a:spcBef>
                <a:spcPts val="300"/>
              </a:spcBef>
            </a:pPr>
            <a:r>
              <a:rPr lang="en-US" sz="1400" dirty="0">
                <a:latin typeface="Gadugi" panose="020B0502040204020203" pitchFamily="34" charset="0"/>
              </a:rPr>
              <a:t>University of Pennsylvania, Angela Duckworth</a:t>
            </a:r>
          </a:p>
        </p:txBody>
      </p:sp>
      <p:sp>
        <p:nvSpPr>
          <p:cNvPr id="12" name="TextBox 11"/>
          <p:cNvSpPr txBox="1"/>
          <p:nvPr/>
        </p:nvSpPr>
        <p:spPr>
          <a:xfrm>
            <a:off x="4765628" y="5396834"/>
            <a:ext cx="3762132" cy="261610"/>
          </a:xfrm>
          <a:prstGeom prst="rect">
            <a:avLst/>
          </a:prstGeom>
          <a:noFill/>
        </p:spPr>
        <p:txBody>
          <a:bodyPr wrap="square" rtlCol="0">
            <a:spAutoFit/>
          </a:bodyPr>
          <a:lstStyle/>
          <a:p>
            <a:pPr algn="ctr"/>
            <a:r>
              <a:rPr lang="en-US" sz="1100" i="1" dirty="0">
                <a:latin typeface="Gadugi" panose="020B0502040204020203" pitchFamily="34" charset="0"/>
              </a:rPr>
              <a:t>Also used by:  </a:t>
            </a:r>
            <a:r>
              <a:rPr lang="en-US" sz="1100" i="1" dirty="0" err="1">
                <a:latin typeface="Gadugi" panose="020B0502040204020203" pitchFamily="34" charset="0"/>
              </a:rPr>
              <a:t>Edutopia</a:t>
            </a:r>
            <a:endParaRPr lang="en-US" sz="1100" i="1" dirty="0">
              <a:latin typeface="Gadugi" panose="020B0502040204020203" pitchFamily="34" charset="0"/>
            </a:endParaRPr>
          </a:p>
        </p:txBody>
      </p:sp>
      <p:sp>
        <p:nvSpPr>
          <p:cNvPr id="57" name="TextBox 56"/>
          <p:cNvSpPr txBox="1"/>
          <p:nvPr/>
        </p:nvSpPr>
        <p:spPr>
          <a:xfrm>
            <a:off x="4711276" y="3167788"/>
            <a:ext cx="3762132" cy="261610"/>
          </a:xfrm>
          <a:prstGeom prst="rect">
            <a:avLst/>
          </a:prstGeom>
          <a:noFill/>
        </p:spPr>
        <p:txBody>
          <a:bodyPr wrap="square" rtlCol="0">
            <a:spAutoFit/>
          </a:bodyPr>
          <a:lstStyle/>
          <a:p>
            <a:pPr algn="ctr"/>
            <a:r>
              <a:rPr lang="en-US" sz="1100" i="1" dirty="0">
                <a:latin typeface="Gadugi" panose="020B0502040204020203" pitchFamily="34" charset="0"/>
              </a:rPr>
              <a:t>Related: resilience, growth mindset, perseverance </a:t>
            </a:r>
          </a:p>
        </p:txBody>
      </p:sp>
    </p:spTree>
    <p:extLst>
      <p:ext uri="{BB962C8B-B14F-4D97-AF65-F5344CB8AC3E}">
        <p14:creationId xmlns:p14="http://schemas.microsoft.com/office/powerpoint/2010/main" val="2192412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Risk in being over-used and misinterpreted. “Learning mindset” seems more promising than adopting this as an overarching term.</a:t>
            </a:r>
          </a:p>
        </p:txBody>
      </p:sp>
      <p:sp>
        <p:nvSpPr>
          <p:cNvPr id="4" name="Slide Number Placeholder 3"/>
          <p:cNvSpPr>
            <a:spLocks noGrp="1"/>
          </p:cNvSpPr>
          <p:nvPr>
            <p:ph type="sldNum" sz="quarter" idx="4"/>
          </p:nvPr>
        </p:nvSpPr>
        <p:spPr/>
        <p:txBody>
          <a:bodyPr/>
          <a:lstStyle/>
          <a:p>
            <a:fld id="{62DFECC4-1679-4D45-9635-E86BD1EE09E9}" type="slidenum">
              <a:rPr lang="en-US" smtClean="0"/>
              <a:pPr/>
              <a:t>41</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grpSp>
        <p:nvGrpSpPr>
          <p:cNvPr id="14" name="Group 13"/>
          <p:cNvGrpSpPr/>
          <p:nvPr/>
        </p:nvGrpSpPr>
        <p:grpSpPr>
          <a:xfrm>
            <a:off x="3718819" y="906887"/>
            <a:ext cx="864218" cy="917853"/>
            <a:chOff x="1210947" y="2165250"/>
            <a:chExt cx="864218" cy="917853"/>
          </a:xfrm>
        </p:grpSpPr>
        <p:sp>
          <p:nvSpPr>
            <p:cNvPr id="6" name="Oval 5"/>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80922" y="2353803"/>
              <a:ext cx="724267" cy="729300"/>
              <a:chOff x="1280928" y="2360087"/>
              <a:chExt cx="724267" cy="729300"/>
            </a:xfrm>
          </p:grpSpPr>
          <p:sp>
            <p:nvSpPr>
              <p:cNvPr id="7" name="Oval 6"/>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p:cNvGrpSpPr/>
          <p:nvPr/>
        </p:nvGrpSpPr>
        <p:grpSpPr>
          <a:xfrm>
            <a:off x="8101607" y="906887"/>
            <a:ext cx="864218" cy="864218"/>
            <a:chOff x="1574326" y="2201464"/>
            <a:chExt cx="864218" cy="864218"/>
          </a:xfrm>
        </p:grpSpPr>
        <p:grpSp>
          <p:nvGrpSpPr>
            <p:cNvPr id="31" name="Group 30"/>
            <p:cNvGrpSpPr/>
            <p:nvPr/>
          </p:nvGrpSpPr>
          <p:grpSpPr>
            <a:xfrm>
              <a:off x="1574326" y="2201464"/>
              <a:ext cx="864218" cy="864218"/>
              <a:chOff x="1574326" y="2201464"/>
              <a:chExt cx="864218" cy="864218"/>
            </a:xfrm>
          </p:grpSpPr>
          <p:sp>
            <p:nvSpPr>
              <p:cNvPr id="15" name="Oval 14"/>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820411" y="2548233"/>
                <a:ext cx="372048" cy="342910"/>
                <a:chOff x="1820411" y="2524535"/>
                <a:chExt cx="372048" cy="342910"/>
              </a:xfrm>
            </p:grpSpPr>
            <p:sp>
              <p:nvSpPr>
                <p:cNvPr id="16" name="Isosceles Triangle 1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718819" y="3331343"/>
            <a:ext cx="864218" cy="1107996"/>
            <a:chOff x="3866564" y="2083825"/>
            <a:chExt cx="864218" cy="1107996"/>
          </a:xfrm>
        </p:grpSpPr>
        <p:sp>
          <p:nvSpPr>
            <p:cNvPr id="70" name="Oval 69"/>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27" name="Group 1026"/>
          <p:cNvGrpSpPr/>
          <p:nvPr/>
        </p:nvGrpSpPr>
        <p:grpSpPr>
          <a:xfrm>
            <a:off x="8101607" y="3331343"/>
            <a:ext cx="864218" cy="864218"/>
            <a:chOff x="3922840" y="2891143"/>
            <a:chExt cx="864218" cy="864218"/>
          </a:xfrm>
        </p:grpSpPr>
        <p:sp>
          <p:nvSpPr>
            <p:cNvPr id="90" name="Oval 89"/>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4057995" y="3100864"/>
              <a:ext cx="593908" cy="444776"/>
              <a:chOff x="4059321" y="3132775"/>
              <a:chExt cx="593908" cy="444776"/>
            </a:xfrm>
          </p:grpSpPr>
          <p:sp>
            <p:nvSpPr>
              <p:cNvPr id="88" name="Wave 8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Medium</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Mixed</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Few</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Medium</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Growth Mindset</a:t>
            </a:r>
          </a:p>
        </p:txBody>
      </p:sp>
      <p:sp>
        <p:nvSpPr>
          <p:cNvPr id="52" name="TextBox 51"/>
          <p:cNvSpPr txBox="1"/>
          <p:nvPr/>
        </p:nvSpPr>
        <p:spPr>
          <a:xfrm>
            <a:off x="489077" y="1665225"/>
            <a:ext cx="3716212" cy="1754326"/>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Used regularly in Wallace background</a:t>
            </a:r>
          </a:p>
          <a:p>
            <a:pPr marL="285750" indent="-285750">
              <a:spcBef>
                <a:spcPts val="300"/>
              </a:spcBef>
              <a:buFont typeface="Arial" panose="020B0604020202020204" pitchFamily="34" charset="0"/>
              <a:buChar char="•"/>
            </a:pPr>
            <a:r>
              <a:rPr lang="en-US" sz="1400" dirty="0">
                <a:latin typeface="Gadugi" panose="020B0502040204020203" pitchFamily="34" charset="0"/>
              </a:rPr>
              <a:t>“Mindset” has a lot of traction</a:t>
            </a:r>
          </a:p>
          <a:p>
            <a:pPr marL="285750" indent="-285750">
              <a:spcBef>
                <a:spcPts val="300"/>
              </a:spcBef>
              <a:buFont typeface="Arial" panose="020B0604020202020204" pitchFamily="34" charset="0"/>
              <a:buChar char="•"/>
            </a:pPr>
            <a:r>
              <a:rPr lang="en-US" sz="1400" dirty="0">
                <a:latin typeface="Gadugi" panose="020B0502040204020203" pitchFamily="34" charset="0"/>
              </a:rPr>
              <a:t>Doesn’t seem to be THE preferred term anywhere; usually appears with others</a:t>
            </a:r>
          </a:p>
          <a:p>
            <a:pPr marL="285750" indent="-285750">
              <a:spcBef>
                <a:spcPts val="300"/>
              </a:spcBef>
              <a:buFont typeface="Arial" panose="020B0604020202020204" pitchFamily="34" charset="0"/>
              <a:buChar char="•"/>
            </a:pPr>
            <a:r>
              <a:rPr lang="en-US" sz="1400" dirty="0">
                <a:latin typeface="Gadugi" panose="020B0502040204020203" pitchFamily="34" charset="0"/>
              </a:rPr>
              <a:t>Middle in Google searches, upward tick</a:t>
            </a:r>
          </a:p>
          <a:p>
            <a:pPr marL="285750" indent="-285750">
              <a:spcBef>
                <a:spcPts val="300"/>
              </a:spcBef>
              <a:buFont typeface="Arial" panose="020B0604020202020204" pitchFamily="34" charset="0"/>
              <a:buChar char="•"/>
            </a:pPr>
            <a:r>
              <a:rPr lang="en-US" sz="1400" dirty="0">
                <a:latin typeface="Gadugi" panose="020B0502040204020203" pitchFamily="34" charset="0"/>
              </a:rPr>
              <a:t>Not as prominent as other terms in headlines and blogs</a:t>
            </a:r>
          </a:p>
        </p:txBody>
      </p:sp>
      <p:sp>
        <p:nvSpPr>
          <p:cNvPr id="53" name="TextBox 52"/>
          <p:cNvSpPr txBox="1"/>
          <p:nvPr/>
        </p:nvSpPr>
        <p:spPr>
          <a:xfrm>
            <a:off x="4753524" y="1665225"/>
            <a:ext cx="3863293" cy="146193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The belief that “ability can change and comes from hard work and perseverance”</a:t>
            </a:r>
          </a:p>
          <a:p>
            <a:pPr marL="285750" indent="-285750">
              <a:spcBef>
                <a:spcPts val="300"/>
              </a:spcBef>
              <a:buFont typeface="Arial" panose="020B0604020202020204" pitchFamily="34" charset="0"/>
              <a:buChar char="•"/>
            </a:pPr>
            <a:r>
              <a:rPr lang="en-US" sz="1400" dirty="0">
                <a:latin typeface="Gadugi" panose="020B0502040204020203" pitchFamily="34" charset="0"/>
              </a:rPr>
              <a:t>Implies efficacy, tangible outcomes</a:t>
            </a:r>
          </a:p>
          <a:p>
            <a:pPr marL="285750" indent="-285750">
              <a:spcBef>
                <a:spcPts val="300"/>
              </a:spcBef>
              <a:buFont typeface="Arial" panose="020B0604020202020204" pitchFamily="34" charset="0"/>
              <a:buChar char="•"/>
            </a:pPr>
            <a:r>
              <a:rPr lang="en-US" sz="1400" dirty="0">
                <a:latin typeface="Gadugi" panose="020B0502040204020203" pitchFamily="34" charset="0"/>
              </a:rPr>
              <a:t>Raikes found that “learning mindsets” was more understandable and not limited to the classroom</a:t>
            </a:r>
          </a:p>
        </p:txBody>
      </p:sp>
      <p:sp>
        <p:nvSpPr>
          <p:cNvPr id="54" name="TextBox 53"/>
          <p:cNvSpPr txBox="1"/>
          <p:nvPr/>
        </p:nvSpPr>
        <p:spPr>
          <a:xfrm>
            <a:off x="482297" y="4133337"/>
            <a:ext cx="3841136" cy="99257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Seems to have caught on in Business &amp; Education communities</a:t>
            </a:r>
          </a:p>
          <a:p>
            <a:pPr marL="285750" indent="-285750">
              <a:spcBef>
                <a:spcPts val="300"/>
              </a:spcBef>
              <a:buFont typeface="Arial" panose="020B0604020202020204" pitchFamily="34" charset="0"/>
              <a:buChar char="•"/>
            </a:pPr>
            <a:r>
              <a:rPr lang="en-US" sz="1400" dirty="0">
                <a:latin typeface="Gadugi" panose="020B0502040204020203" pitchFamily="34" charset="0"/>
              </a:rPr>
              <a:t>Concern it is being used to justify “positive thinking” and “intuition”</a:t>
            </a:r>
          </a:p>
        </p:txBody>
      </p:sp>
      <p:sp>
        <p:nvSpPr>
          <p:cNvPr id="56" name="TextBox 55"/>
          <p:cNvSpPr txBox="1"/>
          <p:nvPr/>
        </p:nvSpPr>
        <p:spPr>
          <a:xfrm>
            <a:off x="4936586" y="4285568"/>
            <a:ext cx="3420217" cy="815608"/>
          </a:xfrm>
          <a:prstGeom prst="rect">
            <a:avLst/>
          </a:prstGeom>
          <a:noFill/>
        </p:spPr>
        <p:txBody>
          <a:bodyPr wrap="square" rtlCol="0">
            <a:spAutoFit/>
          </a:bodyPr>
          <a:lstStyle/>
          <a:p>
            <a:pPr algn="ctr">
              <a:spcBef>
                <a:spcPts val="300"/>
              </a:spcBef>
            </a:pPr>
            <a:r>
              <a:rPr lang="en-US" sz="1400" dirty="0">
                <a:latin typeface="Gadugi" panose="020B0502040204020203" pitchFamily="34" charset="0"/>
              </a:rPr>
              <a:t>Stanford, Carol </a:t>
            </a:r>
            <a:r>
              <a:rPr lang="en-US" sz="1400" dirty="0" err="1">
                <a:latin typeface="Gadugi" panose="020B0502040204020203" pitchFamily="34" charset="0"/>
              </a:rPr>
              <a:t>Dweck</a:t>
            </a:r>
            <a:endParaRPr lang="en-US" sz="1400" dirty="0">
              <a:latin typeface="Gadugi" panose="020B0502040204020203" pitchFamily="34" charset="0"/>
            </a:endParaRPr>
          </a:p>
          <a:p>
            <a:pPr algn="ctr">
              <a:spcBef>
                <a:spcPts val="300"/>
              </a:spcBef>
            </a:pPr>
            <a:endParaRPr lang="en-US" sz="1400" dirty="0">
              <a:latin typeface="Gadugi" panose="020B0502040204020203" pitchFamily="34" charset="0"/>
            </a:endParaRPr>
          </a:p>
          <a:p>
            <a:pPr algn="ctr">
              <a:spcBef>
                <a:spcPts val="300"/>
              </a:spcBef>
            </a:pPr>
            <a:r>
              <a:rPr lang="en-US" sz="1400" dirty="0">
                <a:latin typeface="Gadugi" panose="020B0502040204020203" pitchFamily="34" charset="0"/>
              </a:rPr>
              <a:t>AIR</a:t>
            </a:r>
          </a:p>
        </p:txBody>
      </p:sp>
      <p:sp>
        <p:nvSpPr>
          <p:cNvPr id="12" name="TextBox 11"/>
          <p:cNvSpPr txBox="1"/>
          <p:nvPr/>
        </p:nvSpPr>
        <p:spPr>
          <a:xfrm>
            <a:off x="4765628" y="5396834"/>
            <a:ext cx="3762132" cy="261610"/>
          </a:xfrm>
          <a:prstGeom prst="rect">
            <a:avLst/>
          </a:prstGeom>
          <a:noFill/>
        </p:spPr>
        <p:txBody>
          <a:bodyPr wrap="square" rtlCol="0">
            <a:spAutoFit/>
          </a:bodyPr>
          <a:lstStyle/>
          <a:p>
            <a:pPr algn="ctr"/>
            <a:r>
              <a:rPr lang="en-US" sz="1100" i="1" dirty="0">
                <a:latin typeface="Gadugi" panose="020B0502040204020203" pitchFamily="34" charset="0"/>
              </a:rPr>
              <a:t>Also used by:  </a:t>
            </a:r>
            <a:r>
              <a:rPr lang="en-US" sz="1100" i="1" dirty="0" err="1">
                <a:latin typeface="Gadugi" panose="020B0502040204020203" pitchFamily="34" charset="0"/>
              </a:rPr>
              <a:t>EdWeek</a:t>
            </a:r>
            <a:r>
              <a:rPr lang="en-US" sz="1100" i="1" dirty="0">
                <a:latin typeface="Gadugi" panose="020B0502040204020203" pitchFamily="34" charset="0"/>
              </a:rPr>
              <a:t>, National Education Association</a:t>
            </a:r>
          </a:p>
        </p:txBody>
      </p:sp>
      <p:sp>
        <p:nvSpPr>
          <p:cNvPr id="57" name="TextBox 56"/>
          <p:cNvSpPr txBox="1"/>
          <p:nvPr/>
        </p:nvSpPr>
        <p:spPr>
          <a:xfrm>
            <a:off x="4765628" y="3072951"/>
            <a:ext cx="3762132" cy="261610"/>
          </a:xfrm>
          <a:prstGeom prst="rect">
            <a:avLst/>
          </a:prstGeom>
          <a:noFill/>
        </p:spPr>
        <p:txBody>
          <a:bodyPr wrap="square" rtlCol="0">
            <a:spAutoFit/>
          </a:bodyPr>
          <a:lstStyle/>
          <a:p>
            <a:pPr algn="ctr"/>
            <a:r>
              <a:rPr lang="en-US" sz="1100" i="1" dirty="0">
                <a:latin typeface="Gadugi" panose="020B0502040204020203" pitchFamily="34" charset="0"/>
              </a:rPr>
              <a:t>Related:  learning mindset, fixed mindset</a:t>
            </a:r>
          </a:p>
        </p:txBody>
      </p:sp>
    </p:spTree>
    <p:extLst>
      <p:ext uri="{BB962C8B-B14F-4D97-AF65-F5344CB8AC3E}">
        <p14:creationId xmlns:p14="http://schemas.microsoft.com/office/powerpoint/2010/main" val="3555622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Worthy of continued exploration. Is this term reinventing itself?</a:t>
            </a:r>
          </a:p>
        </p:txBody>
      </p:sp>
      <p:sp>
        <p:nvSpPr>
          <p:cNvPr id="4" name="Slide Number Placeholder 3"/>
          <p:cNvSpPr>
            <a:spLocks noGrp="1"/>
          </p:cNvSpPr>
          <p:nvPr>
            <p:ph type="sldNum" sz="quarter" idx="4"/>
          </p:nvPr>
        </p:nvSpPr>
        <p:spPr/>
        <p:txBody>
          <a:bodyPr/>
          <a:lstStyle/>
          <a:p>
            <a:fld id="{62DFECC4-1679-4D45-9635-E86BD1EE09E9}" type="slidenum">
              <a:rPr lang="en-US" smtClean="0"/>
              <a:pPr/>
              <a:t>42</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US" sz="1400" dirty="0">
              <a:solidFill>
                <a:schemeClr val="tx1"/>
              </a:solidFill>
              <a:latin typeface="Gadugi" panose="020B0502040204020203" pitchFamily="34" charset="0"/>
            </a:endParaRPr>
          </a:p>
          <a:p>
            <a:pPr marL="285750" indent="-285750">
              <a:buFont typeface="Arial" panose="020B0604020202020204" pitchFamily="34" charset="0"/>
              <a:buChar char="•"/>
            </a:pPr>
            <a:r>
              <a:rPr lang="en-US" sz="1400" dirty="0">
                <a:solidFill>
                  <a:schemeClr val="tx1"/>
                </a:solidFill>
                <a:latin typeface="Gadugi" panose="020B0502040204020203" pitchFamily="34" charset="0"/>
              </a:rPr>
              <a:t>Field leader interviews showed broad consensus for focus on whole child development</a:t>
            </a:r>
          </a:p>
          <a:p>
            <a:pPr marL="285750" indent="-285750">
              <a:buFont typeface="Arial" panose="020B0604020202020204" pitchFamily="34" charset="0"/>
              <a:buChar char="•"/>
            </a:pPr>
            <a:r>
              <a:rPr lang="en-US" sz="1400" dirty="0">
                <a:solidFill>
                  <a:schemeClr val="tx1"/>
                </a:solidFill>
                <a:latin typeface="Gadugi" panose="020B0502040204020203" pitchFamily="34" charset="0"/>
              </a:rPr>
              <a:t>May currently mean more to the Health community than the Education community</a:t>
            </a:r>
          </a:p>
          <a:p>
            <a:pPr marL="285750" indent="-285750">
              <a:buFont typeface="Arial" panose="020B0604020202020204" pitchFamily="34" charset="0"/>
              <a:buChar char="•"/>
            </a:pPr>
            <a:r>
              <a:rPr lang="en-US" sz="1400" dirty="0">
                <a:solidFill>
                  <a:schemeClr val="tx1"/>
                </a:solidFill>
                <a:latin typeface="Gadugi" panose="020B0502040204020203" pitchFamily="34" charset="0"/>
              </a:rPr>
              <a:t>Associations with ASCD’s “Commission on the Whole Child” may leave a partisan tone</a:t>
            </a: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38" name="4-Point Star 37"/>
          <p:cNvSpPr/>
          <p:nvPr/>
        </p:nvSpPr>
        <p:spPr>
          <a:xfrm>
            <a:off x="8623670" y="1067959"/>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Medium</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Mixed</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Few</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Medium</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Whole Child Development</a:t>
            </a:r>
          </a:p>
        </p:txBody>
      </p:sp>
      <p:sp>
        <p:nvSpPr>
          <p:cNvPr id="52" name="TextBox 51"/>
          <p:cNvSpPr txBox="1"/>
          <p:nvPr/>
        </p:nvSpPr>
        <p:spPr>
          <a:xfrm>
            <a:off x="484735" y="1675072"/>
            <a:ext cx="3716212" cy="561692"/>
          </a:xfrm>
          <a:prstGeom prst="rect">
            <a:avLst/>
          </a:prstGeom>
          <a:noFill/>
        </p:spPr>
        <p:txBody>
          <a:bodyPr wrap="square" rtlCol="0">
            <a:spAutoFit/>
          </a:bodyPr>
          <a:lstStyle/>
          <a:p>
            <a:pPr marL="285750" indent="-285750">
              <a:spcBef>
                <a:spcPts val="300"/>
              </a:spcBef>
              <a:buFont typeface="Arial" panose="020B0604020202020204" pitchFamily="34" charset="0"/>
              <a:buChar char="•"/>
            </a:pPr>
            <a:endParaRPr lang="en-US" sz="1400" dirty="0">
              <a:latin typeface="Gadugi" panose="020B0502040204020203" pitchFamily="34" charset="0"/>
            </a:endParaRPr>
          </a:p>
          <a:p>
            <a:pPr marL="285750" indent="-285750">
              <a:spcBef>
                <a:spcPts val="300"/>
              </a:spcBef>
              <a:buFont typeface="Arial" panose="020B0604020202020204" pitchFamily="34" charset="0"/>
              <a:buChar char="•"/>
            </a:pPr>
            <a:endParaRPr lang="en-US" sz="1400" dirty="0">
              <a:latin typeface="Gadugi" panose="020B0502040204020203" pitchFamily="34" charset="0"/>
            </a:endParaRPr>
          </a:p>
        </p:txBody>
      </p:sp>
      <p:sp>
        <p:nvSpPr>
          <p:cNvPr id="12" name="TextBox 11"/>
          <p:cNvSpPr txBox="1"/>
          <p:nvPr/>
        </p:nvSpPr>
        <p:spPr>
          <a:xfrm>
            <a:off x="4765628" y="5396834"/>
            <a:ext cx="3762132" cy="261610"/>
          </a:xfrm>
          <a:prstGeom prst="rect">
            <a:avLst/>
          </a:prstGeom>
          <a:noFill/>
        </p:spPr>
        <p:txBody>
          <a:bodyPr wrap="square" rtlCol="0">
            <a:spAutoFit/>
          </a:bodyPr>
          <a:lstStyle/>
          <a:p>
            <a:pPr algn="ctr"/>
            <a:r>
              <a:rPr lang="en-US" sz="1100" i="1" dirty="0">
                <a:latin typeface="Gadugi" panose="020B0502040204020203" pitchFamily="34" charset="0"/>
              </a:rPr>
              <a:t>Also used by:  AASA, NEA</a:t>
            </a:r>
          </a:p>
        </p:txBody>
      </p:sp>
      <p:sp>
        <p:nvSpPr>
          <p:cNvPr id="57" name="TextBox 56"/>
          <p:cNvSpPr txBox="1"/>
          <p:nvPr/>
        </p:nvSpPr>
        <p:spPr>
          <a:xfrm>
            <a:off x="4711276" y="3167788"/>
            <a:ext cx="3762132" cy="261610"/>
          </a:xfrm>
          <a:prstGeom prst="rect">
            <a:avLst/>
          </a:prstGeom>
          <a:noFill/>
        </p:spPr>
        <p:txBody>
          <a:bodyPr wrap="square" rtlCol="0">
            <a:spAutoFit/>
          </a:bodyPr>
          <a:lstStyle/>
          <a:p>
            <a:pPr algn="ctr"/>
            <a:r>
              <a:rPr lang="en-US" sz="1100" i="1" dirty="0">
                <a:latin typeface="Gadugi" panose="020B0502040204020203" pitchFamily="34" charset="0"/>
              </a:rPr>
              <a:t>Related: total child, whole student</a:t>
            </a:r>
          </a:p>
        </p:txBody>
      </p:sp>
      <p:sp>
        <p:nvSpPr>
          <p:cNvPr id="51" name="TextBox 50"/>
          <p:cNvSpPr txBox="1"/>
          <p:nvPr/>
        </p:nvSpPr>
        <p:spPr>
          <a:xfrm>
            <a:off x="4860836" y="4087170"/>
            <a:ext cx="3731527" cy="1277273"/>
          </a:xfrm>
          <a:prstGeom prst="rect">
            <a:avLst/>
          </a:prstGeom>
          <a:noFill/>
        </p:spPr>
        <p:txBody>
          <a:bodyPr wrap="square" rtlCol="0">
            <a:spAutoFit/>
          </a:bodyPr>
          <a:lstStyle/>
          <a:p>
            <a:pPr algn="ctr">
              <a:lnSpc>
                <a:spcPct val="150000"/>
              </a:lnSpc>
              <a:spcBef>
                <a:spcPts val="300"/>
              </a:spcBef>
            </a:pPr>
            <a:r>
              <a:rPr lang="en-US" sz="1600" dirty="0">
                <a:latin typeface="Gadugi" panose="020B0502040204020203" pitchFamily="34" charset="0"/>
              </a:rPr>
              <a:t>Wallace Foundation</a:t>
            </a:r>
          </a:p>
          <a:p>
            <a:pPr algn="ctr">
              <a:lnSpc>
                <a:spcPct val="150000"/>
              </a:lnSpc>
              <a:spcBef>
                <a:spcPts val="300"/>
              </a:spcBef>
            </a:pPr>
            <a:r>
              <a:rPr lang="en-US" sz="1600" dirty="0">
                <a:latin typeface="Gadugi" panose="020B0502040204020203" pitchFamily="34" charset="0"/>
              </a:rPr>
              <a:t>CDC</a:t>
            </a:r>
          </a:p>
          <a:p>
            <a:pPr algn="ctr">
              <a:lnSpc>
                <a:spcPct val="150000"/>
              </a:lnSpc>
              <a:spcBef>
                <a:spcPts val="300"/>
              </a:spcBef>
            </a:pPr>
            <a:r>
              <a:rPr lang="en-US" sz="1600" dirty="0">
                <a:latin typeface="Gadugi" panose="020B0502040204020203" pitchFamily="34" charset="0"/>
              </a:rPr>
              <a:t>Maryland State Department of Ed.</a:t>
            </a:r>
          </a:p>
        </p:txBody>
      </p:sp>
      <p:sp>
        <p:nvSpPr>
          <p:cNvPr id="53" name="TextBox 52"/>
          <p:cNvSpPr txBox="1"/>
          <p:nvPr/>
        </p:nvSpPr>
        <p:spPr>
          <a:xfrm>
            <a:off x="489077" y="1637171"/>
            <a:ext cx="3716212" cy="1031051"/>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Prominent in Wallace’s own materials, but not all the background</a:t>
            </a:r>
          </a:p>
          <a:p>
            <a:pPr marL="285750" indent="-285750">
              <a:spcBef>
                <a:spcPts val="300"/>
              </a:spcBef>
              <a:buFont typeface="Arial" panose="020B0604020202020204" pitchFamily="34" charset="0"/>
              <a:buChar char="•"/>
            </a:pPr>
            <a:r>
              <a:rPr lang="en-US" sz="1400" dirty="0">
                <a:latin typeface="Gadugi" panose="020B0502040204020203" pitchFamily="34" charset="0"/>
              </a:rPr>
              <a:t>Medium frequency in Google Scholar</a:t>
            </a:r>
          </a:p>
          <a:p>
            <a:pPr marL="285750" indent="-285750">
              <a:spcBef>
                <a:spcPts val="300"/>
              </a:spcBef>
              <a:buFont typeface="Arial" panose="020B0604020202020204" pitchFamily="34" charset="0"/>
              <a:buChar char="•"/>
            </a:pPr>
            <a:r>
              <a:rPr lang="en-US" sz="1400" dirty="0">
                <a:latin typeface="Gadugi" panose="020B0502040204020203" pitchFamily="34" charset="0"/>
              </a:rPr>
              <a:t>Low use for search</a:t>
            </a:r>
          </a:p>
        </p:txBody>
      </p:sp>
      <p:sp>
        <p:nvSpPr>
          <p:cNvPr id="54" name="TextBox 53"/>
          <p:cNvSpPr txBox="1"/>
          <p:nvPr/>
        </p:nvSpPr>
        <p:spPr>
          <a:xfrm>
            <a:off x="4760377" y="1545731"/>
            <a:ext cx="3863293" cy="1677382"/>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Broad, encompassing, positive</a:t>
            </a:r>
          </a:p>
          <a:p>
            <a:pPr marL="285750" indent="-285750">
              <a:spcBef>
                <a:spcPts val="300"/>
              </a:spcBef>
              <a:buFont typeface="Arial" panose="020B0604020202020204" pitchFamily="34" charset="0"/>
              <a:buChar char="•"/>
            </a:pPr>
            <a:r>
              <a:rPr lang="en-US" sz="1400" dirty="0">
                <a:latin typeface="Gadugi" panose="020B0502040204020203" pitchFamily="34" charset="0"/>
              </a:rPr>
              <a:t>Strong connections with health, as in aligning schools, public health and school health to improve both learning and health</a:t>
            </a:r>
          </a:p>
          <a:p>
            <a:pPr marL="285750" indent="-285750">
              <a:spcBef>
                <a:spcPts val="300"/>
              </a:spcBef>
              <a:buFont typeface="Arial" panose="020B0604020202020204" pitchFamily="34" charset="0"/>
              <a:buChar char="•"/>
            </a:pPr>
            <a:r>
              <a:rPr lang="en-US" sz="1400" dirty="0">
                <a:latin typeface="Gadugi" panose="020B0502040204020203" pitchFamily="34" charset="0"/>
              </a:rPr>
              <a:t>PBS Series “The Whole Child” </a:t>
            </a:r>
            <a:r>
              <a:rPr lang="en-US" sz="1400" dirty="0"/>
              <a:t>and the related textbook by Joanne </a:t>
            </a:r>
            <a:r>
              <a:rPr lang="en-US" sz="1400" dirty="0" err="1"/>
              <a:t>Hendrick</a:t>
            </a:r>
            <a:r>
              <a:rPr lang="en-US" sz="1400" dirty="0"/>
              <a:t>, </a:t>
            </a:r>
            <a:r>
              <a:rPr lang="en-US" sz="1400" dirty="0" err="1"/>
              <a:t>Ph.D</a:t>
            </a:r>
            <a:r>
              <a:rPr lang="en-US" sz="1400" dirty="0"/>
              <a:t> appear often in online searches</a:t>
            </a:r>
            <a:endParaRPr lang="en-US" sz="1400" dirty="0">
              <a:latin typeface="Gadugi" panose="020B0502040204020203" pitchFamily="34" charset="0"/>
            </a:endParaRPr>
          </a:p>
        </p:txBody>
      </p:sp>
      <p:grpSp>
        <p:nvGrpSpPr>
          <p:cNvPr id="69" name="Group 68"/>
          <p:cNvGrpSpPr/>
          <p:nvPr/>
        </p:nvGrpSpPr>
        <p:grpSpPr>
          <a:xfrm>
            <a:off x="3718819" y="906887"/>
            <a:ext cx="864218" cy="917853"/>
            <a:chOff x="1210947" y="2165250"/>
            <a:chExt cx="864218" cy="917853"/>
          </a:xfrm>
        </p:grpSpPr>
        <p:sp>
          <p:nvSpPr>
            <p:cNvPr id="71" name="Oval 70"/>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1280922" y="2353803"/>
              <a:ext cx="724267" cy="729300"/>
              <a:chOff x="1280928" y="2360087"/>
              <a:chExt cx="724267" cy="729300"/>
            </a:xfrm>
          </p:grpSpPr>
          <p:sp>
            <p:nvSpPr>
              <p:cNvPr id="73" name="Oval 72"/>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c 73"/>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Arc 75"/>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Arc 76"/>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78" name="Group 77"/>
          <p:cNvGrpSpPr/>
          <p:nvPr/>
        </p:nvGrpSpPr>
        <p:grpSpPr>
          <a:xfrm>
            <a:off x="8101607" y="906887"/>
            <a:ext cx="864218" cy="864218"/>
            <a:chOff x="1574326" y="2201464"/>
            <a:chExt cx="864218" cy="864218"/>
          </a:xfrm>
        </p:grpSpPr>
        <p:grpSp>
          <p:nvGrpSpPr>
            <p:cNvPr id="79" name="Group 78"/>
            <p:cNvGrpSpPr/>
            <p:nvPr/>
          </p:nvGrpSpPr>
          <p:grpSpPr>
            <a:xfrm>
              <a:off x="1574326" y="2201464"/>
              <a:ext cx="864218" cy="864218"/>
              <a:chOff x="1574326" y="2201464"/>
              <a:chExt cx="864218" cy="864218"/>
            </a:xfrm>
          </p:grpSpPr>
          <p:sp>
            <p:nvSpPr>
              <p:cNvPr id="84" name="Oval 83"/>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1820411" y="2548233"/>
                <a:ext cx="372048" cy="342910"/>
                <a:chOff x="1820411" y="2524535"/>
                <a:chExt cx="372048" cy="342910"/>
              </a:xfrm>
            </p:grpSpPr>
            <p:sp>
              <p:nvSpPr>
                <p:cNvPr id="86" name="Isosceles Triangle 8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Isosceles Triangle 8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Isosceles Triangle 90"/>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21"/>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22"/>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0"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3718819" y="3331343"/>
            <a:ext cx="864218" cy="1107996"/>
            <a:chOff x="3866564" y="2083825"/>
            <a:chExt cx="864218" cy="1107996"/>
          </a:xfrm>
        </p:grpSpPr>
        <p:sp>
          <p:nvSpPr>
            <p:cNvPr id="99" name="Oval 98"/>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1" name="Group 100"/>
          <p:cNvGrpSpPr/>
          <p:nvPr/>
        </p:nvGrpSpPr>
        <p:grpSpPr>
          <a:xfrm>
            <a:off x="8101607" y="3331343"/>
            <a:ext cx="864218" cy="864218"/>
            <a:chOff x="3922840" y="2891143"/>
            <a:chExt cx="864218" cy="864218"/>
          </a:xfrm>
        </p:grpSpPr>
        <p:sp>
          <p:nvSpPr>
            <p:cNvPr id="106" name="Oval 105"/>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p:cNvGrpSpPr/>
            <p:nvPr/>
          </p:nvGrpSpPr>
          <p:grpSpPr>
            <a:xfrm>
              <a:off x="4057995" y="3100864"/>
              <a:ext cx="593908" cy="444776"/>
              <a:chOff x="4059321" y="3132775"/>
              <a:chExt cx="593908" cy="444776"/>
            </a:xfrm>
          </p:grpSpPr>
          <p:sp>
            <p:nvSpPr>
              <p:cNvPr id="108" name="Wave 10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Wave 108"/>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172516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Among the more controversial terms. But helps describe SEL in action.</a:t>
            </a:r>
          </a:p>
        </p:txBody>
      </p:sp>
      <p:sp>
        <p:nvSpPr>
          <p:cNvPr id="4" name="Slide Number Placeholder 3"/>
          <p:cNvSpPr>
            <a:spLocks noGrp="1"/>
          </p:cNvSpPr>
          <p:nvPr>
            <p:ph type="sldNum" sz="quarter" idx="4"/>
          </p:nvPr>
        </p:nvSpPr>
        <p:spPr/>
        <p:txBody>
          <a:bodyPr/>
          <a:lstStyle/>
          <a:p>
            <a:fld id="{62DFECC4-1679-4D45-9635-E86BD1EE09E9}" type="slidenum">
              <a:rPr lang="en-US" smtClean="0"/>
              <a:pPr/>
              <a:t>43</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grpSp>
        <p:nvGrpSpPr>
          <p:cNvPr id="14" name="Group 13"/>
          <p:cNvGrpSpPr/>
          <p:nvPr/>
        </p:nvGrpSpPr>
        <p:grpSpPr>
          <a:xfrm>
            <a:off x="3718819" y="906887"/>
            <a:ext cx="864218" cy="917853"/>
            <a:chOff x="1210947" y="2165250"/>
            <a:chExt cx="864218" cy="917853"/>
          </a:xfrm>
        </p:grpSpPr>
        <p:sp>
          <p:nvSpPr>
            <p:cNvPr id="6" name="Oval 5"/>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80922" y="2353803"/>
              <a:ext cx="724267" cy="729300"/>
              <a:chOff x="1280928" y="2360087"/>
              <a:chExt cx="724267" cy="729300"/>
            </a:xfrm>
          </p:grpSpPr>
          <p:sp>
            <p:nvSpPr>
              <p:cNvPr id="7" name="Oval 6"/>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p:cNvGrpSpPr/>
          <p:nvPr/>
        </p:nvGrpSpPr>
        <p:grpSpPr>
          <a:xfrm>
            <a:off x="8101607" y="906887"/>
            <a:ext cx="864218" cy="864218"/>
            <a:chOff x="1574326" y="2201464"/>
            <a:chExt cx="864218" cy="864218"/>
          </a:xfrm>
        </p:grpSpPr>
        <p:grpSp>
          <p:nvGrpSpPr>
            <p:cNvPr id="31" name="Group 30"/>
            <p:cNvGrpSpPr/>
            <p:nvPr/>
          </p:nvGrpSpPr>
          <p:grpSpPr>
            <a:xfrm>
              <a:off x="1574326" y="2201464"/>
              <a:ext cx="864218" cy="864218"/>
              <a:chOff x="1574326" y="2201464"/>
              <a:chExt cx="864218" cy="864218"/>
            </a:xfrm>
          </p:grpSpPr>
          <p:sp>
            <p:nvSpPr>
              <p:cNvPr id="15" name="Oval 14"/>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820411" y="2548233"/>
                <a:ext cx="372048" cy="342910"/>
                <a:chOff x="1820411" y="2524535"/>
                <a:chExt cx="372048" cy="342910"/>
              </a:xfrm>
            </p:grpSpPr>
            <p:sp>
              <p:nvSpPr>
                <p:cNvPr id="16" name="Isosceles Triangle 1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718819" y="3331343"/>
            <a:ext cx="864218" cy="1107996"/>
            <a:chOff x="3866564" y="2083825"/>
            <a:chExt cx="864218" cy="1107996"/>
          </a:xfrm>
        </p:grpSpPr>
        <p:sp>
          <p:nvSpPr>
            <p:cNvPr id="70" name="Oval 69"/>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27" name="Group 1026"/>
          <p:cNvGrpSpPr/>
          <p:nvPr/>
        </p:nvGrpSpPr>
        <p:grpSpPr>
          <a:xfrm>
            <a:off x="8101607" y="3331343"/>
            <a:ext cx="864218" cy="864218"/>
            <a:chOff x="3922840" y="2891143"/>
            <a:chExt cx="864218" cy="864218"/>
          </a:xfrm>
        </p:grpSpPr>
        <p:sp>
          <p:nvSpPr>
            <p:cNvPr id="90" name="Oval 89"/>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4057995" y="3100864"/>
              <a:ext cx="593908" cy="444776"/>
              <a:chOff x="4059321" y="3132775"/>
              <a:chExt cx="593908" cy="444776"/>
            </a:xfrm>
          </p:grpSpPr>
          <p:sp>
            <p:nvSpPr>
              <p:cNvPr id="88" name="Wave 8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Medium</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Negative</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Few</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Low</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Character</a:t>
            </a:r>
          </a:p>
        </p:txBody>
      </p:sp>
      <p:sp>
        <p:nvSpPr>
          <p:cNvPr id="52" name="TextBox 51"/>
          <p:cNvSpPr txBox="1"/>
          <p:nvPr/>
        </p:nvSpPr>
        <p:spPr>
          <a:xfrm>
            <a:off x="489077" y="1559552"/>
            <a:ext cx="3716212" cy="1892826"/>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“Character” is used regularly in discussions of the topic, less so as a synonym for SEL in Wallace background</a:t>
            </a:r>
          </a:p>
          <a:p>
            <a:pPr marL="285750" indent="-285750">
              <a:spcBef>
                <a:spcPts val="300"/>
              </a:spcBef>
              <a:buFont typeface="Arial" panose="020B0604020202020204" pitchFamily="34" charset="0"/>
              <a:buChar char="•"/>
            </a:pPr>
            <a:r>
              <a:rPr lang="en-US" sz="1400" dirty="0">
                <a:latin typeface="Gadugi" panose="020B0502040204020203" pitchFamily="34" charset="0"/>
              </a:rPr>
              <a:t>Low frequency in Google Scholar (not the primary focus of study?)</a:t>
            </a:r>
          </a:p>
          <a:p>
            <a:pPr marL="285750" indent="-285750">
              <a:spcBef>
                <a:spcPts val="300"/>
              </a:spcBef>
              <a:buFont typeface="Arial" panose="020B0604020202020204" pitchFamily="34" charset="0"/>
              <a:buChar char="•"/>
            </a:pPr>
            <a:r>
              <a:rPr lang="en-US" sz="1400" dirty="0">
                <a:latin typeface="Gadugi" panose="020B0502040204020203" pitchFamily="34" charset="0"/>
              </a:rPr>
              <a:t>Medium frequency in search and news; stood out more in early 2000s when there were fewer terms in the landscape</a:t>
            </a:r>
          </a:p>
        </p:txBody>
      </p:sp>
      <p:sp>
        <p:nvSpPr>
          <p:cNvPr id="53" name="TextBox 52"/>
          <p:cNvSpPr txBox="1"/>
          <p:nvPr/>
        </p:nvSpPr>
        <p:spPr>
          <a:xfrm>
            <a:off x="4753524" y="1665225"/>
            <a:ext cx="3863293" cy="1246495"/>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Fundamental qualities that make people good citizens</a:t>
            </a:r>
          </a:p>
          <a:p>
            <a:pPr marL="285750" indent="-285750">
              <a:spcBef>
                <a:spcPts val="300"/>
              </a:spcBef>
              <a:buFont typeface="Arial" panose="020B0604020202020204" pitchFamily="34" charset="0"/>
              <a:buChar char="•"/>
            </a:pPr>
            <a:r>
              <a:rPr lang="en-US" sz="1400" dirty="0">
                <a:latin typeface="Gadugi" panose="020B0502040204020203" pitchFamily="34" charset="0"/>
              </a:rPr>
              <a:t>Debate over how much is inherited, how much can be learned</a:t>
            </a:r>
          </a:p>
          <a:p>
            <a:pPr marL="285750" indent="-285750">
              <a:spcBef>
                <a:spcPts val="300"/>
              </a:spcBef>
              <a:buFont typeface="Arial" panose="020B0604020202020204" pitchFamily="34" charset="0"/>
              <a:buChar char="•"/>
            </a:pPr>
            <a:r>
              <a:rPr lang="en-US" sz="1400" dirty="0">
                <a:latin typeface="Gadugi" panose="020B0502040204020203" pitchFamily="34" charset="0"/>
              </a:rPr>
              <a:t>Many variations of the term</a:t>
            </a:r>
          </a:p>
        </p:txBody>
      </p:sp>
      <p:sp>
        <p:nvSpPr>
          <p:cNvPr id="54" name="TextBox 53"/>
          <p:cNvSpPr txBox="1"/>
          <p:nvPr/>
        </p:nvSpPr>
        <p:spPr>
          <a:xfrm>
            <a:off x="482297" y="4028237"/>
            <a:ext cx="3841136" cy="1246495"/>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Moral/religious connotations</a:t>
            </a:r>
          </a:p>
          <a:p>
            <a:pPr marL="285750" indent="-285750">
              <a:spcBef>
                <a:spcPts val="300"/>
              </a:spcBef>
              <a:buFont typeface="Arial" panose="020B0604020202020204" pitchFamily="34" charset="0"/>
              <a:buChar char="•"/>
            </a:pPr>
            <a:r>
              <a:rPr lang="en-US" sz="1400" dirty="0">
                <a:latin typeface="Gadugi" panose="020B0502040204020203" pitchFamily="34" charset="0"/>
              </a:rPr>
              <a:t>More marketing than evidence based practice? (example: Topeka KS: “Real Encounter” high school programs)</a:t>
            </a:r>
          </a:p>
          <a:p>
            <a:pPr marL="285750" indent="-285750">
              <a:spcBef>
                <a:spcPts val="300"/>
              </a:spcBef>
              <a:buFont typeface="Arial" panose="020B0604020202020204" pitchFamily="34" charset="0"/>
              <a:buChar char="•"/>
            </a:pPr>
            <a:r>
              <a:rPr lang="en-US" sz="1400" dirty="0">
                <a:latin typeface="Gadugi" panose="020B0502040204020203" pitchFamily="34" charset="0"/>
              </a:rPr>
              <a:t>Is this learned? What is the call to action?</a:t>
            </a:r>
          </a:p>
        </p:txBody>
      </p:sp>
      <p:sp>
        <p:nvSpPr>
          <p:cNvPr id="56" name="TextBox 55"/>
          <p:cNvSpPr txBox="1"/>
          <p:nvPr/>
        </p:nvSpPr>
        <p:spPr>
          <a:xfrm>
            <a:off x="4936586" y="3938318"/>
            <a:ext cx="3420217" cy="1500411"/>
          </a:xfrm>
          <a:prstGeom prst="rect">
            <a:avLst/>
          </a:prstGeom>
          <a:noFill/>
        </p:spPr>
        <p:txBody>
          <a:bodyPr wrap="square" rtlCol="0">
            <a:spAutoFit/>
          </a:bodyPr>
          <a:lstStyle/>
          <a:p>
            <a:pPr algn="ctr">
              <a:lnSpc>
                <a:spcPct val="150000"/>
              </a:lnSpc>
              <a:spcBef>
                <a:spcPts val="300"/>
              </a:spcBef>
            </a:pPr>
            <a:r>
              <a:rPr lang="en-US" sz="1400" dirty="0">
                <a:latin typeface="Gadugi" panose="020B0502040204020203" pitchFamily="34" charset="0"/>
              </a:rPr>
              <a:t>Bechtel Foundation</a:t>
            </a:r>
          </a:p>
          <a:p>
            <a:pPr algn="ctr">
              <a:lnSpc>
                <a:spcPct val="150000"/>
              </a:lnSpc>
              <a:spcBef>
                <a:spcPts val="300"/>
              </a:spcBef>
            </a:pPr>
            <a:r>
              <a:rPr lang="en-US" sz="1400" dirty="0">
                <a:latin typeface="Gadugi" panose="020B0502040204020203" pitchFamily="34" charset="0"/>
              </a:rPr>
              <a:t>John Templeton Foundation</a:t>
            </a:r>
          </a:p>
          <a:p>
            <a:pPr algn="ctr">
              <a:lnSpc>
                <a:spcPct val="150000"/>
              </a:lnSpc>
              <a:spcBef>
                <a:spcPts val="300"/>
              </a:spcBef>
            </a:pPr>
            <a:r>
              <a:rPr lang="en-US" sz="1400" dirty="0">
                <a:latin typeface="Gadugi" panose="020B0502040204020203" pitchFamily="34" charset="0"/>
              </a:rPr>
              <a:t>KIPP Charter Schools</a:t>
            </a:r>
          </a:p>
          <a:p>
            <a:pPr algn="ctr">
              <a:lnSpc>
                <a:spcPct val="150000"/>
              </a:lnSpc>
              <a:spcBef>
                <a:spcPts val="300"/>
              </a:spcBef>
            </a:pPr>
            <a:r>
              <a:rPr lang="en-US" sz="1400" dirty="0">
                <a:latin typeface="Gadugi" panose="020B0502040204020203" pitchFamily="34" charset="0"/>
              </a:rPr>
              <a:t>NAA</a:t>
            </a:r>
          </a:p>
        </p:txBody>
      </p:sp>
      <p:sp>
        <p:nvSpPr>
          <p:cNvPr id="12" name="TextBox 11"/>
          <p:cNvSpPr txBox="1"/>
          <p:nvPr/>
        </p:nvSpPr>
        <p:spPr>
          <a:xfrm>
            <a:off x="4765628" y="5396834"/>
            <a:ext cx="3762132" cy="430887"/>
          </a:xfrm>
          <a:prstGeom prst="rect">
            <a:avLst/>
          </a:prstGeom>
          <a:noFill/>
        </p:spPr>
        <p:txBody>
          <a:bodyPr wrap="square" rtlCol="0">
            <a:spAutoFit/>
          </a:bodyPr>
          <a:lstStyle/>
          <a:p>
            <a:pPr algn="ctr"/>
            <a:r>
              <a:rPr lang="en-US" sz="1100" i="1" dirty="0">
                <a:latin typeface="Gadugi" panose="020B0502040204020203" pitchFamily="34" charset="0"/>
              </a:rPr>
              <a:t>Also used by:  AASA, </a:t>
            </a:r>
            <a:r>
              <a:rPr lang="en-US" sz="1100" i="1" dirty="0" err="1">
                <a:latin typeface="Gadugi" panose="020B0502040204020203" pitchFamily="34" charset="0"/>
              </a:rPr>
              <a:t>Edutopia</a:t>
            </a:r>
            <a:r>
              <a:rPr lang="en-US" sz="1100" i="1" dirty="0">
                <a:latin typeface="Gadugi" panose="020B0502040204020203" pitchFamily="34" charset="0"/>
              </a:rPr>
              <a:t>, </a:t>
            </a:r>
            <a:r>
              <a:rPr lang="en-US" sz="1100" i="1" dirty="0" err="1">
                <a:latin typeface="Gadugi" panose="020B0502040204020203" pitchFamily="34" charset="0"/>
              </a:rPr>
              <a:t>EdWeek</a:t>
            </a:r>
            <a:r>
              <a:rPr lang="en-US" sz="1100" i="1" dirty="0">
                <a:latin typeface="Gadugi" panose="020B0502040204020203" pitchFamily="34" charset="0"/>
              </a:rPr>
              <a:t>,</a:t>
            </a:r>
            <a:br>
              <a:rPr lang="en-US" sz="1100" i="1" dirty="0">
                <a:latin typeface="Gadugi" panose="020B0502040204020203" pitchFamily="34" charset="0"/>
              </a:rPr>
            </a:br>
            <a:r>
              <a:rPr lang="en-US" sz="1100" i="1" dirty="0">
                <a:latin typeface="Gadugi" panose="020B0502040204020203" pitchFamily="34" charset="0"/>
              </a:rPr>
              <a:t>Heritage Foundation</a:t>
            </a:r>
          </a:p>
        </p:txBody>
      </p:sp>
      <p:sp>
        <p:nvSpPr>
          <p:cNvPr id="57" name="TextBox 56"/>
          <p:cNvSpPr txBox="1"/>
          <p:nvPr/>
        </p:nvSpPr>
        <p:spPr>
          <a:xfrm>
            <a:off x="4765628" y="2945626"/>
            <a:ext cx="3762132" cy="430887"/>
          </a:xfrm>
          <a:prstGeom prst="rect">
            <a:avLst/>
          </a:prstGeom>
          <a:noFill/>
        </p:spPr>
        <p:txBody>
          <a:bodyPr wrap="square" rtlCol="0">
            <a:spAutoFit/>
          </a:bodyPr>
          <a:lstStyle/>
          <a:p>
            <a:pPr algn="ctr"/>
            <a:r>
              <a:rPr lang="en-US" sz="1100" i="1" dirty="0">
                <a:latin typeface="Gadugi" panose="020B0502040204020203" pitchFamily="34" charset="0"/>
              </a:rPr>
              <a:t>Related:  character education/development/building, responsibility, creative writing</a:t>
            </a:r>
          </a:p>
        </p:txBody>
      </p:sp>
    </p:spTree>
    <p:extLst>
      <p:ext uri="{BB962C8B-B14F-4D97-AF65-F5344CB8AC3E}">
        <p14:creationId xmlns:p14="http://schemas.microsoft.com/office/powerpoint/2010/main" val="2413154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Captures a wide range of skills and traits, but it is vague and the implications can be misleading.  Invites criticism.</a:t>
            </a:r>
          </a:p>
        </p:txBody>
      </p:sp>
      <p:sp>
        <p:nvSpPr>
          <p:cNvPr id="4" name="Slide Number Placeholder 3"/>
          <p:cNvSpPr>
            <a:spLocks noGrp="1"/>
          </p:cNvSpPr>
          <p:nvPr>
            <p:ph type="sldNum" sz="quarter" idx="4"/>
          </p:nvPr>
        </p:nvSpPr>
        <p:spPr/>
        <p:txBody>
          <a:bodyPr/>
          <a:lstStyle/>
          <a:p>
            <a:fld id="{62DFECC4-1679-4D45-9635-E86BD1EE09E9}" type="slidenum">
              <a:rPr lang="en-US" smtClean="0"/>
              <a:pPr/>
              <a:t>44</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grpSp>
        <p:nvGrpSpPr>
          <p:cNvPr id="14" name="Group 13"/>
          <p:cNvGrpSpPr/>
          <p:nvPr/>
        </p:nvGrpSpPr>
        <p:grpSpPr>
          <a:xfrm>
            <a:off x="3718819" y="906887"/>
            <a:ext cx="864218" cy="917853"/>
            <a:chOff x="1210947" y="2165250"/>
            <a:chExt cx="864218" cy="917853"/>
          </a:xfrm>
        </p:grpSpPr>
        <p:sp>
          <p:nvSpPr>
            <p:cNvPr id="6" name="Oval 5"/>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80922" y="2353803"/>
              <a:ext cx="724267" cy="729300"/>
              <a:chOff x="1280928" y="2360087"/>
              <a:chExt cx="724267" cy="729300"/>
            </a:xfrm>
          </p:grpSpPr>
          <p:sp>
            <p:nvSpPr>
              <p:cNvPr id="7" name="Oval 6"/>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p:cNvGrpSpPr/>
          <p:nvPr/>
        </p:nvGrpSpPr>
        <p:grpSpPr>
          <a:xfrm>
            <a:off x="8101607" y="906887"/>
            <a:ext cx="864218" cy="864218"/>
            <a:chOff x="1574326" y="2201464"/>
            <a:chExt cx="864218" cy="864218"/>
          </a:xfrm>
        </p:grpSpPr>
        <p:grpSp>
          <p:nvGrpSpPr>
            <p:cNvPr id="31" name="Group 30"/>
            <p:cNvGrpSpPr/>
            <p:nvPr/>
          </p:nvGrpSpPr>
          <p:grpSpPr>
            <a:xfrm>
              <a:off x="1574326" y="2201464"/>
              <a:ext cx="864218" cy="864218"/>
              <a:chOff x="1574326" y="2201464"/>
              <a:chExt cx="864218" cy="864218"/>
            </a:xfrm>
          </p:grpSpPr>
          <p:sp>
            <p:nvSpPr>
              <p:cNvPr id="15" name="Oval 14"/>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820411" y="2548234"/>
                <a:ext cx="372048" cy="342909"/>
                <a:chOff x="1820411" y="2524536"/>
                <a:chExt cx="372048" cy="342909"/>
              </a:xfrm>
            </p:grpSpPr>
            <p:sp>
              <p:nvSpPr>
                <p:cNvPr id="16" name="Isosceles Triangle 1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948079" y="2527622"/>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28122" y="2533015"/>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072541" y="2533493"/>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718819" y="3331343"/>
            <a:ext cx="864218" cy="1107996"/>
            <a:chOff x="3866564" y="2083825"/>
            <a:chExt cx="864218" cy="1107996"/>
          </a:xfrm>
        </p:grpSpPr>
        <p:sp>
          <p:nvSpPr>
            <p:cNvPr id="70" name="Oval 69"/>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27" name="Group 1026"/>
          <p:cNvGrpSpPr/>
          <p:nvPr/>
        </p:nvGrpSpPr>
        <p:grpSpPr>
          <a:xfrm>
            <a:off x="8101607" y="3331343"/>
            <a:ext cx="864218" cy="864218"/>
            <a:chOff x="3922840" y="2891143"/>
            <a:chExt cx="864218" cy="864218"/>
          </a:xfrm>
        </p:grpSpPr>
        <p:sp>
          <p:nvSpPr>
            <p:cNvPr id="90" name="Oval 89"/>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4057995" y="3100864"/>
              <a:ext cx="593908" cy="444776"/>
              <a:chOff x="4059321" y="3132775"/>
              <a:chExt cx="593908" cy="444776"/>
            </a:xfrm>
          </p:grpSpPr>
          <p:sp>
            <p:nvSpPr>
              <p:cNvPr id="88" name="Wave 8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Mixed</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Negative</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Limited</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Low</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Non-Cognitive</a:t>
            </a:r>
          </a:p>
        </p:txBody>
      </p:sp>
      <p:sp>
        <p:nvSpPr>
          <p:cNvPr id="52" name="TextBox 51"/>
          <p:cNvSpPr txBox="1"/>
          <p:nvPr/>
        </p:nvSpPr>
        <p:spPr>
          <a:xfrm>
            <a:off x="489077" y="1706011"/>
            <a:ext cx="3716212" cy="146193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Appears repeatedly in Wallace background</a:t>
            </a:r>
          </a:p>
          <a:p>
            <a:pPr marL="285750" indent="-285750">
              <a:spcBef>
                <a:spcPts val="300"/>
              </a:spcBef>
              <a:buFont typeface="Arial" panose="020B0604020202020204" pitchFamily="34" charset="0"/>
              <a:buChar char="•"/>
            </a:pPr>
            <a:r>
              <a:rPr lang="en-US" sz="1400" dirty="0">
                <a:latin typeface="Gadugi" panose="020B0502040204020203" pitchFamily="34" charset="0"/>
              </a:rPr>
              <a:t>But low frequency across media; among the lowest searched</a:t>
            </a:r>
          </a:p>
          <a:p>
            <a:pPr marL="285750" indent="-285750">
              <a:spcBef>
                <a:spcPts val="300"/>
              </a:spcBef>
              <a:buFont typeface="Arial" panose="020B0604020202020204" pitchFamily="34" charset="0"/>
              <a:buChar char="•"/>
            </a:pPr>
            <a:r>
              <a:rPr lang="en-US" sz="1400" dirty="0">
                <a:latin typeface="Gadugi" panose="020B0502040204020203" pitchFamily="34" charset="0"/>
              </a:rPr>
              <a:t>Very low frequency since 2004, not enough to analyze via Google trends</a:t>
            </a:r>
          </a:p>
        </p:txBody>
      </p:sp>
      <p:sp>
        <p:nvSpPr>
          <p:cNvPr id="53" name="TextBox 52"/>
          <p:cNvSpPr txBox="1"/>
          <p:nvPr/>
        </p:nvSpPr>
        <p:spPr>
          <a:xfrm>
            <a:off x="4753524" y="1646636"/>
            <a:ext cx="3863293" cy="1246495"/>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Extremely broad, covering a range of skills, traits, and behaviors</a:t>
            </a:r>
          </a:p>
          <a:p>
            <a:pPr marL="285750" indent="-285750">
              <a:spcBef>
                <a:spcPts val="300"/>
              </a:spcBef>
              <a:buFont typeface="Arial" panose="020B0604020202020204" pitchFamily="34" charset="0"/>
              <a:buChar char="•"/>
            </a:pPr>
            <a:r>
              <a:rPr lang="en-US" sz="1400" dirty="0">
                <a:latin typeface="Gadugi" panose="020B0502040204020203" pitchFamily="34" charset="0"/>
              </a:rPr>
              <a:t>It can be difficult to decipher to what precisely it refers</a:t>
            </a:r>
          </a:p>
          <a:p>
            <a:pPr marL="285750" indent="-285750">
              <a:spcBef>
                <a:spcPts val="300"/>
              </a:spcBef>
              <a:buFont typeface="Arial" panose="020B0604020202020204" pitchFamily="34" charset="0"/>
              <a:buChar char="•"/>
            </a:pPr>
            <a:r>
              <a:rPr lang="en-US" sz="1400" dirty="0">
                <a:latin typeface="Gadugi" panose="020B0502040204020203" pitchFamily="34" charset="0"/>
              </a:rPr>
              <a:t>Misleading as all skills involve cognition</a:t>
            </a:r>
          </a:p>
        </p:txBody>
      </p:sp>
      <p:sp>
        <p:nvSpPr>
          <p:cNvPr id="54" name="TextBox 53"/>
          <p:cNvSpPr txBox="1"/>
          <p:nvPr/>
        </p:nvSpPr>
        <p:spPr>
          <a:xfrm>
            <a:off x="312977" y="3944945"/>
            <a:ext cx="4035388" cy="1931298"/>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High use by researchers and scholars</a:t>
            </a:r>
          </a:p>
          <a:p>
            <a:pPr marL="285750" indent="-285750">
              <a:spcBef>
                <a:spcPts val="300"/>
              </a:spcBef>
              <a:buFont typeface="Arial" panose="020B0604020202020204" pitchFamily="34" charset="0"/>
              <a:buChar char="•"/>
            </a:pPr>
            <a:r>
              <a:rPr lang="en-US" sz="1400" dirty="0">
                <a:latin typeface="Gadugi" panose="020B0502040204020203" pitchFamily="34" charset="0"/>
              </a:rPr>
              <a:t>Creates a false conflict; even social and emotional skills are cognitive</a:t>
            </a:r>
          </a:p>
          <a:p>
            <a:pPr marL="285750" indent="-285750">
              <a:spcBef>
                <a:spcPts val="300"/>
              </a:spcBef>
              <a:buFont typeface="Arial" panose="020B0604020202020204" pitchFamily="34" charset="0"/>
              <a:buChar char="•"/>
            </a:pPr>
            <a:r>
              <a:rPr lang="en-US" sz="1400" dirty="0">
                <a:latin typeface="Gadugi" panose="020B0502040204020203" pitchFamily="34" charset="0"/>
              </a:rPr>
              <a:t>Starts a conversation about what’s lacking, instead of what can be gained (the positive)</a:t>
            </a:r>
          </a:p>
          <a:p>
            <a:pPr marL="285750" indent="-285750">
              <a:spcBef>
                <a:spcPts val="300"/>
              </a:spcBef>
              <a:buFont typeface="Arial" panose="020B0604020202020204" pitchFamily="34" charset="0"/>
              <a:buChar char="•"/>
            </a:pPr>
            <a:r>
              <a:rPr lang="en-US" sz="1400" dirty="0">
                <a:latin typeface="Gadugi" panose="020B0502040204020203" pitchFamily="34" charset="0"/>
              </a:rPr>
              <a:t>Some pluses: not controversial (less pushback than other terms); a more scholarly term suits some audiences </a:t>
            </a:r>
          </a:p>
        </p:txBody>
      </p:sp>
      <p:sp>
        <p:nvSpPr>
          <p:cNvPr id="56" name="TextBox 55"/>
          <p:cNvSpPr txBox="1"/>
          <p:nvPr/>
        </p:nvSpPr>
        <p:spPr>
          <a:xfrm>
            <a:off x="4936585" y="4028300"/>
            <a:ext cx="3420217" cy="1323439"/>
          </a:xfrm>
          <a:prstGeom prst="rect">
            <a:avLst/>
          </a:prstGeom>
          <a:noFill/>
        </p:spPr>
        <p:txBody>
          <a:bodyPr wrap="square" rtlCol="0">
            <a:spAutoFit/>
          </a:bodyPr>
          <a:lstStyle/>
          <a:p>
            <a:pPr algn="ctr">
              <a:spcBef>
                <a:spcPts val="300"/>
              </a:spcBef>
            </a:pPr>
            <a:r>
              <a:rPr lang="en-US" sz="1400" dirty="0" err="1">
                <a:latin typeface="Gadugi" panose="020B0502040204020203" pitchFamily="34" charset="0"/>
              </a:rPr>
              <a:t>UChicago</a:t>
            </a:r>
            <a:endParaRPr lang="en-US" sz="1400" dirty="0">
              <a:latin typeface="Gadugi" panose="020B0502040204020203" pitchFamily="34" charset="0"/>
            </a:endParaRPr>
          </a:p>
          <a:p>
            <a:pPr algn="ctr">
              <a:spcBef>
                <a:spcPts val="300"/>
              </a:spcBef>
            </a:pPr>
            <a:r>
              <a:rPr lang="en-US" sz="1400" dirty="0">
                <a:latin typeface="Gadugi" panose="020B0502040204020203" pitchFamily="34" charset="0"/>
              </a:rPr>
              <a:t>Brookings Institute</a:t>
            </a:r>
          </a:p>
          <a:p>
            <a:pPr algn="ctr">
              <a:spcBef>
                <a:spcPts val="300"/>
              </a:spcBef>
            </a:pPr>
            <a:r>
              <a:rPr lang="en-US" sz="1400" dirty="0">
                <a:latin typeface="Gadugi" panose="020B0502040204020203" pitchFamily="34" charset="0"/>
              </a:rPr>
              <a:t>AIR</a:t>
            </a:r>
          </a:p>
          <a:p>
            <a:pPr algn="ctr">
              <a:spcBef>
                <a:spcPts val="300"/>
              </a:spcBef>
            </a:pPr>
            <a:r>
              <a:rPr lang="en-US" sz="1400" dirty="0">
                <a:latin typeface="Gadugi" panose="020B0502040204020203" pitchFamily="34" charset="0"/>
              </a:rPr>
              <a:t>Heritage Foundation</a:t>
            </a:r>
          </a:p>
          <a:p>
            <a:pPr algn="ctr">
              <a:spcBef>
                <a:spcPts val="300"/>
              </a:spcBef>
            </a:pPr>
            <a:r>
              <a:rPr lang="en-US" sz="1400" dirty="0">
                <a:latin typeface="Gadugi" panose="020B0502040204020203" pitchFamily="34" charset="0"/>
              </a:rPr>
              <a:t>Economic Policy Institute</a:t>
            </a:r>
          </a:p>
        </p:txBody>
      </p:sp>
      <p:sp>
        <p:nvSpPr>
          <p:cNvPr id="57" name="TextBox 56"/>
          <p:cNvSpPr txBox="1"/>
          <p:nvPr/>
        </p:nvSpPr>
        <p:spPr>
          <a:xfrm>
            <a:off x="4765628" y="2945626"/>
            <a:ext cx="3762132" cy="430887"/>
          </a:xfrm>
          <a:prstGeom prst="rect">
            <a:avLst/>
          </a:prstGeom>
          <a:noFill/>
        </p:spPr>
        <p:txBody>
          <a:bodyPr wrap="square" rtlCol="0">
            <a:spAutoFit/>
          </a:bodyPr>
          <a:lstStyle/>
          <a:p>
            <a:pPr algn="ctr"/>
            <a:r>
              <a:rPr lang="en-US" sz="1100" i="1" dirty="0">
                <a:latin typeface="Gadugi" panose="020B0502040204020203" pitchFamily="34" charset="0"/>
              </a:rPr>
              <a:t>Related: non-cognitive traits and habits, non-cognitive factors</a:t>
            </a:r>
          </a:p>
        </p:txBody>
      </p:sp>
      <p:sp>
        <p:nvSpPr>
          <p:cNvPr id="58" name="TextBox 57"/>
          <p:cNvSpPr txBox="1"/>
          <p:nvPr/>
        </p:nvSpPr>
        <p:spPr>
          <a:xfrm>
            <a:off x="4946892" y="5360995"/>
            <a:ext cx="3762132" cy="430887"/>
          </a:xfrm>
          <a:prstGeom prst="rect">
            <a:avLst/>
          </a:prstGeom>
          <a:noFill/>
        </p:spPr>
        <p:txBody>
          <a:bodyPr wrap="square" rtlCol="0">
            <a:spAutoFit/>
          </a:bodyPr>
          <a:lstStyle/>
          <a:p>
            <a:pPr algn="ctr"/>
            <a:r>
              <a:rPr lang="en-US" sz="1100" i="1" dirty="0">
                <a:latin typeface="Gadugi" panose="020B0502040204020203" pitchFamily="34" charset="0"/>
              </a:rPr>
              <a:t>Also used by: NGA, American Enterprise Institute,</a:t>
            </a:r>
          </a:p>
          <a:p>
            <a:pPr algn="ctr"/>
            <a:r>
              <a:rPr lang="en-US" sz="1100" i="1" dirty="0">
                <a:latin typeface="Gadugi" panose="020B0502040204020203" pitchFamily="34" charset="0"/>
              </a:rPr>
              <a:t>SSIR, OECD, CCSR</a:t>
            </a:r>
          </a:p>
        </p:txBody>
      </p:sp>
    </p:spTree>
    <p:extLst>
      <p:ext uri="{BB962C8B-B14F-4D97-AF65-F5344CB8AC3E}">
        <p14:creationId xmlns:p14="http://schemas.microsoft.com/office/powerpoint/2010/main" val="14638277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Potentially a uniting term. It is broad; it can include academics or not; and it suggests a return on investment.</a:t>
            </a:r>
          </a:p>
        </p:txBody>
      </p:sp>
      <p:sp>
        <p:nvSpPr>
          <p:cNvPr id="4" name="Slide Number Placeholder 3"/>
          <p:cNvSpPr>
            <a:spLocks noGrp="1"/>
          </p:cNvSpPr>
          <p:nvPr>
            <p:ph type="sldNum" sz="quarter" idx="4"/>
          </p:nvPr>
        </p:nvSpPr>
        <p:spPr/>
        <p:txBody>
          <a:bodyPr/>
          <a:lstStyle/>
          <a:p>
            <a:fld id="{62DFECC4-1679-4D45-9635-E86BD1EE09E9}" type="slidenum">
              <a:rPr lang="en-US" smtClean="0"/>
              <a:pPr/>
              <a:t>45</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grpSp>
        <p:nvGrpSpPr>
          <p:cNvPr id="14" name="Group 13"/>
          <p:cNvGrpSpPr/>
          <p:nvPr/>
        </p:nvGrpSpPr>
        <p:grpSpPr>
          <a:xfrm>
            <a:off x="3718819" y="906887"/>
            <a:ext cx="864218" cy="917853"/>
            <a:chOff x="1210947" y="2165250"/>
            <a:chExt cx="864218" cy="917853"/>
          </a:xfrm>
        </p:grpSpPr>
        <p:sp>
          <p:nvSpPr>
            <p:cNvPr id="6" name="Oval 5"/>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80922" y="2353803"/>
              <a:ext cx="724267" cy="729300"/>
              <a:chOff x="1280928" y="2360087"/>
              <a:chExt cx="724267" cy="729300"/>
            </a:xfrm>
          </p:grpSpPr>
          <p:sp>
            <p:nvSpPr>
              <p:cNvPr id="7" name="Oval 6"/>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p:cNvGrpSpPr/>
          <p:nvPr/>
        </p:nvGrpSpPr>
        <p:grpSpPr>
          <a:xfrm>
            <a:off x="8101607" y="906887"/>
            <a:ext cx="864218" cy="864218"/>
            <a:chOff x="1574326" y="2201464"/>
            <a:chExt cx="864218" cy="864218"/>
          </a:xfrm>
        </p:grpSpPr>
        <p:grpSp>
          <p:nvGrpSpPr>
            <p:cNvPr id="31" name="Group 30"/>
            <p:cNvGrpSpPr/>
            <p:nvPr/>
          </p:nvGrpSpPr>
          <p:grpSpPr>
            <a:xfrm>
              <a:off x="1574326" y="2201464"/>
              <a:ext cx="864218" cy="864218"/>
              <a:chOff x="1574326" y="2201464"/>
              <a:chExt cx="864218" cy="864218"/>
            </a:xfrm>
          </p:grpSpPr>
          <p:sp>
            <p:nvSpPr>
              <p:cNvPr id="15" name="Oval 14"/>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820411" y="2548233"/>
                <a:ext cx="372048" cy="342910"/>
                <a:chOff x="1820411" y="2524535"/>
                <a:chExt cx="372048" cy="342910"/>
              </a:xfrm>
            </p:grpSpPr>
            <p:sp>
              <p:nvSpPr>
                <p:cNvPr id="16" name="Isosceles Triangle 1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718819" y="3331343"/>
            <a:ext cx="864218" cy="1107996"/>
            <a:chOff x="3866564" y="2083825"/>
            <a:chExt cx="864218" cy="1107996"/>
          </a:xfrm>
        </p:grpSpPr>
        <p:sp>
          <p:nvSpPr>
            <p:cNvPr id="70" name="Oval 69"/>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27" name="Group 1026"/>
          <p:cNvGrpSpPr/>
          <p:nvPr/>
        </p:nvGrpSpPr>
        <p:grpSpPr>
          <a:xfrm>
            <a:off x="8101607" y="3331343"/>
            <a:ext cx="864218" cy="864218"/>
            <a:chOff x="3922840" y="2891143"/>
            <a:chExt cx="864218" cy="864218"/>
          </a:xfrm>
        </p:grpSpPr>
        <p:sp>
          <p:nvSpPr>
            <p:cNvPr id="90" name="Oval 89"/>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4057995" y="3100864"/>
              <a:ext cx="593908" cy="444776"/>
              <a:chOff x="4059321" y="3132775"/>
              <a:chExt cx="593908" cy="444776"/>
            </a:xfrm>
          </p:grpSpPr>
          <p:sp>
            <p:nvSpPr>
              <p:cNvPr id="88" name="Wave 8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Low</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Positive</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Few</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Medium</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Positive Youth Development</a:t>
            </a:r>
          </a:p>
        </p:txBody>
      </p:sp>
      <p:sp>
        <p:nvSpPr>
          <p:cNvPr id="52" name="TextBox 51"/>
          <p:cNvSpPr txBox="1"/>
          <p:nvPr/>
        </p:nvSpPr>
        <p:spPr>
          <a:xfrm>
            <a:off x="482155" y="1686086"/>
            <a:ext cx="3716212" cy="146193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Some mentions in Wallace background, including Wallace’s materials</a:t>
            </a:r>
          </a:p>
          <a:p>
            <a:pPr marL="285750" indent="-285750">
              <a:spcBef>
                <a:spcPts val="300"/>
              </a:spcBef>
              <a:buFont typeface="Arial" panose="020B0604020202020204" pitchFamily="34" charset="0"/>
              <a:buChar char="•"/>
            </a:pPr>
            <a:r>
              <a:rPr lang="en-US" sz="1400" dirty="0">
                <a:latin typeface="Gadugi" panose="020B0502040204020203" pitchFamily="34" charset="0"/>
              </a:rPr>
              <a:t>Very low compared to other terms in numbers of Google searches</a:t>
            </a:r>
          </a:p>
          <a:p>
            <a:pPr marL="285750" indent="-285750">
              <a:spcBef>
                <a:spcPts val="300"/>
              </a:spcBef>
              <a:buFont typeface="Arial" panose="020B0604020202020204" pitchFamily="34" charset="0"/>
              <a:buChar char="•"/>
            </a:pPr>
            <a:r>
              <a:rPr lang="en-US" sz="1400" dirty="0">
                <a:latin typeface="Gadugi" panose="020B0502040204020203" pitchFamily="34" charset="0"/>
              </a:rPr>
              <a:t>Low frequency in Google Scholar or Yahoo news</a:t>
            </a:r>
          </a:p>
        </p:txBody>
      </p:sp>
      <p:sp>
        <p:nvSpPr>
          <p:cNvPr id="53" name="TextBox 52"/>
          <p:cNvSpPr txBox="1"/>
          <p:nvPr/>
        </p:nvSpPr>
        <p:spPr>
          <a:xfrm>
            <a:off x="4753524" y="1665225"/>
            <a:ext cx="3863293" cy="1031051"/>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Outcome based, aspirational language</a:t>
            </a:r>
          </a:p>
          <a:p>
            <a:pPr marL="285750" indent="-285750">
              <a:spcBef>
                <a:spcPts val="300"/>
              </a:spcBef>
              <a:buFont typeface="Arial" panose="020B0604020202020204" pitchFamily="34" charset="0"/>
              <a:buChar char="•"/>
            </a:pPr>
            <a:r>
              <a:rPr lang="en-US" sz="1400" dirty="0">
                <a:latin typeface="Gadugi" panose="020B0502040204020203" pitchFamily="34" charset="0"/>
              </a:rPr>
              <a:t>Broad interpretations that can include academics and learning</a:t>
            </a:r>
          </a:p>
          <a:p>
            <a:pPr marL="285750" indent="-285750">
              <a:spcBef>
                <a:spcPts val="300"/>
              </a:spcBef>
              <a:buFont typeface="Arial" panose="020B0604020202020204" pitchFamily="34" charset="0"/>
              <a:buChar char="•"/>
            </a:pPr>
            <a:r>
              <a:rPr lang="en-US" sz="1400" dirty="0">
                <a:latin typeface="Gadugi" panose="020B0502040204020203" pitchFamily="34" charset="0"/>
              </a:rPr>
              <a:t>Implies teens more than elementary age?</a:t>
            </a:r>
          </a:p>
        </p:txBody>
      </p:sp>
      <p:sp>
        <p:nvSpPr>
          <p:cNvPr id="54" name="TextBox 53"/>
          <p:cNvSpPr txBox="1"/>
          <p:nvPr/>
        </p:nvSpPr>
        <p:spPr>
          <a:xfrm>
            <a:off x="482297" y="4133337"/>
            <a:ext cx="3841136" cy="1031051"/>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Not a hugely popular term</a:t>
            </a:r>
          </a:p>
          <a:p>
            <a:pPr marL="285750" indent="-285750">
              <a:spcBef>
                <a:spcPts val="300"/>
              </a:spcBef>
              <a:buFont typeface="Arial" panose="020B0604020202020204" pitchFamily="34" charset="0"/>
              <a:buChar char="•"/>
            </a:pPr>
            <a:r>
              <a:rPr lang="en-US" sz="1400" dirty="0">
                <a:latin typeface="Gadugi" panose="020B0502040204020203" pitchFamily="34" charset="0"/>
              </a:rPr>
              <a:t>But used in multiple circles (Education, Policy, Think Tanks, OST)</a:t>
            </a:r>
          </a:p>
          <a:p>
            <a:pPr marL="285750" indent="-285750">
              <a:spcBef>
                <a:spcPts val="300"/>
              </a:spcBef>
              <a:buFont typeface="Arial" panose="020B0604020202020204" pitchFamily="34" charset="0"/>
              <a:buChar char="•"/>
            </a:pPr>
            <a:r>
              <a:rPr lang="en-US" sz="1400" dirty="0">
                <a:latin typeface="Gadugi" panose="020B0502040204020203" pitchFamily="34" charset="0"/>
              </a:rPr>
              <a:t>Does it compel support and action?</a:t>
            </a:r>
          </a:p>
        </p:txBody>
      </p:sp>
      <p:sp>
        <p:nvSpPr>
          <p:cNvPr id="56" name="TextBox 55"/>
          <p:cNvSpPr txBox="1"/>
          <p:nvPr/>
        </p:nvSpPr>
        <p:spPr>
          <a:xfrm>
            <a:off x="4936586" y="4169818"/>
            <a:ext cx="3420217" cy="1069524"/>
          </a:xfrm>
          <a:prstGeom prst="rect">
            <a:avLst/>
          </a:prstGeom>
          <a:noFill/>
        </p:spPr>
        <p:txBody>
          <a:bodyPr wrap="square" rtlCol="0">
            <a:spAutoFit/>
          </a:bodyPr>
          <a:lstStyle/>
          <a:p>
            <a:pPr algn="ctr">
              <a:spcBef>
                <a:spcPts val="300"/>
              </a:spcBef>
            </a:pPr>
            <a:r>
              <a:rPr lang="en-US" sz="1400" dirty="0">
                <a:latin typeface="Gadugi" panose="020B0502040204020203" pitchFamily="34" charset="0"/>
              </a:rPr>
              <a:t>Wallace Foundation</a:t>
            </a:r>
          </a:p>
          <a:p>
            <a:pPr algn="ctr">
              <a:spcBef>
                <a:spcPts val="300"/>
              </a:spcBef>
            </a:pPr>
            <a:endParaRPr lang="en-US" sz="1400" dirty="0">
              <a:latin typeface="Gadugi" panose="020B0502040204020203" pitchFamily="34" charset="0"/>
            </a:endParaRPr>
          </a:p>
          <a:p>
            <a:pPr algn="ctr">
              <a:spcBef>
                <a:spcPts val="300"/>
              </a:spcBef>
            </a:pPr>
            <a:r>
              <a:rPr lang="en-US" sz="1400" dirty="0">
                <a:latin typeface="Gadugi" panose="020B0502040204020203" pitchFamily="34" charset="0"/>
              </a:rPr>
              <a:t>NSCC</a:t>
            </a:r>
          </a:p>
          <a:p>
            <a:pPr algn="ctr">
              <a:spcBef>
                <a:spcPts val="300"/>
              </a:spcBef>
            </a:pPr>
            <a:endParaRPr lang="en-US" sz="1400" dirty="0">
              <a:latin typeface="Gadugi" panose="020B0502040204020203" pitchFamily="34" charset="0"/>
            </a:endParaRPr>
          </a:p>
        </p:txBody>
      </p:sp>
      <p:sp>
        <p:nvSpPr>
          <p:cNvPr id="12" name="TextBox 11"/>
          <p:cNvSpPr txBox="1"/>
          <p:nvPr/>
        </p:nvSpPr>
        <p:spPr>
          <a:xfrm>
            <a:off x="4765628" y="5223212"/>
            <a:ext cx="3762132" cy="261610"/>
          </a:xfrm>
          <a:prstGeom prst="rect">
            <a:avLst/>
          </a:prstGeom>
          <a:noFill/>
        </p:spPr>
        <p:txBody>
          <a:bodyPr wrap="square" rtlCol="0">
            <a:spAutoFit/>
          </a:bodyPr>
          <a:lstStyle/>
          <a:p>
            <a:pPr algn="ctr"/>
            <a:r>
              <a:rPr lang="en-US" sz="1100" i="1" dirty="0">
                <a:latin typeface="Gadugi" panose="020B0502040204020203" pitchFamily="34" charset="0"/>
              </a:rPr>
              <a:t>Also used by:  </a:t>
            </a:r>
            <a:r>
              <a:rPr lang="en-US" sz="1100" i="1" dirty="0" err="1">
                <a:latin typeface="Gadugi" panose="020B0502040204020203" pitchFamily="34" charset="0"/>
              </a:rPr>
              <a:t>EdWeek</a:t>
            </a:r>
            <a:r>
              <a:rPr lang="en-US" sz="1100" i="1" dirty="0">
                <a:latin typeface="Gadugi" panose="020B0502040204020203" pitchFamily="34" charset="0"/>
              </a:rPr>
              <a:t>, NGA, National 4-H, RAND</a:t>
            </a:r>
          </a:p>
        </p:txBody>
      </p:sp>
      <p:sp>
        <p:nvSpPr>
          <p:cNvPr id="57" name="TextBox 56"/>
          <p:cNvSpPr txBox="1"/>
          <p:nvPr/>
        </p:nvSpPr>
        <p:spPr>
          <a:xfrm>
            <a:off x="4765628" y="2864601"/>
            <a:ext cx="3762132" cy="430887"/>
          </a:xfrm>
          <a:prstGeom prst="rect">
            <a:avLst/>
          </a:prstGeom>
          <a:noFill/>
        </p:spPr>
        <p:txBody>
          <a:bodyPr wrap="square" rtlCol="0">
            <a:spAutoFit/>
          </a:bodyPr>
          <a:lstStyle/>
          <a:p>
            <a:pPr algn="ctr"/>
            <a:r>
              <a:rPr lang="en-US" sz="1100" i="1" dirty="0">
                <a:latin typeface="Gadugi" panose="020B0502040204020203" pitchFamily="34" charset="0"/>
              </a:rPr>
              <a:t>Related: afterschool/out of school time, </a:t>
            </a:r>
          </a:p>
          <a:p>
            <a:pPr algn="ctr"/>
            <a:r>
              <a:rPr lang="en-US" sz="1100" i="1" dirty="0">
                <a:latin typeface="Gadugi" panose="020B0502040204020203" pitchFamily="34" charset="0"/>
              </a:rPr>
              <a:t>sports and coaching</a:t>
            </a:r>
          </a:p>
        </p:txBody>
      </p:sp>
    </p:spTree>
    <p:extLst>
      <p:ext uri="{BB962C8B-B14F-4D97-AF65-F5344CB8AC3E}">
        <p14:creationId xmlns:p14="http://schemas.microsoft.com/office/powerpoint/2010/main" val="2592107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At odds, or at least not broad enough, for this initiative.</a:t>
            </a:r>
          </a:p>
        </p:txBody>
      </p:sp>
      <p:sp>
        <p:nvSpPr>
          <p:cNvPr id="4" name="Slide Number Placeholder 3"/>
          <p:cNvSpPr>
            <a:spLocks noGrp="1"/>
          </p:cNvSpPr>
          <p:nvPr>
            <p:ph type="sldNum" sz="quarter" idx="4"/>
          </p:nvPr>
        </p:nvSpPr>
        <p:spPr/>
        <p:txBody>
          <a:bodyPr/>
          <a:lstStyle/>
          <a:p>
            <a:fld id="{62DFECC4-1679-4D45-9635-E86BD1EE09E9}" type="slidenum">
              <a:rPr lang="en-US" smtClean="0"/>
              <a:pPr/>
              <a:t>46</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grpSp>
        <p:nvGrpSpPr>
          <p:cNvPr id="14" name="Group 13"/>
          <p:cNvGrpSpPr/>
          <p:nvPr/>
        </p:nvGrpSpPr>
        <p:grpSpPr>
          <a:xfrm>
            <a:off x="3718819" y="906887"/>
            <a:ext cx="864218" cy="917853"/>
            <a:chOff x="1210947" y="2165250"/>
            <a:chExt cx="864218" cy="917853"/>
          </a:xfrm>
        </p:grpSpPr>
        <p:sp>
          <p:nvSpPr>
            <p:cNvPr id="6" name="Oval 5"/>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80922" y="2353803"/>
              <a:ext cx="724267" cy="729300"/>
              <a:chOff x="1280928" y="2360087"/>
              <a:chExt cx="724267" cy="729300"/>
            </a:xfrm>
          </p:grpSpPr>
          <p:sp>
            <p:nvSpPr>
              <p:cNvPr id="7" name="Oval 6"/>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p:cNvGrpSpPr/>
          <p:nvPr/>
        </p:nvGrpSpPr>
        <p:grpSpPr>
          <a:xfrm>
            <a:off x="8101607" y="906887"/>
            <a:ext cx="864218" cy="864218"/>
            <a:chOff x="1574326" y="2201464"/>
            <a:chExt cx="864218" cy="864218"/>
          </a:xfrm>
        </p:grpSpPr>
        <p:grpSp>
          <p:nvGrpSpPr>
            <p:cNvPr id="31" name="Group 30"/>
            <p:cNvGrpSpPr/>
            <p:nvPr/>
          </p:nvGrpSpPr>
          <p:grpSpPr>
            <a:xfrm>
              <a:off x="1574326" y="2201464"/>
              <a:ext cx="864218" cy="864218"/>
              <a:chOff x="1574326" y="2201464"/>
              <a:chExt cx="864218" cy="864218"/>
            </a:xfrm>
          </p:grpSpPr>
          <p:sp>
            <p:nvSpPr>
              <p:cNvPr id="15" name="Oval 14"/>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820411" y="2548233"/>
                <a:ext cx="372048" cy="342910"/>
                <a:chOff x="1820411" y="2524535"/>
                <a:chExt cx="372048" cy="342910"/>
              </a:xfrm>
            </p:grpSpPr>
            <p:sp>
              <p:nvSpPr>
                <p:cNvPr id="16" name="Isosceles Triangle 1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718819" y="3331343"/>
            <a:ext cx="864218" cy="1107996"/>
            <a:chOff x="3866564" y="2083825"/>
            <a:chExt cx="864218" cy="1107996"/>
          </a:xfrm>
        </p:grpSpPr>
        <p:sp>
          <p:nvSpPr>
            <p:cNvPr id="70" name="Oval 69"/>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27" name="Group 1026"/>
          <p:cNvGrpSpPr/>
          <p:nvPr/>
        </p:nvGrpSpPr>
        <p:grpSpPr>
          <a:xfrm>
            <a:off x="8101607" y="3331343"/>
            <a:ext cx="864218" cy="864218"/>
            <a:chOff x="3922840" y="2891143"/>
            <a:chExt cx="864218" cy="864218"/>
          </a:xfrm>
        </p:grpSpPr>
        <p:sp>
          <p:nvSpPr>
            <p:cNvPr id="90" name="Oval 89"/>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4057995" y="3100864"/>
              <a:ext cx="593908" cy="444776"/>
              <a:chOff x="4059321" y="3132775"/>
              <a:chExt cx="593908" cy="444776"/>
            </a:xfrm>
          </p:grpSpPr>
          <p:sp>
            <p:nvSpPr>
              <p:cNvPr id="88" name="Wave 8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Low</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Negative</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Few</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Medium</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Academic Attitudes </a:t>
            </a:r>
          </a:p>
        </p:txBody>
      </p:sp>
      <p:sp>
        <p:nvSpPr>
          <p:cNvPr id="52" name="TextBox 51"/>
          <p:cNvSpPr txBox="1"/>
          <p:nvPr/>
        </p:nvSpPr>
        <p:spPr>
          <a:xfrm>
            <a:off x="489077" y="1559552"/>
            <a:ext cx="3716212" cy="1284967"/>
          </a:xfrm>
          <a:prstGeom prst="rect">
            <a:avLst/>
          </a:prstGeom>
          <a:noFill/>
        </p:spPr>
        <p:txBody>
          <a:bodyPr wrap="square" rtlCol="0">
            <a:spAutoFit/>
          </a:bodyPr>
          <a:lstStyle/>
          <a:p>
            <a:pPr marL="285750" indent="-285750">
              <a:spcBef>
                <a:spcPts val="300"/>
              </a:spcBef>
              <a:buFont typeface="Arial" panose="020B0604020202020204" pitchFamily="34" charset="0"/>
              <a:buChar char="•"/>
            </a:pPr>
            <a:endParaRPr lang="en-US" sz="1400" dirty="0">
              <a:latin typeface="Gadugi" panose="020B0502040204020203" pitchFamily="34" charset="0"/>
            </a:endParaRPr>
          </a:p>
          <a:p>
            <a:pPr marL="285750" indent="-285750">
              <a:spcBef>
                <a:spcPts val="300"/>
              </a:spcBef>
              <a:buFont typeface="Arial" panose="020B0604020202020204" pitchFamily="34" charset="0"/>
              <a:buChar char="•"/>
            </a:pPr>
            <a:r>
              <a:rPr lang="en-US" sz="1400" dirty="0">
                <a:latin typeface="Gadugi" panose="020B0502040204020203" pitchFamily="34" charset="0"/>
              </a:rPr>
              <a:t>Low frequency in Wallace background</a:t>
            </a:r>
          </a:p>
          <a:p>
            <a:pPr marL="285750" indent="-285750">
              <a:spcBef>
                <a:spcPts val="300"/>
              </a:spcBef>
              <a:buFont typeface="Arial" panose="020B0604020202020204" pitchFamily="34" charset="0"/>
              <a:buChar char="•"/>
            </a:pPr>
            <a:r>
              <a:rPr lang="en-US" sz="1400" dirty="0">
                <a:latin typeface="Gadugi" panose="020B0502040204020203" pitchFamily="34" charset="0"/>
              </a:rPr>
              <a:t>Only appears in Google searches recently (since 2012)</a:t>
            </a:r>
          </a:p>
          <a:p>
            <a:pPr marL="285750" indent="-285750">
              <a:spcBef>
                <a:spcPts val="300"/>
              </a:spcBef>
              <a:buFont typeface="Arial" panose="020B0604020202020204" pitchFamily="34" charset="0"/>
              <a:buChar char="•"/>
            </a:pPr>
            <a:r>
              <a:rPr lang="en-US" sz="1400" dirty="0">
                <a:latin typeface="Gadugi" panose="020B0502040204020203" pitchFamily="34" charset="0"/>
              </a:rPr>
              <a:t>Very few headlines or blogs featuring</a:t>
            </a:r>
          </a:p>
        </p:txBody>
      </p:sp>
      <p:sp>
        <p:nvSpPr>
          <p:cNvPr id="53" name="TextBox 52"/>
          <p:cNvSpPr txBox="1"/>
          <p:nvPr/>
        </p:nvSpPr>
        <p:spPr>
          <a:xfrm>
            <a:off x="4753524" y="1665225"/>
            <a:ext cx="3863293" cy="1208023"/>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Usually described as a combination of characteristics and habits (sometimes a subset of youth development)</a:t>
            </a:r>
          </a:p>
          <a:p>
            <a:pPr marL="285750" indent="-285750">
              <a:spcBef>
                <a:spcPts val="300"/>
              </a:spcBef>
              <a:buFont typeface="Arial" panose="020B0604020202020204" pitchFamily="34" charset="0"/>
              <a:buChar char="•"/>
            </a:pPr>
            <a:r>
              <a:rPr lang="en-US" sz="1400" dirty="0">
                <a:latin typeface="Gadugi" panose="020B0502040204020203" pitchFamily="34" charset="0"/>
              </a:rPr>
              <a:t>Often pitted against social and emotional skills (a negative in this project)</a:t>
            </a:r>
          </a:p>
        </p:txBody>
      </p:sp>
      <p:sp>
        <p:nvSpPr>
          <p:cNvPr id="54" name="TextBox 53"/>
          <p:cNvSpPr txBox="1"/>
          <p:nvPr/>
        </p:nvSpPr>
        <p:spPr>
          <a:xfrm>
            <a:off x="482297" y="4133337"/>
            <a:ext cx="3841136" cy="523220"/>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No apparent controversy</a:t>
            </a:r>
            <a:br>
              <a:rPr lang="en-US" sz="1400" dirty="0">
                <a:latin typeface="Gadugi" panose="020B0502040204020203" pitchFamily="34" charset="0"/>
              </a:rPr>
            </a:br>
            <a:r>
              <a:rPr lang="en-US" sz="1400" dirty="0">
                <a:latin typeface="Gadugi" panose="020B0502040204020203" pitchFamily="34" charset="0"/>
              </a:rPr>
              <a:t>(or champions) in this scan</a:t>
            </a:r>
          </a:p>
        </p:txBody>
      </p:sp>
      <p:sp>
        <p:nvSpPr>
          <p:cNvPr id="56" name="TextBox 55"/>
          <p:cNvSpPr txBox="1"/>
          <p:nvPr/>
        </p:nvSpPr>
        <p:spPr>
          <a:xfrm>
            <a:off x="4936586" y="4169818"/>
            <a:ext cx="3420217" cy="561692"/>
          </a:xfrm>
          <a:prstGeom prst="rect">
            <a:avLst/>
          </a:prstGeom>
          <a:noFill/>
        </p:spPr>
        <p:txBody>
          <a:bodyPr wrap="square" rtlCol="0">
            <a:spAutoFit/>
          </a:bodyPr>
          <a:lstStyle/>
          <a:p>
            <a:pPr algn="ctr">
              <a:spcBef>
                <a:spcPts val="300"/>
              </a:spcBef>
            </a:pPr>
            <a:r>
              <a:rPr lang="en-US" sz="1400" dirty="0">
                <a:latin typeface="Gadugi" panose="020B0502040204020203" pitchFamily="34" charset="0"/>
              </a:rPr>
              <a:t>Consortium on Chicago School Research</a:t>
            </a:r>
          </a:p>
          <a:p>
            <a:pPr algn="ctr">
              <a:spcBef>
                <a:spcPts val="300"/>
              </a:spcBef>
            </a:pPr>
            <a:endParaRPr lang="en-US" sz="1400" dirty="0">
              <a:latin typeface="Gadugi" panose="020B0502040204020203" pitchFamily="34" charset="0"/>
            </a:endParaRPr>
          </a:p>
        </p:txBody>
      </p:sp>
      <p:sp>
        <p:nvSpPr>
          <p:cNvPr id="12" name="TextBox 11"/>
          <p:cNvSpPr txBox="1"/>
          <p:nvPr/>
        </p:nvSpPr>
        <p:spPr>
          <a:xfrm>
            <a:off x="4765628" y="5396834"/>
            <a:ext cx="3762132" cy="261610"/>
          </a:xfrm>
          <a:prstGeom prst="rect">
            <a:avLst/>
          </a:prstGeom>
          <a:noFill/>
        </p:spPr>
        <p:txBody>
          <a:bodyPr wrap="square" rtlCol="0">
            <a:spAutoFit/>
          </a:bodyPr>
          <a:lstStyle/>
          <a:p>
            <a:pPr algn="ctr"/>
            <a:r>
              <a:rPr lang="en-US" sz="1100" i="1" dirty="0">
                <a:latin typeface="Gadugi" panose="020B0502040204020203" pitchFamily="34" charset="0"/>
              </a:rPr>
              <a:t>Also used by:  Heritage Foundation</a:t>
            </a:r>
          </a:p>
        </p:txBody>
      </p:sp>
      <p:sp>
        <p:nvSpPr>
          <p:cNvPr id="57" name="TextBox 56"/>
          <p:cNvSpPr txBox="1"/>
          <p:nvPr/>
        </p:nvSpPr>
        <p:spPr>
          <a:xfrm>
            <a:off x="4765628" y="3142401"/>
            <a:ext cx="3762132" cy="261610"/>
          </a:xfrm>
          <a:prstGeom prst="rect">
            <a:avLst/>
          </a:prstGeom>
          <a:noFill/>
        </p:spPr>
        <p:txBody>
          <a:bodyPr wrap="square" rtlCol="0">
            <a:spAutoFit/>
          </a:bodyPr>
          <a:lstStyle/>
          <a:p>
            <a:pPr algn="ctr"/>
            <a:r>
              <a:rPr lang="en-US" sz="1100" i="1" dirty="0">
                <a:latin typeface="Gadugi" panose="020B0502040204020203" pitchFamily="34" charset="0"/>
              </a:rPr>
              <a:t>Related:  academic attitudes and behaviors</a:t>
            </a:r>
          </a:p>
        </p:txBody>
      </p:sp>
    </p:spTree>
    <p:extLst>
      <p:ext uri="{BB962C8B-B14F-4D97-AF65-F5344CB8AC3E}">
        <p14:creationId xmlns:p14="http://schemas.microsoft.com/office/powerpoint/2010/main" val="799185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1028"/>
          <p:cNvSpPr/>
          <p:nvPr/>
        </p:nvSpPr>
        <p:spPr>
          <a:xfrm>
            <a:off x="429393" y="5957748"/>
            <a:ext cx="8102997" cy="6846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adugi" panose="020B0502040204020203" pitchFamily="34" charset="0"/>
              </a:rPr>
              <a:t>Hypothesis</a:t>
            </a:r>
            <a:r>
              <a:rPr lang="en-US" sz="1600" dirty="0">
                <a:solidFill>
                  <a:schemeClr val="tx1"/>
                </a:solidFill>
                <a:latin typeface="Gadugi" panose="020B0502040204020203" pitchFamily="34" charset="0"/>
              </a:rPr>
              <a:t>: Infrequently used term with little connection to intended meaning.</a:t>
            </a:r>
          </a:p>
        </p:txBody>
      </p:sp>
      <p:sp>
        <p:nvSpPr>
          <p:cNvPr id="4" name="Slide Number Placeholder 3"/>
          <p:cNvSpPr>
            <a:spLocks noGrp="1"/>
          </p:cNvSpPr>
          <p:nvPr>
            <p:ph type="sldNum" sz="quarter" idx="4"/>
          </p:nvPr>
        </p:nvSpPr>
        <p:spPr/>
        <p:txBody>
          <a:bodyPr/>
          <a:lstStyle/>
          <a:p>
            <a:fld id="{62DFECC4-1679-4D45-9635-E86BD1EE09E9}" type="slidenum">
              <a:rPr lang="en-US" smtClean="0"/>
              <a:pPr/>
              <a:t>47</a:t>
            </a:fld>
            <a:endParaRPr lang="en-US" dirty="0"/>
          </a:p>
        </p:txBody>
      </p:sp>
      <p:sp>
        <p:nvSpPr>
          <p:cNvPr id="102" name="Rounded Rectangle 101"/>
          <p:cNvSpPr/>
          <p:nvPr/>
        </p:nvSpPr>
        <p:spPr>
          <a:xfrm>
            <a:off x="287488" y="1151458"/>
            <a:ext cx="4105547" cy="232099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3" name="Rounded Rectangle 102"/>
          <p:cNvSpPr/>
          <p:nvPr/>
        </p:nvSpPr>
        <p:spPr>
          <a:xfrm>
            <a:off x="4620636" y="1130422"/>
            <a:ext cx="4105547" cy="232099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4" name="Rounded Rectangle 103"/>
          <p:cNvSpPr/>
          <p:nvPr/>
        </p:nvSpPr>
        <p:spPr>
          <a:xfrm>
            <a:off x="287488" y="3512651"/>
            <a:ext cx="4105547" cy="232099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sp>
        <p:nvSpPr>
          <p:cNvPr id="105" name="Rounded Rectangle 104"/>
          <p:cNvSpPr/>
          <p:nvPr/>
        </p:nvSpPr>
        <p:spPr>
          <a:xfrm>
            <a:off x="4620636" y="3512651"/>
            <a:ext cx="4105547" cy="232099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dugi" panose="020B0502040204020203" pitchFamily="34" charset="0"/>
            </a:endParaRPr>
          </a:p>
        </p:txBody>
      </p:sp>
      <p:grpSp>
        <p:nvGrpSpPr>
          <p:cNvPr id="14" name="Group 13"/>
          <p:cNvGrpSpPr/>
          <p:nvPr/>
        </p:nvGrpSpPr>
        <p:grpSpPr>
          <a:xfrm>
            <a:off x="3718819" y="906887"/>
            <a:ext cx="864218" cy="917853"/>
            <a:chOff x="1210947" y="2165250"/>
            <a:chExt cx="864218" cy="917853"/>
          </a:xfrm>
        </p:grpSpPr>
        <p:sp>
          <p:nvSpPr>
            <p:cNvPr id="6" name="Oval 5"/>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280922" y="2353803"/>
              <a:ext cx="724267" cy="729300"/>
              <a:chOff x="1280928" y="2360087"/>
              <a:chExt cx="724267" cy="729300"/>
            </a:xfrm>
          </p:grpSpPr>
          <p:sp>
            <p:nvSpPr>
              <p:cNvPr id="7" name="Oval 6"/>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c 8"/>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39" name="Group 38"/>
          <p:cNvGrpSpPr/>
          <p:nvPr/>
        </p:nvGrpSpPr>
        <p:grpSpPr>
          <a:xfrm>
            <a:off x="8101607" y="906887"/>
            <a:ext cx="864218" cy="864218"/>
            <a:chOff x="1574326" y="2201464"/>
            <a:chExt cx="864218" cy="864218"/>
          </a:xfrm>
        </p:grpSpPr>
        <p:grpSp>
          <p:nvGrpSpPr>
            <p:cNvPr id="31" name="Group 30"/>
            <p:cNvGrpSpPr/>
            <p:nvPr/>
          </p:nvGrpSpPr>
          <p:grpSpPr>
            <a:xfrm>
              <a:off x="1574326" y="2201464"/>
              <a:ext cx="864218" cy="864218"/>
              <a:chOff x="1574326" y="2201464"/>
              <a:chExt cx="864218" cy="864218"/>
            </a:xfrm>
          </p:grpSpPr>
          <p:sp>
            <p:nvSpPr>
              <p:cNvPr id="15" name="Oval 14"/>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1820411" y="2548233"/>
                <a:ext cx="372048" cy="342910"/>
                <a:chOff x="1820411" y="2524535"/>
                <a:chExt cx="372048" cy="342910"/>
              </a:xfrm>
            </p:grpSpPr>
            <p:sp>
              <p:nvSpPr>
                <p:cNvPr id="16" name="Isosceles Triangle 15"/>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4-Point Star 34"/>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4-Point Star 35"/>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4-Point Star 36"/>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4-Point Star 37"/>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718819" y="3331343"/>
            <a:ext cx="864218" cy="1107996"/>
            <a:chOff x="3866564" y="2083825"/>
            <a:chExt cx="864218" cy="1107996"/>
          </a:xfrm>
        </p:grpSpPr>
        <p:sp>
          <p:nvSpPr>
            <p:cNvPr id="70" name="Oval 69"/>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921005" y="2083825"/>
              <a:ext cx="755335" cy="1107996"/>
            </a:xfrm>
            <a:prstGeom prst="rect">
              <a:avLst/>
            </a:prstGeom>
          </p:spPr>
          <p:txBody>
            <a:bodyPr wrap="none">
              <a:spAutoFit/>
            </a:bodyPr>
            <a:lstStyle/>
            <a:p>
              <a:r>
                <a:rPr lang="en-US" sz="6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6600" dirty="0">
                <a:solidFill>
                  <a:schemeClr val="bg1"/>
                </a:solidFill>
              </a:endParaRPr>
            </a:p>
          </p:txBody>
        </p:sp>
      </p:grpSp>
      <p:grpSp>
        <p:nvGrpSpPr>
          <p:cNvPr id="1027" name="Group 1026"/>
          <p:cNvGrpSpPr/>
          <p:nvPr/>
        </p:nvGrpSpPr>
        <p:grpSpPr>
          <a:xfrm>
            <a:off x="8101607" y="3331343"/>
            <a:ext cx="864218" cy="864218"/>
            <a:chOff x="3922840" y="2891143"/>
            <a:chExt cx="864218" cy="864218"/>
          </a:xfrm>
        </p:grpSpPr>
        <p:sp>
          <p:nvSpPr>
            <p:cNvPr id="90" name="Oval 89"/>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5" name="Group 1024"/>
            <p:cNvGrpSpPr/>
            <p:nvPr/>
          </p:nvGrpSpPr>
          <p:grpSpPr>
            <a:xfrm>
              <a:off x="4057995" y="3100864"/>
              <a:ext cx="593908" cy="444776"/>
              <a:chOff x="4059321" y="3132775"/>
              <a:chExt cx="593908" cy="444776"/>
            </a:xfrm>
          </p:grpSpPr>
          <p:sp>
            <p:nvSpPr>
              <p:cNvPr id="88" name="Wave 87"/>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Wave 91"/>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Moon 1023"/>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5" name="TextBox 1034"/>
          <p:cNvSpPr txBox="1"/>
          <p:nvPr/>
        </p:nvSpPr>
        <p:spPr>
          <a:xfrm>
            <a:off x="482297" y="1237575"/>
            <a:ext cx="3066034" cy="369332"/>
          </a:xfrm>
          <a:prstGeom prst="rect">
            <a:avLst/>
          </a:prstGeom>
          <a:noFill/>
        </p:spPr>
        <p:txBody>
          <a:bodyPr wrap="square" rtlCol="0">
            <a:spAutoFit/>
          </a:bodyPr>
          <a:lstStyle/>
          <a:p>
            <a:r>
              <a:rPr lang="en-US" b="1" dirty="0">
                <a:latin typeface="Gadugi" panose="020B0502040204020203" pitchFamily="34" charset="0"/>
              </a:rPr>
              <a:t>Frequency</a:t>
            </a:r>
            <a:r>
              <a:rPr lang="en-US" dirty="0">
                <a:latin typeface="Gadugi" panose="020B0502040204020203" pitchFamily="34" charset="0"/>
              </a:rPr>
              <a:t>: Low</a:t>
            </a:r>
          </a:p>
        </p:txBody>
      </p:sp>
      <p:sp>
        <p:nvSpPr>
          <p:cNvPr id="112" name="TextBox 111"/>
          <p:cNvSpPr txBox="1"/>
          <p:nvPr/>
        </p:nvSpPr>
        <p:spPr>
          <a:xfrm>
            <a:off x="4770258" y="1237575"/>
            <a:ext cx="3161719" cy="369332"/>
          </a:xfrm>
          <a:prstGeom prst="rect">
            <a:avLst/>
          </a:prstGeom>
          <a:noFill/>
        </p:spPr>
        <p:txBody>
          <a:bodyPr wrap="square" rtlCol="0">
            <a:spAutoFit/>
          </a:bodyPr>
          <a:lstStyle/>
          <a:p>
            <a:r>
              <a:rPr lang="en-US" b="1" dirty="0">
                <a:latin typeface="Gadugi" panose="020B0502040204020203" pitchFamily="34" charset="0"/>
              </a:rPr>
              <a:t>Clarity</a:t>
            </a:r>
            <a:r>
              <a:rPr lang="en-US" dirty="0">
                <a:latin typeface="Gadugi" panose="020B0502040204020203" pitchFamily="34" charset="0"/>
              </a:rPr>
              <a:t>: Negative</a:t>
            </a:r>
          </a:p>
        </p:txBody>
      </p:sp>
      <p:sp>
        <p:nvSpPr>
          <p:cNvPr id="113" name="TextBox 112"/>
          <p:cNvSpPr txBox="1"/>
          <p:nvPr/>
        </p:nvSpPr>
        <p:spPr>
          <a:xfrm>
            <a:off x="4713367" y="3639898"/>
            <a:ext cx="3055999" cy="369332"/>
          </a:xfrm>
          <a:prstGeom prst="rect">
            <a:avLst/>
          </a:prstGeom>
          <a:noFill/>
        </p:spPr>
        <p:txBody>
          <a:bodyPr wrap="square" rtlCol="0">
            <a:spAutoFit/>
          </a:bodyPr>
          <a:lstStyle/>
          <a:p>
            <a:r>
              <a:rPr lang="en-US" b="1" dirty="0">
                <a:latin typeface="Gadugi" panose="020B0502040204020203" pitchFamily="34" charset="0"/>
              </a:rPr>
              <a:t>Sources</a:t>
            </a:r>
            <a:r>
              <a:rPr lang="en-US" dirty="0">
                <a:latin typeface="Gadugi" panose="020B0502040204020203" pitchFamily="34" charset="0"/>
              </a:rPr>
              <a:t>: Few</a:t>
            </a:r>
          </a:p>
        </p:txBody>
      </p:sp>
      <p:sp>
        <p:nvSpPr>
          <p:cNvPr id="114" name="TextBox 113"/>
          <p:cNvSpPr txBox="1"/>
          <p:nvPr/>
        </p:nvSpPr>
        <p:spPr>
          <a:xfrm>
            <a:off x="450580" y="3639898"/>
            <a:ext cx="3280441" cy="369332"/>
          </a:xfrm>
          <a:prstGeom prst="rect">
            <a:avLst/>
          </a:prstGeom>
          <a:noFill/>
        </p:spPr>
        <p:txBody>
          <a:bodyPr wrap="square" rtlCol="0">
            <a:spAutoFit/>
          </a:bodyPr>
          <a:lstStyle/>
          <a:p>
            <a:r>
              <a:rPr lang="en-US" b="1" dirty="0">
                <a:latin typeface="Gadugi" panose="020B0502040204020203" pitchFamily="34" charset="0"/>
              </a:rPr>
              <a:t>Acceptance</a:t>
            </a:r>
            <a:r>
              <a:rPr lang="en-US" dirty="0">
                <a:latin typeface="Gadugi" panose="020B0502040204020203" pitchFamily="34" charset="0"/>
              </a:rPr>
              <a:t>: Low</a:t>
            </a:r>
          </a:p>
        </p:txBody>
      </p:sp>
      <p:sp>
        <p:nvSpPr>
          <p:cNvPr id="5" name="TextBox 4"/>
          <p:cNvSpPr txBox="1"/>
          <p:nvPr/>
        </p:nvSpPr>
        <p:spPr>
          <a:xfrm>
            <a:off x="439838" y="289367"/>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Behavioral Skills</a:t>
            </a:r>
          </a:p>
        </p:txBody>
      </p:sp>
      <p:sp>
        <p:nvSpPr>
          <p:cNvPr id="52" name="TextBox 51"/>
          <p:cNvSpPr txBox="1"/>
          <p:nvPr/>
        </p:nvSpPr>
        <p:spPr>
          <a:xfrm>
            <a:off x="493484" y="1693024"/>
            <a:ext cx="3716212" cy="146193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Infrequent mentions in Wallace background</a:t>
            </a:r>
          </a:p>
          <a:p>
            <a:pPr marL="285750" indent="-285750">
              <a:spcBef>
                <a:spcPts val="300"/>
              </a:spcBef>
              <a:buFont typeface="Arial" panose="020B0604020202020204" pitchFamily="34" charset="0"/>
              <a:buChar char="•"/>
            </a:pPr>
            <a:r>
              <a:rPr lang="en-US" sz="1400" dirty="0">
                <a:latin typeface="Gadugi" panose="020B0502040204020203" pitchFamily="34" charset="0"/>
              </a:rPr>
              <a:t>High frequency in scholarly sources since 2009, though with very broad implications </a:t>
            </a:r>
          </a:p>
          <a:p>
            <a:pPr marL="285750" indent="-285750">
              <a:spcBef>
                <a:spcPts val="300"/>
              </a:spcBef>
              <a:buFont typeface="Arial" panose="020B0604020202020204" pitchFamily="34" charset="0"/>
              <a:buChar char="•"/>
            </a:pPr>
            <a:r>
              <a:rPr lang="en-US" sz="1400" dirty="0">
                <a:latin typeface="Gadugi" panose="020B0502040204020203" pitchFamily="34" charset="0"/>
              </a:rPr>
              <a:t>Few mentions in press sources</a:t>
            </a:r>
          </a:p>
        </p:txBody>
      </p:sp>
      <p:sp>
        <p:nvSpPr>
          <p:cNvPr id="53" name="TextBox 52"/>
          <p:cNvSpPr txBox="1"/>
          <p:nvPr/>
        </p:nvSpPr>
        <p:spPr>
          <a:xfrm>
            <a:off x="4659492" y="1532566"/>
            <a:ext cx="4060344" cy="1246495"/>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Frequently used to address improving problem behavior</a:t>
            </a:r>
          </a:p>
          <a:p>
            <a:pPr marL="285750" indent="-285750">
              <a:spcBef>
                <a:spcPts val="300"/>
              </a:spcBef>
              <a:buFont typeface="Arial" panose="020B0604020202020204" pitchFamily="34" charset="0"/>
              <a:buChar char="•"/>
            </a:pPr>
            <a:r>
              <a:rPr lang="en-US" sz="1400" dirty="0">
                <a:latin typeface="Gadugi" panose="020B0502040204020203" pitchFamily="34" charset="0"/>
              </a:rPr>
              <a:t>Some teachers discuss modelling good behavior to their students</a:t>
            </a:r>
          </a:p>
          <a:p>
            <a:pPr marL="285750" indent="-285750">
              <a:spcBef>
                <a:spcPts val="300"/>
              </a:spcBef>
              <a:buFont typeface="Arial" panose="020B0604020202020204" pitchFamily="34" charset="0"/>
              <a:buChar char="•"/>
            </a:pPr>
            <a:r>
              <a:rPr lang="en-US" sz="1400" dirty="0">
                <a:solidFill>
                  <a:srgbClr val="000000"/>
                </a:solidFill>
                <a:latin typeface="Gadugi" panose="020B0502040204020203" pitchFamily="34" charset="0"/>
              </a:rPr>
              <a:t>Not often discussed among academics</a:t>
            </a:r>
          </a:p>
        </p:txBody>
      </p:sp>
      <p:sp>
        <p:nvSpPr>
          <p:cNvPr id="54" name="TextBox 53"/>
          <p:cNvSpPr txBox="1"/>
          <p:nvPr/>
        </p:nvSpPr>
        <p:spPr>
          <a:xfrm>
            <a:off x="482297" y="4133337"/>
            <a:ext cx="3841136" cy="1031051"/>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1400" dirty="0">
                <a:latin typeface="Gadugi" panose="020B0502040204020203" pitchFamily="34" charset="0"/>
              </a:rPr>
              <a:t>Mostly used to address behavior that impedes learning or the learning of others</a:t>
            </a:r>
          </a:p>
          <a:p>
            <a:pPr marL="285750" indent="-285750">
              <a:spcBef>
                <a:spcPts val="300"/>
              </a:spcBef>
              <a:buFont typeface="Arial" panose="020B0604020202020204" pitchFamily="34" charset="0"/>
              <a:buChar char="•"/>
            </a:pPr>
            <a:r>
              <a:rPr lang="en-US" sz="1400" dirty="0">
                <a:latin typeface="Gadugi" panose="020B0502040204020203" pitchFamily="34" charset="0"/>
              </a:rPr>
              <a:t>Also used in special education</a:t>
            </a:r>
          </a:p>
          <a:p>
            <a:pPr marL="285750" indent="-285750">
              <a:spcBef>
                <a:spcPts val="300"/>
              </a:spcBef>
              <a:buFont typeface="Arial" panose="020B0604020202020204" pitchFamily="34" charset="0"/>
              <a:buChar char="•"/>
            </a:pPr>
            <a:r>
              <a:rPr lang="en-US" sz="1400" dirty="0">
                <a:latin typeface="Gadugi" panose="020B0502040204020203" pitchFamily="34" charset="0"/>
              </a:rPr>
              <a:t>Low connection to Wallace meaning</a:t>
            </a:r>
          </a:p>
        </p:txBody>
      </p:sp>
      <p:sp>
        <p:nvSpPr>
          <p:cNvPr id="56" name="TextBox 55"/>
          <p:cNvSpPr txBox="1"/>
          <p:nvPr/>
        </p:nvSpPr>
        <p:spPr>
          <a:xfrm>
            <a:off x="4963300" y="4261903"/>
            <a:ext cx="3420217" cy="1031051"/>
          </a:xfrm>
          <a:prstGeom prst="rect">
            <a:avLst/>
          </a:prstGeom>
          <a:noFill/>
        </p:spPr>
        <p:txBody>
          <a:bodyPr wrap="square" rtlCol="0">
            <a:spAutoFit/>
          </a:bodyPr>
          <a:lstStyle/>
          <a:p>
            <a:pPr algn="ctr">
              <a:spcBef>
                <a:spcPts val="300"/>
              </a:spcBef>
            </a:pPr>
            <a:r>
              <a:rPr lang="en-US" sz="1400" dirty="0">
                <a:latin typeface="Gadugi" panose="020B0502040204020203" pitchFamily="34" charset="0"/>
              </a:rPr>
              <a:t>Sociology of Education</a:t>
            </a:r>
          </a:p>
          <a:p>
            <a:pPr algn="ctr">
              <a:spcBef>
                <a:spcPts val="300"/>
              </a:spcBef>
            </a:pPr>
            <a:r>
              <a:rPr lang="en-US" sz="1400" dirty="0">
                <a:latin typeface="Gadugi" panose="020B0502040204020203" pitchFamily="34" charset="0"/>
              </a:rPr>
              <a:t>National Education Association</a:t>
            </a:r>
          </a:p>
          <a:p>
            <a:pPr algn="ctr">
              <a:spcBef>
                <a:spcPts val="300"/>
              </a:spcBef>
            </a:pPr>
            <a:r>
              <a:rPr lang="en-US" sz="1400" dirty="0">
                <a:latin typeface="Gadugi" panose="020B0502040204020203" pitchFamily="34" charset="0"/>
              </a:rPr>
              <a:t>U.S. Department of Education’s Office of Special Education Programs</a:t>
            </a:r>
          </a:p>
        </p:txBody>
      </p:sp>
      <p:sp>
        <p:nvSpPr>
          <p:cNvPr id="57" name="TextBox 56"/>
          <p:cNvSpPr txBox="1"/>
          <p:nvPr/>
        </p:nvSpPr>
        <p:spPr>
          <a:xfrm>
            <a:off x="4808598" y="2891136"/>
            <a:ext cx="3762132" cy="600164"/>
          </a:xfrm>
          <a:prstGeom prst="rect">
            <a:avLst/>
          </a:prstGeom>
          <a:noFill/>
        </p:spPr>
        <p:txBody>
          <a:bodyPr wrap="square" rtlCol="0">
            <a:spAutoFit/>
          </a:bodyPr>
          <a:lstStyle/>
          <a:p>
            <a:pPr algn="ctr"/>
            <a:r>
              <a:rPr lang="en-US" sz="1100" i="1" dirty="0">
                <a:latin typeface="Gadugi" panose="020B0502040204020203" pitchFamily="34" charset="0"/>
              </a:rPr>
              <a:t>Related: Achievement Behavioral Skills (ABS), cognitive behavioral skills, social skills training , Positive Behavioral Interventions and Supports (PBIS)</a:t>
            </a:r>
          </a:p>
        </p:txBody>
      </p:sp>
    </p:spTree>
    <p:extLst>
      <p:ext uri="{BB962C8B-B14F-4D97-AF65-F5344CB8AC3E}">
        <p14:creationId xmlns:p14="http://schemas.microsoft.com/office/powerpoint/2010/main" val="33862489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DFECC4-1679-4D45-9635-E86BD1EE09E9}" type="slidenum">
              <a:rPr lang="en-US" smtClean="0"/>
              <a:pPr/>
              <a:t>48</a:t>
            </a:fld>
            <a:endParaRPr lang="en-US" dirty="0"/>
          </a:p>
        </p:txBody>
      </p:sp>
      <p:sp>
        <p:nvSpPr>
          <p:cNvPr id="5" name="TextBox 4"/>
          <p:cNvSpPr txBox="1"/>
          <p:nvPr/>
        </p:nvSpPr>
        <p:spPr>
          <a:xfrm>
            <a:off x="439838" y="185192"/>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Term Inventory</a:t>
            </a:r>
          </a:p>
        </p:txBody>
      </p:sp>
      <p:graphicFrame>
        <p:nvGraphicFramePr>
          <p:cNvPr id="2" name="Table 1"/>
          <p:cNvGraphicFramePr>
            <a:graphicFrameLocks noGrp="1"/>
          </p:cNvGraphicFramePr>
          <p:nvPr>
            <p:extLst>
              <p:ext uri="{D42A27DB-BD31-4B8C-83A1-F6EECF244321}">
                <p14:modId xmlns:p14="http://schemas.microsoft.com/office/powerpoint/2010/main" val="3499007489"/>
              </p:ext>
            </p:extLst>
          </p:nvPr>
        </p:nvGraphicFramePr>
        <p:xfrm>
          <a:off x="469787" y="1243906"/>
          <a:ext cx="8129672" cy="5025044"/>
        </p:xfrm>
        <a:graphic>
          <a:graphicData uri="http://schemas.openxmlformats.org/drawingml/2006/table">
            <a:tbl>
              <a:tblPr firstRow="1" bandRow="1">
                <a:tableStyleId>{F5AB1C69-6EDB-4FF4-983F-18BD219EF322}</a:tableStyleId>
              </a:tblPr>
              <a:tblGrid>
                <a:gridCol w="2468880">
                  <a:extLst>
                    <a:ext uri="{9D8B030D-6E8A-4147-A177-3AD203B41FA5}">
                      <a16:colId xmlns:a16="http://schemas.microsoft.com/office/drawing/2014/main" val="20000"/>
                    </a:ext>
                  </a:extLst>
                </a:gridCol>
                <a:gridCol w="1415198">
                  <a:extLst>
                    <a:ext uri="{9D8B030D-6E8A-4147-A177-3AD203B41FA5}">
                      <a16:colId xmlns:a16="http://schemas.microsoft.com/office/drawing/2014/main" val="20001"/>
                    </a:ext>
                  </a:extLst>
                </a:gridCol>
                <a:gridCol w="1415198">
                  <a:extLst>
                    <a:ext uri="{9D8B030D-6E8A-4147-A177-3AD203B41FA5}">
                      <a16:colId xmlns:a16="http://schemas.microsoft.com/office/drawing/2014/main" val="20002"/>
                    </a:ext>
                  </a:extLst>
                </a:gridCol>
                <a:gridCol w="1415198">
                  <a:extLst>
                    <a:ext uri="{9D8B030D-6E8A-4147-A177-3AD203B41FA5}">
                      <a16:colId xmlns:a16="http://schemas.microsoft.com/office/drawing/2014/main" val="20003"/>
                    </a:ext>
                  </a:extLst>
                </a:gridCol>
                <a:gridCol w="1415198">
                  <a:extLst>
                    <a:ext uri="{9D8B030D-6E8A-4147-A177-3AD203B41FA5}">
                      <a16:colId xmlns:a16="http://schemas.microsoft.com/office/drawing/2014/main" val="20004"/>
                    </a:ext>
                  </a:extLst>
                </a:gridCol>
              </a:tblGrid>
              <a:tr h="498764">
                <a:tc>
                  <a:txBody>
                    <a:bodyPr/>
                    <a:lstStyle/>
                    <a:p>
                      <a:endParaRPr lang="en-US" dirty="0">
                        <a:latin typeface="Gadugi" panose="020B0502040204020203" pitchFamily="34" charset="0"/>
                      </a:endParaRPr>
                    </a:p>
                  </a:txBody>
                  <a:tcPr/>
                </a:tc>
                <a:tc>
                  <a:txBody>
                    <a:bodyPr/>
                    <a:lstStyle/>
                    <a:p>
                      <a:pPr algn="ctr"/>
                      <a:r>
                        <a:rPr lang="en-US" sz="1200" b="1" dirty="0">
                          <a:solidFill>
                            <a:schemeClr val="accent4"/>
                          </a:solidFill>
                          <a:latin typeface="Gadugi" panose="020B0502040204020203" pitchFamily="34" charset="0"/>
                        </a:rPr>
                        <a:t>Frequency</a:t>
                      </a:r>
                    </a:p>
                  </a:txBody>
                  <a:tcPr anchor="b"/>
                </a:tc>
                <a:tc>
                  <a:txBody>
                    <a:bodyPr/>
                    <a:lstStyle/>
                    <a:p>
                      <a:pPr algn="ctr"/>
                      <a:r>
                        <a:rPr lang="en-US" sz="1200" b="1" dirty="0">
                          <a:solidFill>
                            <a:schemeClr val="accent4"/>
                          </a:solidFill>
                          <a:latin typeface="Gadugi" panose="020B0502040204020203" pitchFamily="34" charset="0"/>
                        </a:rPr>
                        <a:t>Clarity</a:t>
                      </a:r>
                    </a:p>
                  </a:txBody>
                  <a:tcPr anchor="b"/>
                </a:tc>
                <a:tc>
                  <a:txBody>
                    <a:bodyPr/>
                    <a:lstStyle/>
                    <a:p>
                      <a:pPr algn="ctr"/>
                      <a:r>
                        <a:rPr lang="en-US" sz="1200" b="1" dirty="0">
                          <a:solidFill>
                            <a:schemeClr val="accent4"/>
                          </a:solidFill>
                          <a:latin typeface="Gadugi" panose="020B0502040204020203" pitchFamily="34" charset="0"/>
                        </a:rPr>
                        <a:t>Acceptance</a:t>
                      </a:r>
                    </a:p>
                  </a:txBody>
                  <a:tcPr anchor="b"/>
                </a:tc>
                <a:tc>
                  <a:txBody>
                    <a:bodyPr/>
                    <a:lstStyle/>
                    <a:p>
                      <a:pPr algn="ctr"/>
                      <a:r>
                        <a:rPr lang="en-US" sz="1200" b="1" dirty="0">
                          <a:solidFill>
                            <a:schemeClr val="accent4"/>
                          </a:solidFill>
                          <a:latin typeface="Gadugi" panose="020B0502040204020203" pitchFamily="34" charset="0"/>
                        </a:rPr>
                        <a:t>Sources</a:t>
                      </a:r>
                    </a:p>
                  </a:txBody>
                  <a:tcPr anchor="b"/>
                </a:tc>
                <a:extLst>
                  <a:ext uri="{0D108BD9-81ED-4DB2-BD59-A6C34878D82A}">
                    <a16:rowId xmlns:a16="http://schemas.microsoft.com/office/drawing/2014/main" val="10000"/>
                  </a:ext>
                </a:extLst>
              </a:tr>
              <a:tr h="411480">
                <a:tc>
                  <a:txBody>
                    <a:bodyPr/>
                    <a:lstStyle/>
                    <a:p>
                      <a:pPr algn="ctr"/>
                      <a:r>
                        <a:rPr lang="en-US" sz="1400" dirty="0">
                          <a:latin typeface="Gadugi" panose="020B0502040204020203" pitchFamily="34" charset="0"/>
                        </a:rPr>
                        <a:t>21</a:t>
                      </a:r>
                      <a:r>
                        <a:rPr lang="en-US" sz="1400" baseline="30000" dirty="0">
                          <a:latin typeface="Gadugi" panose="020B0502040204020203" pitchFamily="34" charset="0"/>
                        </a:rPr>
                        <a:t>st</a:t>
                      </a:r>
                      <a:r>
                        <a:rPr lang="en-US" sz="1400" dirty="0">
                          <a:latin typeface="Gadugi" panose="020B0502040204020203" pitchFamily="34" charset="0"/>
                        </a:rPr>
                        <a:t> Century</a:t>
                      </a:r>
                      <a:r>
                        <a:rPr lang="en-US" sz="1400" baseline="0" dirty="0">
                          <a:latin typeface="Gadugi" panose="020B0502040204020203" pitchFamily="34" charset="0"/>
                        </a:rPr>
                        <a:t> Skills</a:t>
                      </a:r>
                      <a:endParaRPr lang="en-US" sz="1400" dirty="0">
                        <a:latin typeface="Gadugi" panose="020B0502040204020203" pitchFamily="34" charset="0"/>
                      </a:endParaRP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rgbClr val="00B050"/>
                          </a:solidFill>
                          <a:latin typeface="Gadugi" panose="020B0502040204020203" pitchFamily="34" charset="0"/>
                        </a:rPr>
                        <a:t>Many</a:t>
                      </a:r>
                    </a:p>
                  </a:txBody>
                  <a:tcPr anchor="ctr"/>
                </a:tc>
                <a:extLst>
                  <a:ext uri="{0D108BD9-81ED-4DB2-BD59-A6C34878D82A}">
                    <a16:rowId xmlns:a16="http://schemas.microsoft.com/office/drawing/2014/main" val="10001"/>
                  </a:ext>
                </a:extLst>
              </a:tr>
              <a:tr h="411480">
                <a:tc>
                  <a:txBody>
                    <a:bodyPr/>
                    <a:lstStyle/>
                    <a:p>
                      <a:pPr algn="ctr"/>
                      <a:r>
                        <a:rPr lang="en-US" sz="1400" dirty="0">
                          <a:latin typeface="Gadugi" panose="020B0502040204020203" pitchFamily="34" charset="0"/>
                        </a:rPr>
                        <a:t>Soft Skills</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rgbClr val="00B050"/>
                          </a:solidFill>
                          <a:latin typeface="Gadugi" panose="020B0502040204020203" pitchFamily="34" charset="0"/>
                        </a:rPr>
                        <a:t>Many</a:t>
                      </a:r>
                    </a:p>
                  </a:txBody>
                  <a:tcPr anchor="ctr"/>
                </a:tc>
                <a:extLst>
                  <a:ext uri="{0D108BD9-81ED-4DB2-BD59-A6C34878D82A}">
                    <a16:rowId xmlns:a16="http://schemas.microsoft.com/office/drawing/2014/main" val="10002"/>
                  </a:ext>
                </a:extLst>
              </a:tr>
              <a:tr h="411480">
                <a:tc>
                  <a:txBody>
                    <a:bodyPr/>
                    <a:lstStyle/>
                    <a:p>
                      <a:pPr algn="ctr"/>
                      <a:r>
                        <a:rPr lang="en-US" sz="1400" dirty="0">
                          <a:latin typeface="Gadugi" panose="020B0502040204020203" pitchFamily="34" charset="0"/>
                        </a:rPr>
                        <a:t>Social and Emotional</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200" dirty="0">
                          <a:solidFill>
                            <a:schemeClr val="accent5">
                              <a:lumMod val="75000"/>
                            </a:schemeClr>
                          </a:solidFill>
                          <a:latin typeface="Gadugi" panose="020B0502040204020203" pitchFamily="34" charset="0"/>
                        </a:rPr>
                        <a:t>To be determined</a:t>
                      </a:r>
                    </a:p>
                  </a:txBody>
                  <a:tcPr anchor="ctr"/>
                </a:tc>
                <a:tc>
                  <a:txBody>
                    <a:bodyPr/>
                    <a:lstStyle/>
                    <a:p>
                      <a:pPr algn="ctr"/>
                      <a:r>
                        <a:rPr lang="en-US" sz="1400" dirty="0">
                          <a:solidFill>
                            <a:srgbClr val="00B050"/>
                          </a:solidFill>
                          <a:latin typeface="Gadugi" panose="020B0502040204020203" pitchFamily="34" charset="0"/>
                        </a:rPr>
                        <a:t>Many</a:t>
                      </a:r>
                    </a:p>
                  </a:txBody>
                  <a:tcPr anchor="ctr"/>
                </a:tc>
                <a:extLst>
                  <a:ext uri="{0D108BD9-81ED-4DB2-BD59-A6C34878D82A}">
                    <a16:rowId xmlns:a16="http://schemas.microsoft.com/office/drawing/2014/main" val="10003"/>
                  </a:ext>
                </a:extLst>
              </a:tr>
              <a:tr h="411480">
                <a:tc>
                  <a:txBody>
                    <a:bodyPr/>
                    <a:lstStyle/>
                    <a:p>
                      <a:pPr algn="ctr"/>
                      <a:r>
                        <a:rPr lang="en-US" sz="1400" dirty="0">
                          <a:latin typeface="Gadugi" panose="020B0502040204020203" pitchFamily="34" charset="0"/>
                        </a:rPr>
                        <a:t>Grit</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Some</a:t>
                      </a:r>
                    </a:p>
                  </a:txBody>
                  <a:tcPr anchor="ctr"/>
                </a:tc>
                <a:extLst>
                  <a:ext uri="{0D108BD9-81ED-4DB2-BD59-A6C34878D82A}">
                    <a16:rowId xmlns:a16="http://schemas.microsoft.com/office/drawing/2014/main" val="10004"/>
                  </a:ext>
                </a:extLst>
              </a:tr>
              <a:tr h="411480">
                <a:tc>
                  <a:txBody>
                    <a:bodyPr/>
                    <a:lstStyle/>
                    <a:p>
                      <a:pPr algn="ctr"/>
                      <a:r>
                        <a:rPr lang="en-US" sz="1400" dirty="0">
                          <a:latin typeface="Gadugi" panose="020B0502040204020203" pitchFamily="34" charset="0"/>
                        </a:rPr>
                        <a:t>Growth</a:t>
                      </a:r>
                      <a:r>
                        <a:rPr lang="en-US" sz="1400" baseline="0" dirty="0">
                          <a:latin typeface="Gadugi" panose="020B0502040204020203" pitchFamily="34" charset="0"/>
                        </a:rPr>
                        <a:t> Mindset</a:t>
                      </a:r>
                      <a:endParaRPr lang="en-US" sz="1400" dirty="0">
                        <a:latin typeface="Gadugi" panose="020B0502040204020203" pitchFamily="34" charset="0"/>
                      </a:endParaRP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0005"/>
                  </a:ext>
                </a:extLst>
              </a:tr>
              <a:tr h="411480">
                <a:tc>
                  <a:txBody>
                    <a:bodyPr/>
                    <a:lstStyle/>
                    <a:p>
                      <a:pPr algn="ctr"/>
                      <a:r>
                        <a:rPr lang="en-US" sz="1400" dirty="0">
                          <a:latin typeface="Gadugi" panose="020B0502040204020203" pitchFamily="34" charset="0"/>
                        </a:rPr>
                        <a:t>Whole Child Development</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643476178"/>
                  </a:ext>
                </a:extLst>
              </a:tr>
              <a:tr h="411480">
                <a:tc>
                  <a:txBody>
                    <a:bodyPr/>
                    <a:lstStyle/>
                    <a:p>
                      <a:pPr algn="ctr"/>
                      <a:r>
                        <a:rPr lang="en-US" sz="1400" dirty="0">
                          <a:latin typeface="Gadugi" panose="020B0502040204020203" pitchFamily="34" charset="0"/>
                        </a:rPr>
                        <a:t>Character</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0006"/>
                  </a:ext>
                </a:extLst>
              </a:tr>
              <a:tr h="411480">
                <a:tc>
                  <a:txBody>
                    <a:bodyPr/>
                    <a:lstStyle/>
                    <a:p>
                      <a:pPr algn="ctr"/>
                      <a:r>
                        <a:rPr lang="en-US" sz="1400" dirty="0">
                          <a:latin typeface="Gadugi" panose="020B0502040204020203" pitchFamily="34" charset="0"/>
                        </a:rPr>
                        <a:t>Non-Cognitive</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Limited</a:t>
                      </a:r>
                    </a:p>
                  </a:txBody>
                  <a:tcPr anchor="ctr"/>
                </a:tc>
                <a:extLst>
                  <a:ext uri="{0D108BD9-81ED-4DB2-BD59-A6C34878D82A}">
                    <a16:rowId xmlns:a16="http://schemas.microsoft.com/office/drawing/2014/main" val="10007"/>
                  </a:ext>
                </a:extLst>
              </a:tr>
              <a:tr h="411480">
                <a:tc>
                  <a:txBody>
                    <a:bodyPr/>
                    <a:lstStyle/>
                    <a:p>
                      <a:pPr algn="ctr"/>
                      <a:r>
                        <a:rPr lang="en-US" sz="1400" dirty="0">
                          <a:latin typeface="Gadugi" panose="020B0502040204020203" pitchFamily="34" charset="0"/>
                        </a:rPr>
                        <a:t>Positive Youth Development</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00B050"/>
                          </a:solidFill>
                          <a:latin typeface="Gadugi" panose="020B0502040204020203" pitchFamily="34" charset="0"/>
                        </a:rPr>
                        <a:t>Positive</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0008"/>
                  </a:ext>
                </a:extLst>
              </a:tr>
              <a:tr h="411480">
                <a:tc>
                  <a:txBody>
                    <a:bodyPr/>
                    <a:lstStyle/>
                    <a:p>
                      <a:pPr algn="ctr"/>
                      <a:r>
                        <a:rPr lang="en-US" sz="1400" dirty="0">
                          <a:latin typeface="Gadugi" panose="020B0502040204020203" pitchFamily="34" charset="0"/>
                        </a:rPr>
                        <a:t>Academic Attitudes</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0009"/>
                  </a:ext>
                </a:extLst>
              </a:tr>
              <a:tr h="411480">
                <a:tc>
                  <a:txBody>
                    <a:bodyPr/>
                    <a:lstStyle/>
                    <a:p>
                      <a:pPr algn="ctr"/>
                      <a:r>
                        <a:rPr lang="en-US" sz="1400" dirty="0">
                          <a:latin typeface="Gadugi" panose="020B0502040204020203" pitchFamily="34" charset="0"/>
                        </a:rPr>
                        <a:t>Behavioral Skills</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0010"/>
                  </a:ext>
                </a:extLst>
              </a:tr>
            </a:tbl>
          </a:graphicData>
        </a:graphic>
      </p:graphicFrame>
      <p:grpSp>
        <p:nvGrpSpPr>
          <p:cNvPr id="58" name="Group 57"/>
          <p:cNvGrpSpPr/>
          <p:nvPr/>
        </p:nvGrpSpPr>
        <p:grpSpPr>
          <a:xfrm>
            <a:off x="3305625" y="917086"/>
            <a:ext cx="590273" cy="626905"/>
            <a:chOff x="1210947" y="2165250"/>
            <a:chExt cx="864218" cy="917853"/>
          </a:xfrm>
        </p:grpSpPr>
        <p:sp>
          <p:nvSpPr>
            <p:cNvPr id="59" name="Oval 58"/>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1280922" y="2353803"/>
              <a:ext cx="724267" cy="729300"/>
              <a:chOff x="1280928" y="2360087"/>
              <a:chExt cx="724267" cy="729300"/>
            </a:xfrm>
          </p:grpSpPr>
          <p:sp>
            <p:nvSpPr>
              <p:cNvPr id="61" name="Oval 60"/>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c 61"/>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66" name="Group 65"/>
          <p:cNvGrpSpPr/>
          <p:nvPr/>
        </p:nvGrpSpPr>
        <p:grpSpPr>
          <a:xfrm>
            <a:off x="4732834" y="890045"/>
            <a:ext cx="590273" cy="590273"/>
            <a:chOff x="1574326" y="2201464"/>
            <a:chExt cx="864218" cy="864218"/>
          </a:xfrm>
        </p:grpSpPr>
        <p:grpSp>
          <p:nvGrpSpPr>
            <p:cNvPr id="67" name="Group 66"/>
            <p:cNvGrpSpPr/>
            <p:nvPr/>
          </p:nvGrpSpPr>
          <p:grpSpPr>
            <a:xfrm>
              <a:off x="1574326" y="2201464"/>
              <a:ext cx="864218" cy="864218"/>
              <a:chOff x="1574326" y="2201464"/>
              <a:chExt cx="864218" cy="864218"/>
            </a:xfrm>
          </p:grpSpPr>
          <p:sp>
            <p:nvSpPr>
              <p:cNvPr id="73" name="Oval 72"/>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1820411" y="2548233"/>
                <a:ext cx="372048" cy="342910"/>
                <a:chOff x="1820411" y="2524535"/>
                <a:chExt cx="372048" cy="342910"/>
              </a:xfrm>
            </p:grpSpPr>
            <p:sp>
              <p:nvSpPr>
                <p:cNvPr id="75" name="Isosceles Triangle 74"/>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4-Point Star 67"/>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4-Point Star 68"/>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4-Point Star 70"/>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71"/>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137514" y="810933"/>
            <a:ext cx="599844" cy="830997"/>
            <a:chOff x="3852551" y="2009242"/>
            <a:chExt cx="878231" cy="1216663"/>
          </a:xfrm>
        </p:grpSpPr>
        <p:sp>
          <p:nvSpPr>
            <p:cNvPr id="83" name="Oval 82"/>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852551" y="2009242"/>
              <a:ext cx="878231" cy="1216663"/>
            </a:xfrm>
            <a:prstGeom prst="rect">
              <a:avLst/>
            </a:prstGeom>
          </p:spPr>
          <p:txBody>
            <a:bodyPr wrap="none">
              <a:spAutoFit/>
            </a:bodyPr>
            <a:lstStyle/>
            <a:p>
              <a:r>
                <a:rPr lang="en-US" sz="48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4800" dirty="0">
                <a:solidFill>
                  <a:schemeClr val="bg1"/>
                </a:solidFill>
              </a:endParaRPr>
            </a:p>
          </p:txBody>
        </p:sp>
      </p:grpSp>
      <p:grpSp>
        <p:nvGrpSpPr>
          <p:cNvPr id="85" name="Group 84"/>
          <p:cNvGrpSpPr/>
          <p:nvPr/>
        </p:nvGrpSpPr>
        <p:grpSpPr>
          <a:xfrm>
            <a:off x="7561336" y="898310"/>
            <a:ext cx="590273" cy="590273"/>
            <a:chOff x="3922840" y="2891143"/>
            <a:chExt cx="864218" cy="864218"/>
          </a:xfrm>
        </p:grpSpPr>
        <p:sp>
          <p:nvSpPr>
            <p:cNvPr id="86" name="Oval 85"/>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4057995" y="3100864"/>
              <a:ext cx="593908" cy="444776"/>
              <a:chOff x="4059321" y="3132775"/>
              <a:chExt cx="593908" cy="444776"/>
            </a:xfrm>
          </p:grpSpPr>
          <p:sp>
            <p:nvSpPr>
              <p:cNvPr id="89" name="Wave 88"/>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6598033" y="6265408"/>
            <a:ext cx="1693092" cy="246221"/>
          </a:xfrm>
          <a:prstGeom prst="rect">
            <a:avLst/>
          </a:prstGeom>
          <a:noFill/>
        </p:spPr>
        <p:txBody>
          <a:bodyPr wrap="none" rtlCol="0">
            <a:spAutoFit/>
          </a:bodyPr>
          <a:lstStyle/>
          <a:p>
            <a:r>
              <a:rPr lang="en-US" sz="1000" dirty="0"/>
              <a:t>Key: </a:t>
            </a:r>
            <a:r>
              <a:rPr lang="en-US" sz="1000" dirty="0">
                <a:solidFill>
                  <a:srgbClr val="00B050"/>
                </a:solidFill>
              </a:rPr>
              <a:t>Higher</a:t>
            </a:r>
            <a:r>
              <a:rPr lang="en-US" sz="1000" dirty="0">
                <a:solidFill>
                  <a:schemeClr val="accent5">
                    <a:lumMod val="75000"/>
                  </a:schemeClr>
                </a:solidFill>
              </a:rPr>
              <a:t>, Middle</a:t>
            </a:r>
            <a:r>
              <a:rPr lang="en-US" sz="1000" dirty="0"/>
              <a:t>, </a:t>
            </a:r>
            <a:r>
              <a:rPr lang="en-US" sz="1000" dirty="0">
                <a:solidFill>
                  <a:srgbClr val="C00000"/>
                </a:solidFill>
              </a:rPr>
              <a:t>Lower</a:t>
            </a:r>
          </a:p>
        </p:txBody>
      </p:sp>
    </p:spTree>
    <p:extLst>
      <p:ext uri="{BB962C8B-B14F-4D97-AF65-F5344CB8AC3E}">
        <p14:creationId xmlns:p14="http://schemas.microsoft.com/office/powerpoint/2010/main" val="1183395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Perceptual Map</a:t>
            </a:r>
            <a:endParaRPr lang="en-US" dirty="0">
              <a:solidFill>
                <a:srgbClr val="FF0000"/>
              </a:solidFill>
            </a:endParaRPr>
          </a:p>
        </p:txBody>
      </p:sp>
      <p:sp>
        <p:nvSpPr>
          <p:cNvPr id="3" name="Slide Number Placeholder 2"/>
          <p:cNvSpPr>
            <a:spLocks noGrp="1"/>
          </p:cNvSpPr>
          <p:nvPr>
            <p:ph type="sldNum" sz="quarter" idx="4"/>
          </p:nvPr>
        </p:nvSpPr>
        <p:spPr/>
        <p:txBody>
          <a:bodyPr/>
          <a:lstStyle/>
          <a:p>
            <a:fld id="{62DFECC4-1679-4D45-9635-E86BD1EE09E9}" type="slidenum">
              <a:rPr lang="en-US" smtClean="0"/>
              <a:pPr/>
              <a:t>49</a:t>
            </a:fld>
            <a:endParaRPr lang="en-US" dirty="0"/>
          </a:p>
        </p:txBody>
      </p:sp>
      <p:graphicFrame>
        <p:nvGraphicFramePr>
          <p:cNvPr id="18" name="Diagram 17"/>
          <p:cNvGraphicFramePr/>
          <p:nvPr>
            <p:extLst>
              <p:ext uri="{D42A27DB-BD31-4B8C-83A1-F6EECF244321}">
                <p14:modId xmlns:p14="http://schemas.microsoft.com/office/powerpoint/2010/main" val="804861734"/>
              </p:ext>
            </p:extLst>
          </p:nvPr>
        </p:nvGraphicFramePr>
        <p:xfrm>
          <a:off x="376646" y="820013"/>
          <a:ext cx="8168639" cy="5895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TextBox 18"/>
          <p:cNvSpPr txBox="1"/>
          <p:nvPr/>
        </p:nvSpPr>
        <p:spPr>
          <a:xfrm>
            <a:off x="5286374" y="3594093"/>
            <a:ext cx="1032655" cy="307777"/>
          </a:xfrm>
          <a:prstGeom prst="rect">
            <a:avLst/>
          </a:prstGeom>
          <a:noFill/>
        </p:spPr>
        <p:txBody>
          <a:bodyPr wrap="none" rtlCol="0">
            <a:spAutoFit/>
          </a:bodyPr>
          <a:lstStyle/>
          <a:p>
            <a:r>
              <a:rPr lang="en-US" sz="1400" i="1" dirty="0">
                <a:solidFill>
                  <a:schemeClr val="accent2">
                    <a:lumMod val="75000"/>
                  </a:schemeClr>
                </a:solidFill>
              </a:rPr>
              <a:t>Academics</a:t>
            </a:r>
          </a:p>
        </p:txBody>
      </p:sp>
      <p:sp>
        <p:nvSpPr>
          <p:cNvPr id="20" name="TextBox 19"/>
          <p:cNvSpPr txBox="1"/>
          <p:nvPr/>
        </p:nvSpPr>
        <p:spPr>
          <a:xfrm>
            <a:off x="2360837" y="3594093"/>
            <a:ext cx="1251240" cy="307777"/>
          </a:xfrm>
          <a:prstGeom prst="rect">
            <a:avLst/>
          </a:prstGeom>
          <a:noFill/>
        </p:spPr>
        <p:txBody>
          <a:bodyPr wrap="none" rtlCol="0">
            <a:spAutoFit/>
          </a:bodyPr>
          <a:lstStyle/>
          <a:p>
            <a:r>
              <a:rPr lang="en-US" sz="1400" i="1" dirty="0">
                <a:solidFill>
                  <a:schemeClr val="accent2">
                    <a:lumMod val="75000"/>
                  </a:schemeClr>
                </a:solidFill>
              </a:rPr>
              <a:t>Development</a:t>
            </a:r>
          </a:p>
        </p:txBody>
      </p:sp>
      <p:sp>
        <p:nvSpPr>
          <p:cNvPr id="21" name="TextBox 20"/>
          <p:cNvSpPr txBox="1"/>
          <p:nvPr/>
        </p:nvSpPr>
        <p:spPr>
          <a:xfrm rot="16200000">
            <a:off x="3744888" y="2097294"/>
            <a:ext cx="1395767" cy="307777"/>
          </a:xfrm>
          <a:prstGeom prst="rect">
            <a:avLst/>
          </a:prstGeom>
          <a:noFill/>
        </p:spPr>
        <p:txBody>
          <a:bodyPr wrap="none" rtlCol="0">
            <a:spAutoFit/>
          </a:bodyPr>
          <a:lstStyle/>
          <a:p>
            <a:r>
              <a:rPr lang="en-US" sz="1400" i="1" dirty="0">
                <a:solidFill>
                  <a:schemeClr val="accent2">
                    <a:lumMod val="75000"/>
                  </a:schemeClr>
                </a:solidFill>
              </a:rPr>
              <a:t>High frequency</a:t>
            </a:r>
          </a:p>
        </p:txBody>
      </p:sp>
      <p:sp>
        <p:nvSpPr>
          <p:cNvPr id="22" name="TextBox 21"/>
          <p:cNvSpPr txBox="1"/>
          <p:nvPr/>
        </p:nvSpPr>
        <p:spPr>
          <a:xfrm rot="16200000">
            <a:off x="3773744" y="4605472"/>
            <a:ext cx="1338059" cy="307777"/>
          </a:xfrm>
          <a:prstGeom prst="rect">
            <a:avLst/>
          </a:prstGeom>
          <a:noFill/>
        </p:spPr>
        <p:txBody>
          <a:bodyPr wrap="none" rtlCol="0">
            <a:spAutoFit/>
          </a:bodyPr>
          <a:lstStyle/>
          <a:p>
            <a:r>
              <a:rPr lang="en-US" sz="1400" i="1" dirty="0">
                <a:solidFill>
                  <a:schemeClr val="accent2">
                    <a:lumMod val="75000"/>
                  </a:schemeClr>
                </a:solidFill>
              </a:rPr>
              <a:t>Low frequency</a:t>
            </a:r>
          </a:p>
        </p:txBody>
      </p:sp>
    </p:spTree>
    <p:extLst>
      <p:ext uri="{BB962C8B-B14F-4D97-AF65-F5344CB8AC3E}">
        <p14:creationId xmlns:p14="http://schemas.microsoft.com/office/powerpoint/2010/main" val="3983611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a:t>
            </a:r>
          </a:p>
        </p:txBody>
      </p:sp>
      <p:sp>
        <p:nvSpPr>
          <p:cNvPr id="3" name="Slide Number Placeholder 2"/>
          <p:cNvSpPr>
            <a:spLocks noGrp="1"/>
          </p:cNvSpPr>
          <p:nvPr>
            <p:ph type="sldNum" sz="quarter" idx="4"/>
          </p:nvPr>
        </p:nvSpPr>
        <p:spPr/>
        <p:txBody>
          <a:bodyPr/>
          <a:lstStyle/>
          <a:p>
            <a:fld id="{62DFECC4-1679-4D45-9635-E86BD1EE09E9}" type="slidenum">
              <a:rPr lang="en-US" smtClean="0"/>
              <a:pPr/>
              <a:t>5</a:t>
            </a:fld>
            <a:endParaRPr lang="en-US" dirty="0"/>
          </a:p>
        </p:txBody>
      </p:sp>
      <p:sp>
        <p:nvSpPr>
          <p:cNvPr id="7" name="TextBox 6"/>
          <p:cNvSpPr txBox="1"/>
          <p:nvPr/>
        </p:nvSpPr>
        <p:spPr>
          <a:xfrm>
            <a:off x="383271" y="966019"/>
            <a:ext cx="548640" cy="548640"/>
          </a:xfrm>
          <a:prstGeom prst="rect">
            <a:avLst/>
          </a:prstGeom>
        </p:spPr>
        <p:style>
          <a:lnRef idx="3">
            <a:schemeClr val="lt1"/>
          </a:lnRef>
          <a:fillRef idx="1">
            <a:schemeClr val="accent1"/>
          </a:fillRef>
          <a:effectRef idx="1">
            <a:schemeClr val="accent1"/>
          </a:effectRef>
          <a:fontRef idx="minor">
            <a:schemeClr val="lt1"/>
          </a:fontRef>
        </p:style>
        <p:txBody>
          <a:bodyPr wrap="square" rtlCol="0" anchor="ctr">
            <a:spAutoFit/>
          </a:bodyPr>
          <a:lstStyle/>
          <a:p>
            <a:pPr algn="ctr"/>
            <a:r>
              <a:rPr lang="en-US" sz="3000" dirty="0"/>
              <a:t>1</a:t>
            </a:r>
          </a:p>
        </p:txBody>
      </p:sp>
      <p:sp>
        <p:nvSpPr>
          <p:cNvPr id="8" name="TextBox 7"/>
          <p:cNvSpPr txBox="1"/>
          <p:nvPr/>
        </p:nvSpPr>
        <p:spPr>
          <a:xfrm>
            <a:off x="383271" y="2025361"/>
            <a:ext cx="548640" cy="548640"/>
          </a:xfrm>
          <a:prstGeom prst="rect">
            <a:avLst/>
          </a:prstGeom>
        </p:spPr>
        <p:style>
          <a:lnRef idx="3">
            <a:schemeClr val="lt1"/>
          </a:lnRef>
          <a:fillRef idx="1">
            <a:schemeClr val="accent2"/>
          </a:fillRef>
          <a:effectRef idx="1">
            <a:schemeClr val="accent2"/>
          </a:effectRef>
          <a:fontRef idx="minor">
            <a:schemeClr val="lt1"/>
          </a:fontRef>
        </p:style>
        <p:txBody>
          <a:bodyPr wrap="square" rtlCol="0" anchor="ctr">
            <a:spAutoFit/>
          </a:bodyPr>
          <a:lstStyle/>
          <a:p>
            <a:pPr algn="ctr"/>
            <a:r>
              <a:rPr lang="en-US" sz="3000" dirty="0"/>
              <a:t>2</a:t>
            </a:r>
          </a:p>
        </p:txBody>
      </p:sp>
      <p:sp>
        <p:nvSpPr>
          <p:cNvPr id="9" name="TextBox 8"/>
          <p:cNvSpPr txBox="1"/>
          <p:nvPr/>
        </p:nvSpPr>
        <p:spPr>
          <a:xfrm>
            <a:off x="383271" y="3335847"/>
            <a:ext cx="548640" cy="548640"/>
          </a:xfrm>
          <a:prstGeom prst="rect">
            <a:avLst/>
          </a:prstGeom>
        </p:spPr>
        <p:style>
          <a:lnRef idx="3">
            <a:schemeClr val="lt1"/>
          </a:lnRef>
          <a:fillRef idx="1">
            <a:schemeClr val="accent5"/>
          </a:fillRef>
          <a:effectRef idx="1">
            <a:schemeClr val="accent5"/>
          </a:effectRef>
          <a:fontRef idx="minor">
            <a:schemeClr val="lt1"/>
          </a:fontRef>
        </p:style>
        <p:txBody>
          <a:bodyPr wrap="square" rtlCol="0" anchor="ctr">
            <a:spAutoFit/>
          </a:bodyPr>
          <a:lstStyle/>
          <a:p>
            <a:pPr algn="ctr"/>
            <a:r>
              <a:rPr lang="en-US" sz="3000" dirty="0"/>
              <a:t>3</a:t>
            </a:r>
          </a:p>
        </p:txBody>
      </p:sp>
      <p:sp>
        <p:nvSpPr>
          <p:cNvPr id="10" name="TextBox 9"/>
          <p:cNvSpPr txBox="1"/>
          <p:nvPr/>
        </p:nvSpPr>
        <p:spPr>
          <a:xfrm>
            <a:off x="383271" y="4689072"/>
            <a:ext cx="548640" cy="548640"/>
          </a:xfrm>
          <a:prstGeom prst="rect">
            <a:avLst/>
          </a:prstGeom>
        </p:spPr>
        <p:style>
          <a:lnRef idx="3">
            <a:schemeClr val="lt1"/>
          </a:lnRef>
          <a:fillRef idx="1">
            <a:schemeClr val="accent6"/>
          </a:fillRef>
          <a:effectRef idx="1">
            <a:schemeClr val="accent6"/>
          </a:effectRef>
          <a:fontRef idx="minor">
            <a:schemeClr val="lt1"/>
          </a:fontRef>
        </p:style>
        <p:txBody>
          <a:bodyPr wrap="square" rtlCol="0" anchor="ctr">
            <a:spAutoFit/>
          </a:bodyPr>
          <a:lstStyle/>
          <a:p>
            <a:pPr algn="ctr"/>
            <a:r>
              <a:rPr lang="en-US" sz="3000" dirty="0"/>
              <a:t>4</a:t>
            </a:r>
          </a:p>
        </p:txBody>
      </p:sp>
      <p:sp>
        <p:nvSpPr>
          <p:cNvPr id="11" name="TextBox 10"/>
          <p:cNvSpPr txBox="1"/>
          <p:nvPr/>
        </p:nvSpPr>
        <p:spPr>
          <a:xfrm>
            <a:off x="383271" y="5774408"/>
            <a:ext cx="548640" cy="548640"/>
          </a:xfrm>
          <a:prstGeom prst="rect">
            <a:avLst/>
          </a:prstGeom>
        </p:spPr>
        <p:style>
          <a:lnRef idx="3">
            <a:schemeClr val="lt1"/>
          </a:lnRef>
          <a:fillRef idx="1">
            <a:schemeClr val="accent4"/>
          </a:fillRef>
          <a:effectRef idx="1">
            <a:schemeClr val="accent4"/>
          </a:effectRef>
          <a:fontRef idx="minor">
            <a:schemeClr val="lt1"/>
          </a:fontRef>
        </p:style>
        <p:txBody>
          <a:bodyPr wrap="square" rtlCol="0" anchor="ctr">
            <a:spAutoFit/>
          </a:bodyPr>
          <a:lstStyle/>
          <a:p>
            <a:pPr algn="ctr"/>
            <a:r>
              <a:rPr lang="en-US" sz="3000" dirty="0"/>
              <a:t>5</a:t>
            </a:r>
          </a:p>
        </p:txBody>
      </p:sp>
      <p:sp>
        <p:nvSpPr>
          <p:cNvPr id="4" name="TextBox 3"/>
          <p:cNvSpPr txBox="1"/>
          <p:nvPr/>
        </p:nvSpPr>
        <p:spPr>
          <a:xfrm>
            <a:off x="1008181" y="875617"/>
            <a:ext cx="7315200" cy="830998"/>
          </a:xfrm>
          <a:prstGeom prst="rect">
            <a:avLst/>
          </a:prstGeom>
          <a:noFill/>
        </p:spPr>
        <p:txBody>
          <a:bodyPr wrap="square" rtlCol="0">
            <a:spAutoFit/>
          </a:bodyPr>
          <a:lstStyle/>
          <a:p>
            <a:r>
              <a:rPr lang="en-US" sz="1600" dirty="0"/>
              <a:t>There is no “silver bullet” term, but across the research phases, “social and emotional learning” emerges as one that is familiar and clear for Policy, K-12 and Afterschool leaders. It also tests well in parent focus groups. </a:t>
            </a:r>
          </a:p>
        </p:txBody>
      </p:sp>
      <p:sp>
        <p:nvSpPr>
          <p:cNvPr id="5" name="TextBox 4"/>
          <p:cNvSpPr txBox="1"/>
          <p:nvPr/>
        </p:nvSpPr>
        <p:spPr>
          <a:xfrm>
            <a:off x="1008181" y="1982622"/>
            <a:ext cx="7315200" cy="1077218"/>
          </a:xfrm>
          <a:prstGeom prst="rect">
            <a:avLst/>
          </a:prstGeom>
          <a:noFill/>
        </p:spPr>
        <p:txBody>
          <a:bodyPr wrap="square" rtlCol="0">
            <a:spAutoFit/>
          </a:bodyPr>
          <a:lstStyle/>
          <a:p>
            <a:r>
              <a:rPr lang="en-US" sz="1600" dirty="0"/>
              <a:t>Over the course of research, we moved away from terms that had strong, ancillary or even negative connotations (21</a:t>
            </a:r>
            <a:r>
              <a:rPr lang="en-US" sz="1600" baseline="30000" dirty="0"/>
              <a:t>st</a:t>
            </a:r>
            <a:r>
              <a:rPr lang="en-US" sz="1600" dirty="0"/>
              <a:t> Century Skills, Whole Child Development, Soft Skills, Character). We also eliminated familiar terms deemed too generic for this topic (Youth Development, Success Factors). </a:t>
            </a:r>
          </a:p>
        </p:txBody>
      </p:sp>
      <p:sp>
        <p:nvSpPr>
          <p:cNvPr id="12" name="TextBox 11"/>
          <p:cNvSpPr txBox="1"/>
          <p:nvPr/>
        </p:nvSpPr>
        <p:spPr>
          <a:xfrm>
            <a:off x="1008181" y="3335847"/>
            <a:ext cx="7315200" cy="1077218"/>
          </a:xfrm>
          <a:prstGeom prst="rect">
            <a:avLst/>
          </a:prstGeom>
          <a:noFill/>
        </p:spPr>
        <p:txBody>
          <a:bodyPr wrap="square" rtlCol="0">
            <a:spAutoFit/>
          </a:bodyPr>
          <a:lstStyle/>
          <a:p>
            <a:r>
              <a:rPr lang="en-US" sz="1600" dirty="0"/>
              <a:t>In framing this issue, a concept that speaks to “Gains” for children has traction.  Specifics about SEL skills (i.e. building positive relationships, navigating social environments), plus positively asserting that all children benefit, make this frame popular across stakeholder and parent audiences. </a:t>
            </a:r>
          </a:p>
        </p:txBody>
      </p:sp>
      <p:sp>
        <p:nvSpPr>
          <p:cNvPr id="13" name="TextBox 12"/>
          <p:cNvSpPr txBox="1"/>
          <p:nvPr/>
        </p:nvSpPr>
        <p:spPr>
          <a:xfrm>
            <a:off x="1008181" y="4689072"/>
            <a:ext cx="7315200" cy="809330"/>
          </a:xfrm>
          <a:prstGeom prst="rect">
            <a:avLst/>
          </a:prstGeom>
          <a:noFill/>
        </p:spPr>
        <p:txBody>
          <a:bodyPr wrap="square" rtlCol="0">
            <a:spAutoFit/>
          </a:bodyPr>
          <a:lstStyle/>
          <a:p>
            <a:r>
              <a:rPr lang="en-US" sz="1600" dirty="0"/>
              <a:t>Other frames include language that resonates. Consider the right time to weave in themes and ideas about: all adults having a role, the learning equation, children realizing their potential, future citizens and the opportunity gap.</a:t>
            </a:r>
          </a:p>
        </p:txBody>
      </p:sp>
      <p:sp>
        <p:nvSpPr>
          <p:cNvPr id="14" name="TextBox 13"/>
          <p:cNvSpPr txBox="1"/>
          <p:nvPr/>
        </p:nvSpPr>
        <p:spPr>
          <a:xfrm>
            <a:off x="1008181" y="5774408"/>
            <a:ext cx="7315200" cy="809330"/>
          </a:xfrm>
          <a:prstGeom prst="rect">
            <a:avLst/>
          </a:prstGeom>
          <a:solidFill>
            <a:schemeClr val="bg1"/>
          </a:solidFill>
        </p:spPr>
        <p:txBody>
          <a:bodyPr wrap="square" rtlCol="0">
            <a:spAutoFit/>
          </a:bodyPr>
          <a:lstStyle/>
          <a:p>
            <a:r>
              <a:rPr lang="en-US" sz="1600" dirty="0"/>
              <a:t>Despite agreement that SEL should be a priority, challenges exist for the future. The field identifies training and professional development as much-needed. Parents are wary of school and afterschool overstepping their bounds. </a:t>
            </a:r>
          </a:p>
        </p:txBody>
      </p:sp>
    </p:spTree>
    <p:extLst>
      <p:ext uri="{BB962C8B-B14F-4D97-AF65-F5344CB8AC3E}">
        <p14:creationId xmlns:p14="http://schemas.microsoft.com/office/powerpoint/2010/main" val="7985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 grpId="0"/>
      <p:bldP spid="5" grpId="0"/>
      <p:bldP spid="12" grpId="0"/>
      <p:bldP spid="13" grpId="0"/>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3400" y="1488169"/>
            <a:ext cx="7878310" cy="4351338"/>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16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33400" y="634263"/>
            <a:ext cx="1373042" cy="663854"/>
          </a:xfrm>
          <a:prstGeom prst="rect">
            <a:avLst/>
          </a:prstGeom>
          <a:noFill/>
          <a:ln>
            <a:noFill/>
          </a:ln>
        </p:spPr>
      </p:pic>
      <p:pic>
        <p:nvPicPr>
          <p:cNvPr id="9" name="Picture 2" descr="The Wallace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912" y="580441"/>
            <a:ext cx="1864022" cy="627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25754" y="2554489"/>
            <a:ext cx="6492492" cy="2739211"/>
          </a:xfrm>
          <a:prstGeom prst="rect">
            <a:avLst/>
          </a:prstGeom>
          <a:noFill/>
        </p:spPr>
        <p:txBody>
          <a:bodyPr wrap="square" rtlCol="0">
            <a:spAutoFit/>
          </a:bodyPr>
          <a:lstStyle/>
          <a:p>
            <a:pPr algn="ctr"/>
            <a:r>
              <a:rPr lang="en-US" sz="3200" b="1" dirty="0">
                <a:solidFill>
                  <a:schemeClr val="accent1"/>
                </a:solidFill>
              </a:rPr>
              <a:t>Social and Emotional Learning: </a:t>
            </a:r>
            <a:r>
              <a:rPr lang="en-US" sz="3200" dirty="0">
                <a:solidFill>
                  <a:schemeClr val="accent1"/>
                </a:solidFill>
              </a:rPr>
              <a:t>Feedback and Communications Insights from the Field</a:t>
            </a:r>
          </a:p>
          <a:p>
            <a:pPr algn="ctr"/>
            <a:endParaRPr lang="en-US" sz="2800" dirty="0"/>
          </a:p>
          <a:p>
            <a:pPr algn="ctr"/>
            <a:r>
              <a:rPr lang="en-US" sz="2400" dirty="0">
                <a:solidFill>
                  <a:schemeClr val="tx1">
                    <a:lumMod val="75000"/>
                    <a:lumOff val="25000"/>
                  </a:schemeClr>
                </a:solidFill>
              </a:rPr>
              <a:t>Findings from qualitative interviews</a:t>
            </a:r>
          </a:p>
          <a:p>
            <a:pPr algn="ctr"/>
            <a:endParaRPr lang="en-US" sz="2400" dirty="0"/>
          </a:p>
        </p:txBody>
      </p:sp>
    </p:spTree>
    <p:extLst>
      <p:ext uri="{BB962C8B-B14F-4D97-AF65-F5344CB8AC3E}">
        <p14:creationId xmlns:p14="http://schemas.microsoft.com/office/powerpoint/2010/main" val="18232262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Slide Number Placeholder 2"/>
          <p:cNvSpPr>
            <a:spLocks noGrp="1"/>
          </p:cNvSpPr>
          <p:nvPr>
            <p:ph type="sldNum" sz="quarter" idx="4"/>
          </p:nvPr>
        </p:nvSpPr>
        <p:spPr/>
        <p:txBody>
          <a:bodyPr/>
          <a:lstStyle/>
          <a:p>
            <a:fld id="{62DFECC4-1679-4D45-9635-E86BD1EE09E9}" type="slidenum">
              <a:rPr lang="en-US" smtClean="0"/>
              <a:pPr/>
              <a:t>51</a:t>
            </a:fld>
            <a:endParaRPr lang="en-US" dirty="0"/>
          </a:p>
        </p:txBody>
      </p:sp>
      <p:sp>
        <p:nvSpPr>
          <p:cNvPr id="5" name="Text Placeholder 3"/>
          <p:cNvSpPr>
            <a:spLocks noGrp="1"/>
          </p:cNvSpPr>
          <p:nvPr>
            <p:ph type="body" sz="quarter" idx="13"/>
          </p:nvPr>
        </p:nvSpPr>
        <p:spPr>
          <a:xfrm>
            <a:off x="504827" y="1057831"/>
            <a:ext cx="4829738" cy="5166059"/>
          </a:xfrm>
          <a:solidFill>
            <a:schemeClr val="bg1"/>
          </a:solidFill>
          <a:ln w="19050">
            <a:noFill/>
          </a:ln>
        </p:spPr>
        <p:txBody>
          <a:bodyPr anchor="ctr">
            <a:normAutofit/>
          </a:bodyPr>
          <a:lstStyle/>
          <a:p>
            <a:pPr marL="0" indent="0">
              <a:lnSpc>
                <a:spcPct val="110000"/>
              </a:lnSpc>
              <a:spcBef>
                <a:spcPts val="1400"/>
              </a:spcBef>
              <a:buClr>
                <a:schemeClr val="accent1"/>
              </a:buClr>
              <a:buNone/>
            </a:pPr>
            <a:r>
              <a:rPr lang="en-US" sz="2000" b="1" dirty="0">
                <a:solidFill>
                  <a:schemeClr val="accent4"/>
                </a:solidFill>
              </a:rPr>
              <a:t>45 In-Depth Interviews</a:t>
            </a:r>
          </a:p>
          <a:p>
            <a:pPr marL="463550" indent="-463550">
              <a:lnSpc>
                <a:spcPct val="110000"/>
              </a:lnSpc>
              <a:spcBef>
                <a:spcPts val="1400"/>
              </a:spcBef>
              <a:buClr>
                <a:schemeClr val="accent1"/>
              </a:buClr>
            </a:pPr>
            <a:r>
              <a:rPr lang="en-US" dirty="0"/>
              <a:t>Representing key stakeholders</a:t>
            </a:r>
          </a:p>
          <a:p>
            <a:pPr lvl="1">
              <a:lnSpc>
                <a:spcPct val="110000"/>
              </a:lnSpc>
              <a:spcBef>
                <a:spcPts val="800"/>
              </a:spcBef>
              <a:buClr>
                <a:schemeClr val="accent1"/>
              </a:buClr>
              <a:buFont typeface="Wingdings" panose="05000000000000000000" pitchFamily="2" charset="2"/>
              <a:buChar char="ü"/>
            </a:pPr>
            <a:r>
              <a:rPr lang="en-US" sz="1800" dirty="0"/>
              <a:t>K-12 Leaders (13)</a:t>
            </a:r>
          </a:p>
          <a:p>
            <a:pPr lvl="1">
              <a:lnSpc>
                <a:spcPct val="110000"/>
              </a:lnSpc>
              <a:spcBef>
                <a:spcPts val="800"/>
              </a:spcBef>
              <a:buClr>
                <a:schemeClr val="accent1"/>
              </a:buClr>
              <a:buFont typeface="Wingdings" panose="05000000000000000000" pitchFamily="2" charset="2"/>
              <a:buChar char="ü"/>
            </a:pPr>
            <a:r>
              <a:rPr lang="en-US" sz="1800" dirty="0"/>
              <a:t>Afterschool Leaders (16)</a:t>
            </a:r>
          </a:p>
          <a:p>
            <a:pPr lvl="1">
              <a:lnSpc>
                <a:spcPct val="110000"/>
              </a:lnSpc>
              <a:spcBef>
                <a:spcPts val="800"/>
              </a:spcBef>
              <a:buClr>
                <a:schemeClr val="accent1"/>
              </a:buClr>
              <a:buFont typeface="Wingdings" panose="05000000000000000000" pitchFamily="2" charset="2"/>
              <a:buChar char="ü"/>
            </a:pPr>
            <a:r>
              <a:rPr lang="en-US" sz="1800" dirty="0"/>
              <a:t>Policymakers (14)</a:t>
            </a:r>
          </a:p>
          <a:p>
            <a:pPr lvl="1">
              <a:lnSpc>
                <a:spcPct val="110000"/>
              </a:lnSpc>
              <a:spcBef>
                <a:spcPts val="800"/>
              </a:spcBef>
              <a:buClr>
                <a:schemeClr val="accent1"/>
              </a:buClr>
              <a:buFont typeface="Wingdings" panose="05000000000000000000" pitchFamily="2" charset="2"/>
              <a:buChar char="ü"/>
            </a:pPr>
            <a:r>
              <a:rPr lang="en-US" sz="1800" dirty="0"/>
              <a:t>Thought Leaders (2)</a:t>
            </a:r>
          </a:p>
          <a:p>
            <a:pPr marL="463550" indent="-463550">
              <a:lnSpc>
                <a:spcPct val="110000"/>
              </a:lnSpc>
              <a:spcBef>
                <a:spcPts val="1400"/>
              </a:spcBef>
              <a:buClr>
                <a:schemeClr val="accent1"/>
              </a:buClr>
            </a:pPr>
            <a:r>
              <a:rPr lang="en-US" dirty="0"/>
              <a:t>Sources recommended by Wallace and Wallace Communications Partners</a:t>
            </a:r>
          </a:p>
          <a:p>
            <a:pPr marL="463550" indent="-463550">
              <a:lnSpc>
                <a:spcPct val="110000"/>
              </a:lnSpc>
              <a:spcBef>
                <a:spcPts val="1400"/>
              </a:spcBef>
              <a:buClr>
                <a:schemeClr val="accent1"/>
              </a:buClr>
            </a:pPr>
            <a:r>
              <a:rPr lang="en-US" dirty="0"/>
              <a:t>Most interviews 45 minutes to 1 hour: 40+ hours of discussion</a:t>
            </a:r>
          </a:p>
          <a:p>
            <a:pPr marL="463550" indent="-463550">
              <a:lnSpc>
                <a:spcPct val="110000"/>
              </a:lnSpc>
              <a:spcBef>
                <a:spcPts val="1400"/>
              </a:spcBef>
              <a:buClr>
                <a:schemeClr val="accent1"/>
              </a:buClr>
            </a:pPr>
            <a:r>
              <a:rPr lang="en-US" dirty="0"/>
              <a:t>Completed Oct. 21 – Dec. 7, 2015</a:t>
            </a:r>
          </a:p>
          <a:p>
            <a:pPr marL="463550" indent="-463550">
              <a:lnSpc>
                <a:spcPct val="110000"/>
              </a:lnSpc>
              <a:spcBef>
                <a:spcPts val="1400"/>
              </a:spcBef>
              <a:buClr>
                <a:schemeClr val="accent1"/>
              </a:buClr>
            </a:pPr>
            <a:endParaRPr lang="en-US" dirty="0"/>
          </a:p>
        </p:txBody>
      </p:sp>
      <p:sp>
        <p:nvSpPr>
          <p:cNvPr id="6" name="Rounded Rectangle 5"/>
          <p:cNvSpPr/>
          <p:nvPr/>
        </p:nvSpPr>
        <p:spPr>
          <a:xfrm>
            <a:off x="5334564" y="1502892"/>
            <a:ext cx="3412671" cy="3468217"/>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spcBef>
                <a:spcPts val="1100"/>
              </a:spcBef>
            </a:pPr>
            <a:r>
              <a:rPr lang="en-US" u="sng" dirty="0"/>
              <a:t>Key Question Areas:</a:t>
            </a:r>
          </a:p>
          <a:p>
            <a:pPr marL="285750" lvl="0" indent="-285750">
              <a:spcBef>
                <a:spcPts val="1100"/>
              </a:spcBef>
              <a:buFont typeface="Arial" panose="020B0604020202020204" pitchFamily="34" charset="0"/>
              <a:buChar char="•"/>
            </a:pPr>
            <a:r>
              <a:rPr lang="en-US" sz="1600" dirty="0"/>
              <a:t>SEL context (direct questions and storytelling technique)</a:t>
            </a:r>
          </a:p>
          <a:p>
            <a:pPr marL="285750" lvl="0" indent="-285750">
              <a:spcBef>
                <a:spcPts val="1100"/>
              </a:spcBef>
              <a:buFont typeface="Arial" panose="020B0604020202020204" pitchFamily="34" charset="0"/>
              <a:buChar char="•"/>
            </a:pPr>
            <a:r>
              <a:rPr lang="en-US" sz="1600" dirty="0"/>
              <a:t>Terminology (open-ended, then discussing select terms)</a:t>
            </a:r>
          </a:p>
          <a:p>
            <a:pPr marL="285750" lvl="0" indent="-285750">
              <a:spcBef>
                <a:spcPts val="1100"/>
              </a:spcBef>
              <a:buFont typeface="Arial" panose="020B0604020202020204" pitchFamily="34" charset="0"/>
              <a:buChar char="•"/>
            </a:pPr>
            <a:r>
              <a:rPr lang="en-US" sz="1600" dirty="0"/>
              <a:t>Outcomes and future outlook (to provide inputs for messaging)</a:t>
            </a:r>
          </a:p>
        </p:txBody>
      </p:sp>
      <p:sp>
        <p:nvSpPr>
          <p:cNvPr id="4" name="TextBox 3"/>
          <p:cNvSpPr txBox="1"/>
          <p:nvPr/>
        </p:nvSpPr>
        <p:spPr>
          <a:xfrm>
            <a:off x="620365" y="6039125"/>
            <a:ext cx="7670760" cy="584775"/>
          </a:xfrm>
          <a:prstGeom prst="rect">
            <a:avLst/>
          </a:prstGeom>
          <a:noFill/>
        </p:spPr>
        <p:txBody>
          <a:bodyPr wrap="square" rtlCol="0">
            <a:spAutoFit/>
          </a:bodyPr>
          <a:lstStyle/>
          <a:p>
            <a:r>
              <a:rPr lang="en-US" sz="1600" i="1" dirty="0">
                <a:solidFill>
                  <a:schemeClr val="accent1"/>
                </a:solidFill>
              </a:rPr>
              <a:t>Note: Qualitative findings are not projectable to audiences at large, but they are valuable for insight and to inform the survey phase.  </a:t>
            </a:r>
          </a:p>
        </p:txBody>
      </p:sp>
    </p:spTree>
    <p:extLst>
      <p:ext uri="{BB962C8B-B14F-4D97-AF65-F5344CB8AC3E}">
        <p14:creationId xmlns:p14="http://schemas.microsoft.com/office/powerpoint/2010/main" val="51852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Qualitative Findings</a:t>
            </a:r>
          </a:p>
        </p:txBody>
      </p:sp>
      <p:sp>
        <p:nvSpPr>
          <p:cNvPr id="3" name="Slide Number Placeholder 2"/>
          <p:cNvSpPr>
            <a:spLocks noGrp="1"/>
          </p:cNvSpPr>
          <p:nvPr>
            <p:ph type="sldNum" sz="quarter" idx="4"/>
          </p:nvPr>
        </p:nvSpPr>
        <p:spPr/>
        <p:txBody>
          <a:bodyPr/>
          <a:lstStyle/>
          <a:p>
            <a:fld id="{62DFECC4-1679-4D45-9635-E86BD1EE09E9}" type="slidenum">
              <a:rPr lang="en-US" smtClean="0"/>
              <a:pPr/>
              <a:t>52</a:t>
            </a:fld>
            <a:endParaRPr lang="en-US" dirty="0"/>
          </a:p>
        </p:txBody>
      </p:sp>
      <p:sp>
        <p:nvSpPr>
          <p:cNvPr id="5" name="Text Placeholder 4"/>
          <p:cNvSpPr>
            <a:spLocks noGrp="1"/>
          </p:cNvSpPr>
          <p:nvPr>
            <p:ph type="body" sz="quarter" idx="13"/>
          </p:nvPr>
        </p:nvSpPr>
        <p:spPr>
          <a:xfrm>
            <a:off x="433576" y="1257300"/>
            <a:ext cx="4343082" cy="5242554"/>
          </a:xfrm>
        </p:spPr>
        <p:txBody>
          <a:bodyPr>
            <a:normAutofit/>
          </a:bodyPr>
          <a:lstStyle/>
          <a:p>
            <a:pPr marL="0" indent="0">
              <a:buNone/>
            </a:pPr>
            <a:r>
              <a:rPr lang="en-US" b="1" dirty="0">
                <a:solidFill>
                  <a:schemeClr val="tx1">
                    <a:lumMod val="65000"/>
                    <a:lumOff val="35000"/>
                  </a:schemeClr>
                </a:solidFill>
              </a:rPr>
              <a:t>All of these terms have pros and cons; There is no silver bullet</a:t>
            </a:r>
            <a:br>
              <a:rPr lang="en-US" b="1" dirty="0">
                <a:solidFill>
                  <a:schemeClr val="tx1">
                    <a:lumMod val="65000"/>
                    <a:lumOff val="35000"/>
                  </a:schemeClr>
                </a:solidFill>
              </a:rPr>
            </a:br>
            <a:endParaRPr lang="en-US" dirty="0"/>
          </a:p>
          <a:p>
            <a:pPr>
              <a:lnSpc>
                <a:spcPct val="110000"/>
              </a:lnSpc>
              <a:spcBef>
                <a:spcPts val="1100"/>
              </a:spcBef>
            </a:pPr>
            <a:r>
              <a:rPr lang="en-US" dirty="0"/>
              <a:t>Audiences use an array of terms, often interchangeably</a:t>
            </a:r>
          </a:p>
          <a:p>
            <a:pPr>
              <a:lnSpc>
                <a:spcPct val="110000"/>
              </a:lnSpc>
              <a:spcBef>
                <a:spcPts val="1100"/>
              </a:spcBef>
            </a:pPr>
            <a:r>
              <a:rPr lang="en-US" dirty="0"/>
              <a:t>Many acknowledge the clutter and seek a common vocabulary</a:t>
            </a:r>
          </a:p>
          <a:p>
            <a:pPr>
              <a:lnSpc>
                <a:spcPct val="110000"/>
              </a:lnSpc>
              <a:spcBef>
                <a:spcPts val="1100"/>
              </a:spcBef>
            </a:pPr>
            <a:r>
              <a:rPr lang="en-US" dirty="0"/>
              <a:t>Feedback makes it easy to eliminate some terms (ideological, pitfalls)</a:t>
            </a:r>
          </a:p>
          <a:p>
            <a:pPr>
              <a:lnSpc>
                <a:spcPct val="110000"/>
              </a:lnSpc>
              <a:spcBef>
                <a:spcPts val="1100"/>
              </a:spcBef>
            </a:pPr>
            <a:r>
              <a:rPr lang="en-US" dirty="0"/>
              <a:t>Finalist terms are broad (they link the topic to the larger education landscape; a potential risk is that priorities get lost)</a:t>
            </a:r>
          </a:p>
          <a:p>
            <a:pPr>
              <a:lnSpc>
                <a:spcPct val="110000"/>
              </a:lnSpc>
              <a:spcBef>
                <a:spcPts val="1100"/>
              </a:spcBef>
            </a:pPr>
            <a:r>
              <a:rPr lang="en-US" dirty="0"/>
              <a:t>With any terms, will need messaging to impart meaning</a:t>
            </a:r>
          </a:p>
        </p:txBody>
      </p:sp>
      <p:sp>
        <p:nvSpPr>
          <p:cNvPr id="7" name="Rounded Rectangular Callout 6"/>
          <p:cNvSpPr/>
          <p:nvPr/>
        </p:nvSpPr>
        <p:spPr>
          <a:xfrm>
            <a:off x="4776658" y="3193577"/>
            <a:ext cx="4173360" cy="1664310"/>
          </a:xfrm>
          <a:prstGeom prst="wedgeRoundRectCallout">
            <a:avLst/>
          </a:prstGeom>
          <a:solidFill>
            <a:schemeClr val="accent5">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1100"/>
              </a:spcBef>
            </a:pPr>
            <a:r>
              <a:rPr lang="en-US" sz="1600" i="1" dirty="0"/>
              <a:t>“We talk about </a:t>
            </a:r>
            <a:r>
              <a:rPr lang="en-US" sz="1600" b="1" i="1" dirty="0"/>
              <a:t>SEL, young adult success, youth development. </a:t>
            </a:r>
            <a:r>
              <a:rPr lang="en-US" sz="1600" i="1" dirty="0"/>
              <a:t>The Department of Education mentions </a:t>
            </a:r>
            <a:r>
              <a:rPr lang="en-US" sz="1600" b="1" i="1" dirty="0"/>
              <a:t>academic and personal behaviors, college and career readiness</a:t>
            </a:r>
            <a:r>
              <a:rPr lang="en-US" sz="1600" i="1" dirty="0"/>
              <a:t>.” Afterschool </a:t>
            </a:r>
          </a:p>
        </p:txBody>
      </p:sp>
      <p:sp>
        <p:nvSpPr>
          <p:cNvPr id="8" name="Rounded Rectangular Callout 7"/>
          <p:cNvSpPr/>
          <p:nvPr/>
        </p:nvSpPr>
        <p:spPr>
          <a:xfrm>
            <a:off x="4776658" y="5224725"/>
            <a:ext cx="4173360" cy="1011341"/>
          </a:xfrm>
          <a:prstGeom prst="wedgeRoundRectCallout">
            <a:avLst/>
          </a:prstGeom>
          <a:solidFill>
            <a:schemeClr val="tx2">
              <a:lumMod val="20000"/>
              <a:lumOff val="80000"/>
            </a:schemeClr>
          </a:solidFill>
          <a:ln>
            <a:noFill/>
          </a:ln>
        </p:spPr>
        <p:txBody>
          <a:bodyPr wrap="square" anchor="ctr">
            <a:spAutoFit/>
          </a:bodyPr>
          <a:lstStyle/>
          <a:p>
            <a:pPr algn="ctr"/>
            <a:r>
              <a:rPr lang="en-US" sz="1600" i="1" dirty="0">
                <a:ea typeface="Calibri" panose="020F0502020204030204" pitchFamily="34" charset="0"/>
              </a:rPr>
              <a:t>“People use </a:t>
            </a:r>
            <a:r>
              <a:rPr lang="en-US" sz="1600" b="1" i="1" dirty="0">
                <a:ea typeface="Calibri" panose="020F0502020204030204" pitchFamily="34" charset="0"/>
              </a:rPr>
              <a:t>21</a:t>
            </a:r>
            <a:r>
              <a:rPr lang="en-US" sz="1600" b="1" i="1" baseline="30000" dirty="0">
                <a:ea typeface="Calibri" panose="020F0502020204030204" pitchFamily="34" charset="0"/>
              </a:rPr>
              <a:t>st</a:t>
            </a:r>
            <a:r>
              <a:rPr lang="en-US" sz="1600" b="1" i="1" dirty="0">
                <a:ea typeface="Calibri" panose="020F0502020204030204" pitchFamily="34" charset="0"/>
              </a:rPr>
              <a:t> century skills, social and emotional learning </a:t>
            </a:r>
            <a:r>
              <a:rPr lang="en-US" sz="1600" i="1" dirty="0">
                <a:ea typeface="Calibri" panose="020F0502020204030204" pitchFamily="34" charset="0"/>
              </a:rPr>
              <a:t>and </a:t>
            </a:r>
            <a:r>
              <a:rPr lang="en-US" sz="1600" b="1" i="1" dirty="0">
                <a:ea typeface="Calibri" panose="020F0502020204030204" pitchFamily="34" charset="0"/>
              </a:rPr>
              <a:t>youth development</a:t>
            </a:r>
            <a:r>
              <a:rPr lang="en-US" sz="1600" i="1" dirty="0">
                <a:ea typeface="Calibri" panose="020F0502020204030204" pitchFamily="34" charset="0"/>
              </a:rPr>
              <a:t>.” Policymaker</a:t>
            </a:r>
            <a:endParaRPr lang="en-US" sz="1600" i="1" dirty="0"/>
          </a:p>
        </p:txBody>
      </p:sp>
      <p:sp>
        <p:nvSpPr>
          <p:cNvPr id="9" name="Rounded Rectangular Callout 8"/>
          <p:cNvSpPr/>
          <p:nvPr/>
        </p:nvSpPr>
        <p:spPr>
          <a:xfrm>
            <a:off x="4776658" y="1772429"/>
            <a:ext cx="4173360" cy="1097280"/>
          </a:xfrm>
          <a:prstGeom prst="wedgeRoundRectCallout">
            <a:avLst/>
          </a:prstGeom>
          <a:solidFill>
            <a:srgbClr val="C00000">
              <a:alpha val="40000"/>
            </a:srgbClr>
          </a:solidFill>
          <a:ln>
            <a:noFill/>
          </a:ln>
        </p:spPr>
        <p:txBody>
          <a:bodyPr wrap="square" anchor="ctr">
            <a:spAutoFit/>
          </a:bodyPr>
          <a:lstStyle/>
          <a:p>
            <a:pPr algn="ctr"/>
            <a:r>
              <a:rPr lang="en-US" sz="1600" i="1" dirty="0">
                <a:ea typeface="Calibri" panose="020F0502020204030204" pitchFamily="34" charset="0"/>
              </a:rPr>
              <a:t>“</a:t>
            </a:r>
            <a:r>
              <a:rPr lang="en-US" sz="1600" b="1" i="1" dirty="0">
                <a:ea typeface="Calibri" panose="020F0502020204030204" pitchFamily="34" charset="0"/>
              </a:rPr>
              <a:t>Social and emotional support </a:t>
            </a:r>
            <a:r>
              <a:rPr lang="en-US" sz="1600" i="1" dirty="0">
                <a:ea typeface="Calibri" panose="020F0502020204030204" pitchFamily="34" charset="0"/>
              </a:rPr>
              <a:t>is how we basically refer to it at school. Sometimes we call it </a:t>
            </a:r>
            <a:r>
              <a:rPr lang="en-US" sz="1600" b="1" i="1" dirty="0">
                <a:ea typeface="Calibri" panose="020F0502020204030204" pitchFamily="34" charset="0"/>
              </a:rPr>
              <a:t>character development</a:t>
            </a:r>
            <a:r>
              <a:rPr lang="en-US" sz="1600" i="1" dirty="0">
                <a:ea typeface="Calibri" panose="020F0502020204030204" pitchFamily="34" charset="0"/>
              </a:rPr>
              <a:t>.” K-12</a:t>
            </a:r>
          </a:p>
        </p:txBody>
      </p:sp>
    </p:spTree>
    <p:extLst>
      <p:ext uri="{BB962C8B-B14F-4D97-AF65-F5344CB8AC3E}">
        <p14:creationId xmlns:p14="http://schemas.microsoft.com/office/powerpoint/2010/main" val="3381160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Finalist Terms in Qualitative</a:t>
            </a:r>
          </a:p>
        </p:txBody>
      </p:sp>
      <p:sp>
        <p:nvSpPr>
          <p:cNvPr id="3" name="Slide Number Placeholder 2"/>
          <p:cNvSpPr>
            <a:spLocks noGrp="1"/>
          </p:cNvSpPr>
          <p:nvPr>
            <p:ph type="sldNum" sz="quarter" idx="4"/>
          </p:nvPr>
        </p:nvSpPr>
        <p:spPr/>
        <p:txBody>
          <a:bodyPr/>
          <a:lstStyle/>
          <a:p>
            <a:fld id="{62DFECC4-1679-4D45-9635-E86BD1EE09E9}" type="slidenum">
              <a:rPr lang="en-US" smtClean="0"/>
              <a:pPr/>
              <a:t>53</a:t>
            </a:fld>
            <a:endParaRPr lang="en-US" dirty="0"/>
          </a:p>
        </p:txBody>
      </p:sp>
      <p:sp>
        <p:nvSpPr>
          <p:cNvPr id="4" name="Text Placeholder 3"/>
          <p:cNvSpPr>
            <a:spLocks noGrp="1"/>
          </p:cNvSpPr>
          <p:nvPr>
            <p:ph type="body" sz="quarter" idx="13"/>
          </p:nvPr>
        </p:nvSpPr>
        <p:spPr>
          <a:xfrm>
            <a:off x="503238" y="837716"/>
            <a:ext cx="8460624" cy="737689"/>
          </a:xfrm>
        </p:spPr>
        <p:txBody>
          <a:bodyPr>
            <a:normAutofit/>
          </a:bodyPr>
          <a:lstStyle/>
          <a:p>
            <a:r>
              <a:rPr lang="en-US" sz="1600" dirty="0"/>
              <a:t>These terms had more potential to be effective than others. However, all had pitfalls.</a:t>
            </a:r>
          </a:p>
        </p:txBody>
      </p:sp>
      <p:sp>
        <p:nvSpPr>
          <p:cNvPr id="10" name="Rectangle 9"/>
          <p:cNvSpPr/>
          <p:nvPr/>
        </p:nvSpPr>
        <p:spPr>
          <a:xfrm>
            <a:off x="959124" y="5562812"/>
            <a:ext cx="7420422" cy="1010723"/>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8164" y="5808189"/>
            <a:ext cx="7036450" cy="584775"/>
          </a:xfrm>
          <a:prstGeom prst="rect">
            <a:avLst/>
          </a:prstGeom>
          <a:solidFill>
            <a:schemeClr val="bg1"/>
          </a:solidFill>
        </p:spPr>
        <p:txBody>
          <a:bodyPr wrap="square" rtlCol="0">
            <a:spAutoFit/>
          </a:bodyPr>
          <a:lstStyle/>
          <a:p>
            <a:pPr algn="ctr"/>
            <a:r>
              <a:rPr lang="en-US" sz="1600" dirty="0"/>
              <a:t>The epitome of a “widely accepted” term and often preferred.  But it might be hard to energize target audiences around an idea so familiar and broad.</a:t>
            </a:r>
          </a:p>
        </p:txBody>
      </p:sp>
      <p:sp>
        <p:nvSpPr>
          <p:cNvPr id="8" name="TextBox 7"/>
          <p:cNvSpPr txBox="1"/>
          <p:nvPr/>
        </p:nvSpPr>
        <p:spPr>
          <a:xfrm>
            <a:off x="959125" y="4557746"/>
            <a:ext cx="7420422" cy="584775"/>
          </a:xfrm>
          <a:prstGeom prst="rect">
            <a:avLst/>
          </a:prstGeom>
          <a:noFill/>
        </p:spPr>
        <p:txBody>
          <a:bodyPr wrap="square" rtlCol="0">
            <a:spAutoFit/>
          </a:bodyPr>
          <a:lstStyle/>
          <a:p>
            <a:pPr algn="ctr"/>
            <a:r>
              <a:rPr lang="en-US" sz="1600" dirty="0"/>
              <a:t>Sets the right tone for shared goals, qualities to nurture in a student. </a:t>
            </a:r>
          </a:p>
          <a:p>
            <a:pPr algn="ctr"/>
            <a:r>
              <a:rPr lang="en-US" sz="1600" dirty="0"/>
              <a:t>However, it’s generic and not an obvious bridge to talking about SEL.</a:t>
            </a:r>
          </a:p>
        </p:txBody>
      </p:sp>
      <p:sp>
        <p:nvSpPr>
          <p:cNvPr id="11" name="Rectangle 10"/>
          <p:cNvSpPr/>
          <p:nvPr/>
        </p:nvSpPr>
        <p:spPr>
          <a:xfrm>
            <a:off x="959124" y="4281788"/>
            <a:ext cx="7420422" cy="1136693"/>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59124" y="3380461"/>
            <a:ext cx="7420422" cy="584775"/>
          </a:xfrm>
          <a:prstGeom prst="rect">
            <a:avLst/>
          </a:prstGeom>
          <a:noFill/>
        </p:spPr>
        <p:txBody>
          <a:bodyPr wrap="square" rtlCol="0">
            <a:spAutoFit/>
          </a:bodyPr>
          <a:lstStyle/>
          <a:p>
            <a:pPr algn="ctr"/>
            <a:r>
              <a:rPr lang="en-US" sz="1600" dirty="0"/>
              <a:t>Provides an opening to talk about SEL, but much broader.  Of the four finalist terms, this is probably the most ideological and divisive. </a:t>
            </a:r>
          </a:p>
        </p:txBody>
      </p:sp>
      <p:sp>
        <p:nvSpPr>
          <p:cNvPr id="12" name="Rectangle 11"/>
          <p:cNvSpPr/>
          <p:nvPr/>
        </p:nvSpPr>
        <p:spPr>
          <a:xfrm>
            <a:off x="959124" y="3000763"/>
            <a:ext cx="7420422" cy="1136693"/>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959124" y="1719738"/>
            <a:ext cx="7420422" cy="1136693"/>
            <a:chOff x="1307550" y="1670145"/>
            <a:chExt cx="7171980" cy="1136693"/>
          </a:xfrm>
        </p:grpSpPr>
        <p:sp>
          <p:nvSpPr>
            <p:cNvPr id="9" name="Rectangle 8"/>
            <p:cNvSpPr/>
            <p:nvPr/>
          </p:nvSpPr>
          <p:spPr>
            <a:xfrm>
              <a:off x="1307550" y="1670145"/>
              <a:ext cx="7171980" cy="113669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07550" y="1922833"/>
              <a:ext cx="7171980" cy="584775"/>
            </a:xfrm>
            <a:prstGeom prst="rect">
              <a:avLst/>
            </a:prstGeom>
            <a:noFill/>
          </p:spPr>
          <p:txBody>
            <a:bodyPr wrap="square" rtlCol="0">
              <a:spAutoFit/>
            </a:bodyPr>
            <a:lstStyle/>
            <a:p>
              <a:pPr algn="ctr"/>
              <a:r>
                <a:rPr lang="en-US" sz="1600" dirty="0"/>
                <a:t>Conveys the right subject matter and is used often in K-12 and Afterschool.</a:t>
              </a:r>
              <a:br>
                <a:rPr lang="en-US" sz="1600" dirty="0"/>
              </a:br>
              <a:r>
                <a:rPr lang="en-US" sz="1600" dirty="0"/>
                <a:t>Some feel the phrase lacks urgency.</a:t>
              </a:r>
            </a:p>
          </p:txBody>
        </p:sp>
      </p:grpSp>
      <p:sp>
        <p:nvSpPr>
          <p:cNvPr id="18" name="TextBox 17"/>
          <p:cNvSpPr txBox="1"/>
          <p:nvPr/>
        </p:nvSpPr>
        <p:spPr>
          <a:xfrm>
            <a:off x="860310" y="1499341"/>
            <a:ext cx="3449701" cy="369332"/>
          </a:xfrm>
          <a:prstGeom prst="rect">
            <a:avLst/>
          </a:prstGeom>
          <a:solidFill>
            <a:schemeClr val="accent1"/>
          </a:solidFill>
        </p:spPr>
        <p:txBody>
          <a:bodyPr wrap="square" rtlCol="0">
            <a:spAutoFit/>
          </a:bodyPr>
          <a:lstStyle/>
          <a:p>
            <a:r>
              <a:rPr lang="en-US" b="1" dirty="0">
                <a:solidFill>
                  <a:schemeClr val="bg1"/>
                </a:solidFill>
              </a:rPr>
              <a:t>Social and Emotional Learning</a:t>
            </a:r>
          </a:p>
        </p:txBody>
      </p:sp>
      <p:sp>
        <p:nvSpPr>
          <p:cNvPr id="19" name="TextBox 18"/>
          <p:cNvSpPr txBox="1"/>
          <p:nvPr/>
        </p:nvSpPr>
        <p:spPr>
          <a:xfrm>
            <a:off x="860310" y="2833159"/>
            <a:ext cx="3449701" cy="369332"/>
          </a:xfrm>
          <a:prstGeom prst="rect">
            <a:avLst/>
          </a:prstGeom>
          <a:solidFill>
            <a:schemeClr val="accent6"/>
          </a:solidFill>
        </p:spPr>
        <p:txBody>
          <a:bodyPr wrap="square" rtlCol="0">
            <a:spAutoFit/>
          </a:bodyPr>
          <a:lstStyle/>
          <a:p>
            <a:r>
              <a:rPr lang="en-US" b="1" dirty="0">
                <a:solidFill>
                  <a:schemeClr val="bg1"/>
                </a:solidFill>
              </a:rPr>
              <a:t>Whole Child Development</a:t>
            </a:r>
          </a:p>
        </p:txBody>
      </p:sp>
      <p:sp>
        <p:nvSpPr>
          <p:cNvPr id="20" name="TextBox 19"/>
          <p:cNvSpPr txBox="1"/>
          <p:nvPr/>
        </p:nvSpPr>
        <p:spPr>
          <a:xfrm>
            <a:off x="860310" y="4081281"/>
            <a:ext cx="3449701" cy="369332"/>
          </a:xfrm>
          <a:prstGeom prst="rect">
            <a:avLst/>
          </a:prstGeom>
          <a:solidFill>
            <a:schemeClr val="accent2"/>
          </a:solidFill>
        </p:spPr>
        <p:txBody>
          <a:bodyPr wrap="square" rtlCol="0">
            <a:spAutoFit/>
          </a:bodyPr>
          <a:lstStyle/>
          <a:p>
            <a:r>
              <a:rPr lang="en-US" b="1" dirty="0">
                <a:solidFill>
                  <a:schemeClr val="bg1"/>
                </a:solidFill>
              </a:rPr>
              <a:t>Success Factors</a:t>
            </a:r>
          </a:p>
        </p:txBody>
      </p:sp>
      <p:sp>
        <p:nvSpPr>
          <p:cNvPr id="21" name="TextBox 20"/>
          <p:cNvSpPr txBox="1"/>
          <p:nvPr/>
        </p:nvSpPr>
        <p:spPr>
          <a:xfrm>
            <a:off x="860310" y="5371795"/>
            <a:ext cx="3449701" cy="369332"/>
          </a:xfrm>
          <a:prstGeom prst="rect">
            <a:avLst/>
          </a:prstGeom>
          <a:solidFill>
            <a:schemeClr val="accent5"/>
          </a:solidFill>
        </p:spPr>
        <p:txBody>
          <a:bodyPr wrap="square" rtlCol="0">
            <a:spAutoFit/>
          </a:bodyPr>
          <a:lstStyle/>
          <a:p>
            <a:r>
              <a:rPr lang="en-US" b="1" dirty="0">
                <a:solidFill>
                  <a:schemeClr val="bg1"/>
                </a:solidFill>
              </a:rPr>
              <a:t>Youth Development</a:t>
            </a:r>
          </a:p>
        </p:txBody>
      </p:sp>
    </p:spTree>
    <p:extLst>
      <p:ext uri="{BB962C8B-B14F-4D97-AF65-F5344CB8AC3E}">
        <p14:creationId xmlns:p14="http://schemas.microsoft.com/office/powerpoint/2010/main" val="3135463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Landscape of Terms</a:t>
            </a:r>
          </a:p>
        </p:txBody>
      </p:sp>
    </p:spTree>
    <p:extLst>
      <p:ext uri="{BB962C8B-B14F-4D97-AF65-F5344CB8AC3E}">
        <p14:creationId xmlns:p14="http://schemas.microsoft.com/office/powerpoint/2010/main" val="2440185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DFECC4-1679-4D45-9635-E86BD1EE09E9}" type="slidenum">
              <a:rPr lang="en-US" smtClean="0"/>
              <a:pPr/>
              <a:t>55</a:t>
            </a:fld>
            <a:endParaRPr lang="en-US" dirty="0"/>
          </a:p>
        </p:txBody>
      </p:sp>
      <p:sp>
        <p:nvSpPr>
          <p:cNvPr id="5" name="TextBox 4"/>
          <p:cNvSpPr txBox="1"/>
          <p:nvPr/>
        </p:nvSpPr>
        <p:spPr>
          <a:xfrm>
            <a:off x="439838" y="289367"/>
            <a:ext cx="6667018" cy="646331"/>
          </a:xfrm>
          <a:prstGeom prst="rect">
            <a:avLst/>
          </a:prstGeom>
          <a:noFill/>
        </p:spPr>
        <p:txBody>
          <a:bodyPr wrap="square" rtlCol="0">
            <a:spAutoFit/>
          </a:bodyPr>
          <a:lstStyle/>
          <a:p>
            <a:r>
              <a:rPr lang="en-US" sz="3600" dirty="0">
                <a:solidFill>
                  <a:schemeClr val="accent1"/>
                </a:solidFill>
                <a:latin typeface="Gadugi" panose="020B0502040204020203" pitchFamily="34" charset="0"/>
              </a:rPr>
              <a:t>How to Evaluate?</a:t>
            </a:r>
          </a:p>
        </p:txBody>
      </p:sp>
      <p:sp>
        <p:nvSpPr>
          <p:cNvPr id="59" name="Text Placeholder 3"/>
          <p:cNvSpPr>
            <a:spLocks noGrp="1"/>
          </p:cNvSpPr>
          <p:nvPr>
            <p:ph type="body" sz="quarter" idx="13"/>
          </p:nvPr>
        </p:nvSpPr>
        <p:spPr>
          <a:xfrm>
            <a:off x="332959" y="996062"/>
            <a:ext cx="4023388" cy="4680343"/>
          </a:xfrm>
          <a:solidFill>
            <a:schemeClr val="bg1"/>
          </a:solidFill>
          <a:ln w="19050">
            <a:noFill/>
          </a:ln>
        </p:spPr>
        <p:txBody>
          <a:bodyPr anchor="ctr">
            <a:noAutofit/>
          </a:bodyPr>
          <a:lstStyle/>
          <a:p>
            <a:pPr marL="463550" indent="-463550">
              <a:lnSpc>
                <a:spcPct val="110000"/>
              </a:lnSpc>
              <a:spcBef>
                <a:spcPts val="1400"/>
              </a:spcBef>
              <a:buClr>
                <a:schemeClr val="accent1"/>
              </a:buClr>
            </a:pPr>
            <a:endParaRPr lang="en-US" sz="2000" dirty="0"/>
          </a:p>
          <a:p>
            <a:pPr marL="463550" indent="-463550">
              <a:lnSpc>
                <a:spcPct val="110000"/>
              </a:lnSpc>
              <a:spcBef>
                <a:spcPts val="1400"/>
              </a:spcBef>
              <a:buClr>
                <a:schemeClr val="accent1"/>
              </a:buClr>
            </a:pPr>
            <a:r>
              <a:rPr lang="en-US" sz="2000" b="1" dirty="0">
                <a:solidFill>
                  <a:schemeClr val="tx1">
                    <a:lumMod val="75000"/>
                    <a:lumOff val="25000"/>
                  </a:schemeClr>
                </a:solidFill>
              </a:rPr>
              <a:t>How descriptive </a:t>
            </a:r>
            <a:r>
              <a:rPr lang="en-US" sz="2000" dirty="0"/>
              <a:t>- clarity and match to Wallace concept</a:t>
            </a:r>
          </a:p>
          <a:p>
            <a:pPr marL="463550" indent="-463550">
              <a:lnSpc>
                <a:spcPct val="110000"/>
              </a:lnSpc>
              <a:spcBef>
                <a:spcPts val="1400"/>
              </a:spcBef>
              <a:buClr>
                <a:schemeClr val="accent1"/>
              </a:buClr>
            </a:pPr>
            <a:r>
              <a:rPr lang="en-US" sz="2000" b="1" dirty="0">
                <a:solidFill>
                  <a:schemeClr val="tx1">
                    <a:lumMod val="75000"/>
                    <a:lumOff val="25000"/>
                  </a:schemeClr>
                </a:solidFill>
              </a:rPr>
              <a:t>How widely accepted </a:t>
            </a:r>
            <a:r>
              <a:rPr lang="en-US" sz="2000" dirty="0"/>
              <a:t>- across various communities, if any negatives</a:t>
            </a:r>
          </a:p>
          <a:p>
            <a:pPr marL="463550" indent="-463550">
              <a:lnSpc>
                <a:spcPct val="110000"/>
              </a:lnSpc>
              <a:spcBef>
                <a:spcPts val="1400"/>
              </a:spcBef>
              <a:buClr>
                <a:schemeClr val="accent1"/>
              </a:buClr>
            </a:pPr>
            <a:r>
              <a:rPr lang="en-US" sz="2000" b="1" dirty="0">
                <a:solidFill>
                  <a:schemeClr val="tx1">
                    <a:lumMod val="75000"/>
                    <a:lumOff val="25000"/>
                  </a:schemeClr>
                </a:solidFill>
              </a:rPr>
              <a:t>How urgent </a:t>
            </a:r>
            <a:r>
              <a:rPr lang="en-US" sz="2000" dirty="0"/>
              <a:t>– if motivating, </a:t>
            </a:r>
            <a:br>
              <a:rPr lang="en-US" sz="2000" dirty="0"/>
            </a:br>
            <a:r>
              <a:rPr lang="en-US" sz="2000" dirty="0"/>
              <a:t>will it spur action?</a:t>
            </a:r>
          </a:p>
          <a:p>
            <a:pPr marL="463550" indent="-463550">
              <a:lnSpc>
                <a:spcPct val="110000"/>
              </a:lnSpc>
              <a:spcBef>
                <a:spcPts val="1400"/>
              </a:spcBef>
              <a:buClr>
                <a:schemeClr val="accent1"/>
              </a:buClr>
            </a:pPr>
            <a:r>
              <a:rPr lang="en-US" sz="2000" dirty="0"/>
              <a:t>Pros, cons and associations</a:t>
            </a:r>
          </a:p>
          <a:p>
            <a:pPr marL="463550" indent="-463550">
              <a:lnSpc>
                <a:spcPct val="110000"/>
              </a:lnSpc>
              <a:spcBef>
                <a:spcPts val="1400"/>
              </a:spcBef>
              <a:buClr>
                <a:schemeClr val="accent1"/>
              </a:buClr>
            </a:pPr>
            <a:r>
              <a:rPr lang="en-US" sz="2000" dirty="0"/>
              <a:t>Bottom line to date</a:t>
            </a:r>
          </a:p>
        </p:txBody>
      </p:sp>
      <p:pic>
        <p:nvPicPr>
          <p:cNvPr id="7" name="Picture 6"/>
          <p:cNvPicPr>
            <a:picLocks noChangeAspect="1"/>
          </p:cNvPicPr>
          <p:nvPr/>
        </p:nvPicPr>
        <p:blipFill>
          <a:blip r:embed="rId3"/>
          <a:stretch>
            <a:fillRect/>
          </a:stretch>
        </p:blipFill>
        <p:spPr>
          <a:xfrm>
            <a:off x="4663317" y="1942168"/>
            <a:ext cx="4001813" cy="2713425"/>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88374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Social and Emotional Learning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56</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1920491"/>
            <a:ext cx="2717763" cy="3554819"/>
          </a:xfrm>
          <a:prstGeom prst="rect">
            <a:avLst/>
          </a:prstGeom>
          <a:noFill/>
        </p:spPr>
        <p:txBody>
          <a:bodyPr wrap="square" numCol="1" rtlCol="0">
            <a:spAutoFit/>
          </a:bodyPr>
          <a:lstStyle/>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Covers a wide range of skills including self-management, conflict resolution, teamwork </a:t>
            </a:r>
          </a:p>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Broadest interpretations include mental health supports and services</a:t>
            </a:r>
          </a:p>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Some sources point out the important difference between</a:t>
            </a:r>
            <a:r>
              <a:rPr lang="en-US" sz="1400" i="1" dirty="0">
                <a:latin typeface="Gadugi" panose="020B0502040204020203" pitchFamily="34" charset="0"/>
              </a:rPr>
              <a:t> social </a:t>
            </a:r>
            <a:r>
              <a:rPr lang="en-US" sz="1400" dirty="0">
                <a:latin typeface="Gadugi" panose="020B0502040204020203" pitchFamily="34" charset="0"/>
              </a:rPr>
              <a:t>learning and </a:t>
            </a:r>
            <a:r>
              <a:rPr lang="en-US" sz="1400" i="1" dirty="0">
                <a:latin typeface="Gadugi" panose="020B0502040204020203" pitchFamily="34" charset="0"/>
              </a:rPr>
              <a:t>emotional</a:t>
            </a:r>
            <a:r>
              <a:rPr lang="en-US" sz="1400" dirty="0">
                <a:latin typeface="Gadugi" panose="020B0502040204020203" pitchFamily="34" charset="0"/>
              </a:rPr>
              <a:t> learning</a:t>
            </a:r>
          </a:p>
          <a:p>
            <a:pPr marL="285750" indent="-285750">
              <a:spcBef>
                <a:spcPts val="600"/>
              </a:spcBef>
              <a:buClr>
                <a:schemeClr val="accent1"/>
              </a:buClr>
              <a:buFont typeface="Arial" panose="020B0604020202020204" pitchFamily="34" charset="0"/>
              <a:buChar char="•"/>
            </a:pPr>
            <a:r>
              <a:rPr lang="en-US" sz="1400" dirty="0">
                <a:latin typeface="Gadugi" panose="020B0502040204020203" pitchFamily="34" charset="0"/>
              </a:rPr>
              <a:t>Some difference in interpretations of social and emotional “learning” and “development”</a:t>
            </a:r>
          </a:p>
        </p:txBody>
      </p:sp>
      <p:sp>
        <p:nvSpPr>
          <p:cNvPr id="60" name="TextBox 59"/>
          <p:cNvSpPr txBox="1"/>
          <p:nvPr/>
        </p:nvSpPr>
        <p:spPr>
          <a:xfrm>
            <a:off x="3281654" y="1920491"/>
            <a:ext cx="2654664" cy="3293209"/>
          </a:xfrm>
          <a:prstGeom prst="rect">
            <a:avLst/>
          </a:prstGeom>
          <a:noFill/>
        </p:spPr>
        <p:txBody>
          <a:bodyPr wrap="square" numCol="1" rtlCol="0">
            <a:spAutoFit/>
          </a:bodyPr>
          <a:lstStyle/>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Leading term in use today; default term for many</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Acceptable to all three stakeholder audiences</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At the same time, sources say the phrase is too much like jargon</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Politically neutral, but talking about “emotions” gives some a liberal feel</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“Learning” can be uniting (active, intentional)</a:t>
            </a:r>
          </a:p>
        </p:txBody>
      </p:sp>
      <p:sp>
        <p:nvSpPr>
          <p:cNvPr id="61" name="TextBox 60"/>
          <p:cNvSpPr txBox="1"/>
          <p:nvPr/>
        </p:nvSpPr>
        <p:spPr>
          <a:xfrm>
            <a:off x="6207620" y="1920491"/>
            <a:ext cx="2660724" cy="2962349"/>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Buzzword “of the moment” for Afterschool and some K-12 leaders</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An open question is whether it will resonate with a wider audience </a:t>
            </a:r>
            <a:br>
              <a:rPr lang="en-US" sz="1400" dirty="0">
                <a:latin typeface="Gadugi" panose="020B0502040204020203" pitchFamily="34" charset="0"/>
              </a:rPr>
            </a:br>
            <a:r>
              <a:rPr lang="en-US" sz="1400" dirty="0">
                <a:latin typeface="Gadugi" panose="020B0502040204020203" pitchFamily="34" charset="0"/>
              </a:rPr>
              <a:t>(e.g. policy, parents)</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Can feel “too touchy feely” to be a priority for policy</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Overall, lacks urgency</a:t>
            </a:r>
          </a:p>
          <a:p>
            <a:pPr marL="285750" indent="-285750">
              <a:spcBef>
                <a:spcPts val="300"/>
              </a:spcBef>
              <a:buClr>
                <a:schemeClr val="accent6"/>
              </a:buClr>
              <a:buFont typeface="Arial" panose="020B0604020202020204" pitchFamily="34" charset="0"/>
              <a:buChar char="•"/>
            </a:pPr>
            <a:endParaRPr lang="en-US" sz="1400" dirty="0">
              <a:latin typeface="Gadugi" panose="020B0502040204020203" pitchFamily="34" charset="0"/>
            </a:endParaRPr>
          </a:p>
        </p:txBody>
      </p:sp>
      <p:grpSp>
        <p:nvGrpSpPr>
          <p:cNvPr id="7" name="Group 6"/>
          <p:cNvGrpSpPr/>
          <p:nvPr/>
        </p:nvGrpSpPr>
        <p:grpSpPr>
          <a:xfrm>
            <a:off x="324927" y="5614339"/>
            <a:ext cx="8534879" cy="771402"/>
            <a:chOff x="324927" y="5778934"/>
            <a:chExt cx="8534879" cy="771402"/>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sp>
          <p:nvSpPr>
            <p:cNvPr id="65" name="TextBox 64"/>
            <p:cNvSpPr txBox="1"/>
            <p:nvPr/>
          </p:nvSpPr>
          <p:spPr>
            <a:xfrm>
              <a:off x="458576" y="6027116"/>
              <a:ext cx="8070254" cy="523220"/>
            </a:xfrm>
            <a:prstGeom prst="rect">
              <a:avLst/>
            </a:prstGeom>
            <a:noFill/>
          </p:spPr>
          <p:txBody>
            <a:bodyPr wrap="square" rtlCol="0">
              <a:spAutoFit/>
            </a:bodyPr>
            <a:lstStyle/>
            <a:p>
              <a:pPr algn="ctr"/>
              <a:r>
                <a:rPr lang="en-US" sz="1400" dirty="0"/>
                <a:t>Conveys the right subject matter and is used often in K-12 and Afterschool.</a:t>
              </a:r>
              <a:br>
                <a:rPr lang="en-US" sz="1400" dirty="0"/>
              </a:br>
              <a:r>
                <a:rPr lang="en-US" sz="1400" dirty="0"/>
                <a:t>But the phrase can be seen as “jargon” and lacks some urgency.</a:t>
              </a:r>
            </a:p>
          </p:txBody>
        </p:sp>
      </p:grpSp>
    </p:spTree>
    <p:extLst>
      <p:ext uri="{BB962C8B-B14F-4D97-AF65-F5344CB8AC3E}">
        <p14:creationId xmlns:p14="http://schemas.microsoft.com/office/powerpoint/2010/main" val="1710105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a:off x="4922393" y="1792991"/>
            <a:ext cx="4021783" cy="4058135"/>
          </a:xfrm>
          <a:prstGeom prst="wedgeRoundRectCallout">
            <a:avLst>
              <a:gd name="adj1" fmla="val 3460"/>
              <a:gd name="adj2" fmla="val 5539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400" i="1" dirty="0">
                <a:solidFill>
                  <a:schemeClr val="tx1"/>
                </a:solidFill>
                <a:latin typeface="Calibri" panose="020F0502020204030204" pitchFamily="34" charset="0"/>
                <a:ea typeface="Calibri" panose="020F0502020204030204" pitchFamily="34" charset="0"/>
              </a:rPr>
              <a:t>“If I say social and emotional learning, you need an explanation almost immediately, if you are someone not in the field.” Policymaker</a:t>
            </a:r>
            <a:endParaRPr lang="en-US" sz="2400" i="1" dirty="0">
              <a:solidFill>
                <a:schemeClr val="tx1"/>
              </a:solidFill>
              <a:latin typeface="Calibri" panose="020F0502020204030204" pitchFamily="34" charset="0"/>
            </a:endParaRPr>
          </a:p>
        </p:txBody>
      </p:sp>
      <p:sp>
        <p:nvSpPr>
          <p:cNvPr id="2" name="Title 1"/>
          <p:cNvSpPr>
            <a:spLocks noGrp="1"/>
          </p:cNvSpPr>
          <p:nvPr>
            <p:ph type="title"/>
          </p:nvPr>
        </p:nvSpPr>
        <p:spPr/>
        <p:txBody>
          <a:bodyPr/>
          <a:lstStyle/>
          <a:p>
            <a:r>
              <a:rPr lang="en-US" dirty="0"/>
              <a:t>Social and Emotional Learning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57</a:t>
            </a:fld>
            <a:endParaRPr lang="en-US" dirty="0"/>
          </a:p>
        </p:txBody>
      </p:sp>
      <p:sp>
        <p:nvSpPr>
          <p:cNvPr id="5" name="TextBox 4"/>
          <p:cNvSpPr txBox="1"/>
          <p:nvPr/>
        </p:nvSpPr>
        <p:spPr>
          <a:xfrm>
            <a:off x="504826" y="906729"/>
            <a:ext cx="4244840" cy="369332"/>
          </a:xfrm>
          <a:prstGeom prst="rect">
            <a:avLst/>
          </a:prstGeom>
          <a:noFill/>
        </p:spPr>
        <p:txBody>
          <a:bodyPr wrap="square" rtlCol="0">
            <a:spAutoFit/>
          </a:bodyPr>
          <a:lstStyle/>
          <a:p>
            <a:r>
              <a:rPr lang="en-US" dirty="0"/>
              <a:t>Heard in interviews with professionals…</a:t>
            </a:r>
          </a:p>
        </p:txBody>
      </p:sp>
      <p:sp>
        <p:nvSpPr>
          <p:cNvPr id="19" name="Rounded Rectangular Callout 23"/>
          <p:cNvSpPr/>
          <p:nvPr/>
        </p:nvSpPr>
        <p:spPr>
          <a:xfrm>
            <a:off x="427378" y="1792991"/>
            <a:ext cx="4021783" cy="4058135"/>
          </a:xfrm>
          <a:prstGeom prst="wedgeRoundRectCallout">
            <a:avLst>
              <a:gd name="adj1" fmla="val 3460"/>
              <a:gd name="adj2" fmla="val 5539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r>
              <a:rPr lang="en-US" sz="2400" i="1" dirty="0">
                <a:solidFill>
                  <a:schemeClr val="tx1"/>
                </a:solidFill>
                <a:latin typeface="Calibri" panose="020F0502020204030204" pitchFamily="34" charset="0"/>
                <a:ea typeface="Calibri" panose="020F0502020204030204" pitchFamily="34" charset="0"/>
              </a:rPr>
              <a:t>“Right now social and emotional learning is gaining a lot of popularity and with that a lot of possibilities.” Afterschool</a:t>
            </a:r>
            <a:endParaRPr lang="en-US" sz="24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3302819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Whole Child Development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58</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1930951"/>
            <a:ext cx="2717763" cy="3354765"/>
          </a:xfrm>
          <a:prstGeom prst="rect">
            <a:avLst/>
          </a:prstGeom>
          <a:noFill/>
        </p:spPr>
        <p:txBody>
          <a:bodyPr wrap="square" numCol="1" rtlCol="0">
            <a:spAutoFit/>
          </a:bodyPr>
          <a:lstStyle/>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Accounts for all aspects of a child’s growth: academic, physical, social and emotional</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“Holistic” approach to learning</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May or may not include basic needs: food, shelter </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Sources say this concept is much bigger than SEL (social and emotional learning would be a component under it)</a:t>
            </a:r>
          </a:p>
        </p:txBody>
      </p:sp>
      <p:grpSp>
        <p:nvGrpSpPr>
          <p:cNvPr id="7" name="Group 6"/>
          <p:cNvGrpSpPr/>
          <p:nvPr/>
        </p:nvGrpSpPr>
        <p:grpSpPr>
          <a:xfrm>
            <a:off x="324927" y="5649964"/>
            <a:ext cx="8534879" cy="744529"/>
            <a:chOff x="324927" y="5778934"/>
            <a:chExt cx="8534879" cy="744529"/>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grpSp>
      <p:sp>
        <p:nvSpPr>
          <p:cNvPr id="63" name="TextBox 62"/>
          <p:cNvSpPr txBox="1"/>
          <p:nvPr/>
        </p:nvSpPr>
        <p:spPr>
          <a:xfrm>
            <a:off x="3237128" y="1930951"/>
            <a:ext cx="2676306" cy="3406061"/>
          </a:xfrm>
          <a:prstGeom prst="rect">
            <a:avLst/>
          </a:prstGeom>
          <a:noFill/>
        </p:spPr>
        <p:txBody>
          <a:bodyPr wrap="square" numCol="1" rtlCol="0">
            <a:spAutoFit/>
          </a:bodyPr>
          <a:lstStyle/>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The conventional meaning helps tie SEL to academics</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“Child” implies young students (K-8)</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Many in interviews say it is a “progressive” concept, linked to “liberal” ideology</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Some respondents raise a red-flag saying critics will argue this is beyond the role of schools</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More than one source criticizes this term as jargon</a:t>
            </a:r>
          </a:p>
        </p:txBody>
      </p:sp>
      <p:sp>
        <p:nvSpPr>
          <p:cNvPr id="66" name="TextBox 65"/>
          <p:cNvSpPr txBox="1"/>
          <p:nvPr/>
        </p:nvSpPr>
        <p:spPr>
          <a:xfrm>
            <a:off x="6239205" y="1930951"/>
            <a:ext cx="2620602" cy="3077766"/>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“Old” term but robust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Many favorable toward it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Preconceived notions (people attach their own meanings – positive and negative)</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Overuse is a concern (a reason to tune out)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Expansiveness is a concern (taking us away from the practice of SEL)</a:t>
            </a:r>
          </a:p>
        </p:txBody>
      </p:sp>
      <p:sp>
        <p:nvSpPr>
          <p:cNvPr id="67" name="TextBox 66"/>
          <p:cNvSpPr txBox="1"/>
          <p:nvPr/>
        </p:nvSpPr>
        <p:spPr>
          <a:xfrm>
            <a:off x="1235749" y="5874787"/>
            <a:ext cx="6679064" cy="523220"/>
          </a:xfrm>
          <a:prstGeom prst="rect">
            <a:avLst/>
          </a:prstGeom>
          <a:noFill/>
        </p:spPr>
        <p:txBody>
          <a:bodyPr wrap="square" rtlCol="0">
            <a:spAutoFit/>
          </a:bodyPr>
          <a:lstStyle/>
          <a:p>
            <a:pPr algn="ctr"/>
            <a:r>
              <a:rPr lang="en-US" sz="1400" dirty="0"/>
              <a:t>Provides an opening to talk about SEL, but much broader.  Of the four finalist terms, this is probably the most ideological and divisive. </a:t>
            </a:r>
          </a:p>
        </p:txBody>
      </p:sp>
    </p:spTree>
    <p:extLst>
      <p:ext uri="{BB962C8B-B14F-4D97-AF65-F5344CB8AC3E}">
        <p14:creationId xmlns:p14="http://schemas.microsoft.com/office/powerpoint/2010/main" val="3259096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a:off x="4922393" y="1792991"/>
            <a:ext cx="4021783" cy="4058135"/>
          </a:xfrm>
          <a:prstGeom prst="wedgeRoundRectCallout">
            <a:avLst>
              <a:gd name="adj1" fmla="val 3460"/>
              <a:gd name="adj2" fmla="val 5539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i="1" dirty="0">
                <a:solidFill>
                  <a:schemeClr val="tx1"/>
                </a:solidFill>
                <a:latin typeface="Calibri" panose="020F0502020204030204" pitchFamily="34" charset="0"/>
                <a:ea typeface="Calibri" panose="020F0502020204030204" pitchFamily="34" charset="0"/>
              </a:rPr>
              <a:t>“</a:t>
            </a:r>
            <a:r>
              <a:rPr lang="en-US" sz="20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Right now there is some political pushback when you use the term whole child, because there is a connotation that schools and non-profit organizations are delving into areas where they shouldn’t</a:t>
            </a:r>
            <a:r>
              <a:rPr lang="en-US" sz="2000" i="1" dirty="0">
                <a:solidFill>
                  <a:schemeClr val="tx1"/>
                </a:solidFill>
                <a:latin typeface="Calibri" panose="020F0502020204030204" pitchFamily="34" charset="0"/>
                <a:ea typeface="Calibri" panose="020F0502020204030204" pitchFamily="34" charset="0"/>
              </a:rPr>
              <a:t>.” Policymaker</a:t>
            </a:r>
            <a:endParaRPr lang="en-US" sz="2000" i="1" dirty="0">
              <a:solidFill>
                <a:schemeClr val="tx1"/>
              </a:solidFill>
              <a:latin typeface="Calibri" panose="020F0502020204030204" pitchFamily="34" charset="0"/>
            </a:endParaRPr>
          </a:p>
        </p:txBody>
      </p:sp>
      <p:sp>
        <p:nvSpPr>
          <p:cNvPr id="2" name="Title 1"/>
          <p:cNvSpPr>
            <a:spLocks noGrp="1"/>
          </p:cNvSpPr>
          <p:nvPr>
            <p:ph type="title"/>
          </p:nvPr>
        </p:nvSpPr>
        <p:spPr/>
        <p:txBody>
          <a:bodyPr/>
          <a:lstStyle/>
          <a:p>
            <a:r>
              <a:rPr lang="en-US" dirty="0"/>
              <a:t>Whole Child Development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59</a:t>
            </a:fld>
            <a:endParaRPr lang="en-US" dirty="0"/>
          </a:p>
        </p:txBody>
      </p:sp>
      <p:sp>
        <p:nvSpPr>
          <p:cNvPr id="5" name="TextBox 4"/>
          <p:cNvSpPr txBox="1"/>
          <p:nvPr/>
        </p:nvSpPr>
        <p:spPr>
          <a:xfrm>
            <a:off x="504826" y="906729"/>
            <a:ext cx="4244840" cy="369332"/>
          </a:xfrm>
          <a:prstGeom prst="rect">
            <a:avLst/>
          </a:prstGeom>
          <a:noFill/>
        </p:spPr>
        <p:txBody>
          <a:bodyPr wrap="square" rtlCol="0">
            <a:spAutoFit/>
          </a:bodyPr>
          <a:lstStyle/>
          <a:p>
            <a:r>
              <a:rPr lang="en-US" dirty="0"/>
              <a:t>Heard in interviews with professionals…</a:t>
            </a:r>
          </a:p>
        </p:txBody>
      </p:sp>
      <p:sp>
        <p:nvSpPr>
          <p:cNvPr id="19" name="Rounded Rectangular Callout 23"/>
          <p:cNvSpPr/>
          <p:nvPr/>
        </p:nvSpPr>
        <p:spPr>
          <a:xfrm>
            <a:off x="427378" y="1792991"/>
            <a:ext cx="4021783" cy="4058135"/>
          </a:xfrm>
          <a:prstGeom prst="wedgeRoundRectCallout">
            <a:avLst>
              <a:gd name="adj1" fmla="val 3460"/>
              <a:gd name="adj2" fmla="val 5539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i="1" dirty="0">
                <a:solidFill>
                  <a:schemeClr val="tx1"/>
                </a:solidFill>
                <a:latin typeface="Calibri" panose="020F0502020204030204" pitchFamily="34" charset="0"/>
                <a:ea typeface="Calibri" panose="020F0502020204030204" pitchFamily="34" charset="0"/>
              </a:rPr>
              <a:t>“I haven’t heard much of that lately.  When we were having significant budget issues, 10 to 15 years ago, it was a buzzword.  I think ‘less conservative’ is the perception.”  K-12</a:t>
            </a:r>
            <a:endParaRPr lang="en-US" sz="20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010464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6"/>
          <p:cNvSpPr/>
          <p:nvPr/>
        </p:nvSpPr>
        <p:spPr>
          <a:xfrm>
            <a:off x="927227" y="1144792"/>
            <a:ext cx="7149222" cy="3984290"/>
          </a:xfrm>
          <a:prstGeom prst="swooshArrow">
            <a:avLst>
              <a:gd name="adj1" fmla="val 25000"/>
              <a:gd name="adj2" fmla="val 30037"/>
            </a:avLst>
          </a:prstGeom>
          <a:solidFill>
            <a:schemeClr val="accent5">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 name="Title 1"/>
          <p:cNvSpPr>
            <a:spLocks noGrp="1"/>
          </p:cNvSpPr>
          <p:nvPr>
            <p:ph type="title"/>
          </p:nvPr>
        </p:nvSpPr>
        <p:spPr/>
        <p:txBody>
          <a:bodyPr/>
          <a:lstStyle/>
          <a:p>
            <a:r>
              <a:rPr lang="en-US" dirty="0"/>
              <a:t>Learning Path</a:t>
            </a:r>
          </a:p>
        </p:txBody>
      </p:sp>
      <p:sp>
        <p:nvSpPr>
          <p:cNvPr id="3" name="Slide Number Placeholder 2"/>
          <p:cNvSpPr>
            <a:spLocks noGrp="1"/>
          </p:cNvSpPr>
          <p:nvPr>
            <p:ph type="sldNum" sz="quarter" idx="4"/>
          </p:nvPr>
        </p:nvSpPr>
        <p:spPr/>
        <p:txBody>
          <a:bodyPr/>
          <a:lstStyle/>
          <a:p>
            <a:fld id="{62DFECC4-1679-4D45-9635-E86BD1EE09E9}" type="slidenum">
              <a:rPr lang="en-US" smtClean="0"/>
              <a:pPr/>
              <a:t>6</a:t>
            </a:fld>
            <a:endParaRPr lang="en-US" dirty="0"/>
          </a:p>
        </p:txBody>
      </p:sp>
      <p:sp>
        <p:nvSpPr>
          <p:cNvPr id="8" name="Rounded Rectangle 7"/>
          <p:cNvSpPr/>
          <p:nvPr/>
        </p:nvSpPr>
        <p:spPr>
          <a:xfrm>
            <a:off x="230938" y="5850342"/>
            <a:ext cx="1555773" cy="495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40+ Terms Circulating</a:t>
            </a:r>
          </a:p>
        </p:txBody>
      </p:sp>
      <p:pic>
        <p:nvPicPr>
          <p:cNvPr id="5" name="Picture 4"/>
          <p:cNvPicPr>
            <a:picLocks noChangeAspect="1"/>
          </p:cNvPicPr>
          <p:nvPr/>
        </p:nvPicPr>
        <p:blipFill>
          <a:blip r:embed="rId2"/>
          <a:stretch>
            <a:fillRect/>
          </a:stretch>
        </p:blipFill>
        <p:spPr>
          <a:xfrm>
            <a:off x="387617" y="5044711"/>
            <a:ext cx="1299664" cy="834837"/>
          </a:xfrm>
          <a:prstGeom prst="rect">
            <a:avLst/>
          </a:prstGeom>
        </p:spPr>
      </p:pic>
      <p:sp>
        <p:nvSpPr>
          <p:cNvPr id="9" name="TextBox 8"/>
          <p:cNvSpPr txBox="1"/>
          <p:nvPr/>
        </p:nvSpPr>
        <p:spPr>
          <a:xfrm>
            <a:off x="-55842" y="6372647"/>
            <a:ext cx="2186583" cy="261610"/>
          </a:xfrm>
          <a:prstGeom prst="rect">
            <a:avLst/>
          </a:prstGeom>
          <a:noFill/>
        </p:spPr>
        <p:txBody>
          <a:bodyPr wrap="square" rtlCol="0">
            <a:spAutoFit/>
          </a:bodyPr>
          <a:lstStyle/>
          <a:p>
            <a:pPr algn="ctr"/>
            <a:r>
              <a:rPr lang="en-US" sz="1100" i="1" dirty="0">
                <a:solidFill>
                  <a:schemeClr val="tx1">
                    <a:lumMod val="75000"/>
                    <a:lumOff val="25000"/>
                  </a:schemeClr>
                </a:solidFill>
              </a:rPr>
              <a:t>Assessed in desktop research</a:t>
            </a:r>
          </a:p>
        </p:txBody>
      </p:sp>
      <p:sp>
        <p:nvSpPr>
          <p:cNvPr id="11" name="Rounded Rectangle 10"/>
          <p:cNvSpPr/>
          <p:nvPr/>
        </p:nvSpPr>
        <p:spPr>
          <a:xfrm>
            <a:off x="2014111" y="4564348"/>
            <a:ext cx="1636379" cy="743619"/>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9 Terms Explored in Interviews</a:t>
            </a:r>
          </a:p>
        </p:txBody>
      </p:sp>
      <p:sp>
        <p:nvSpPr>
          <p:cNvPr id="12" name="TextBox 11"/>
          <p:cNvSpPr txBox="1"/>
          <p:nvPr/>
        </p:nvSpPr>
        <p:spPr>
          <a:xfrm>
            <a:off x="1779311" y="5307855"/>
            <a:ext cx="2186583" cy="430887"/>
          </a:xfrm>
          <a:prstGeom prst="rect">
            <a:avLst/>
          </a:prstGeom>
          <a:noFill/>
        </p:spPr>
        <p:txBody>
          <a:bodyPr wrap="square" rtlCol="0">
            <a:spAutoFit/>
          </a:bodyPr>
          <a:lstStyle/>
          <a:p>
            <a:pPr algn="ctr"/>
            <a:r>
              <a:rPr lang="en-US" sz="1100" i="1" dirty="0">
                <a:solidFill>
                  <a:schemeClr val="tx1">
                    <a:lumMod val="75000"/>
                    <a:lumOff val="25000"/>
                  </a:schemeClr>
                </a:solidFill>
              </a:rPr>
              <a:t>Identified by working session;  led to terms for survey testing</a:t>
            </a:r>
          </a:p>
        </p:txBody>
      </p:sp>
      <p:sp>
        <p:nvSpPr>
          <p:cNvPr id="13" name="Rounded Rectangle 12"/>
          <p:cNvSpPr/>
          <p:nvPr/>
        </p:nvSpPr>
        <p:spPr>
          <a:xfrm>
            <a:off x="4259360" y="3333888"/>
            <a:ext cx="1924153" cy="1130191"/>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t>5 Terms of Interest in Quantitative</a:t>
            </a:r>
          </a:p>
        </p:txBody>
      </p:sp>
      <p:sp>
        <p:nvSpPr>
          <p:cNvPr id="14" name="TextBox 13"/>
          <p:cNvSpPr txBox="1"/>
          <p:nvPr/>
        </p:nvSpPr>
        <p:spPr>
          <a:xfrm>
            <a:off x="4128145" y="4466286"/>
            <a:ext cx="2186583" cy="430887"/>
          </a:xfrm>
          <a:prstGeom prst="rect">
            <a:avLst/>
          </a:prstGeom>
          <a:noFill/>
        </p:spPr>
        <p:txBody>
          <a:bodyPr wrap="square" rtlCol="0">
            <a:spAutoFit/>
          </a:bodyPr>
          <a:lstStyle/>
          <a:p>
            <a:pPr algn="ctr"/>
            <a:r>
              <a:rPr lang="en-US" sz="1100" i="1" dirty="0">
                <a:solidFill>
                  <a:schemeClr val="tx1">
                    <a:lumMod val="75000"/>
                    <a:lumOff val="25000"/>
                  </a:schemeClr>
                </a:solidFill>
              </a:rPr>
              <a:t>All with merit; all received the same treatment in the survey</a:t>
            </a:r>
          </a:p>
        </p:txBody>
      </p:sp>
      <p:pic>
        <p:nvPicPr>
          <p:cNvPr id="17" name="Picture 16"/>
          <p:cNvPicPr>
            <a:picLocks noChangeAspect="1"/>
          </p:cNvPicPr>
          <p:nvPr/>
        </p:nvPicPr>
        <p:blipFill>
          <a:blip r:embed="rId3"/>
          <a:stretch>
            <a:fillRect/>
          </a:stretch>
        </p:blipFill>
        <p:spPr>
          <a:xfrm>
            <a:off x="1176662" y="2884516"/>
            <a:ext cx="2624654" cy="1666627"/>
          </a:xfrm>
          <a:prstGeom prst="rect">
            <a:avLst/>
          </a:prstGeom>
        </p:spPr>
      </p:pic>
      <p:pic>
        <p:nvPicPr>
          <p:cNvPr id="16" name="Picture 15"/>
          <p:cNvPicPr>
            <a:picLocks noChangeAspect="1"/>
          </p:cNvPicPr>
          <p:nvPr/>
        </p:nvPicPr>
        <p:blipFill>
          <a:blip r:embed="rId4"/>
          <a:stretch>
            <a:fillRect/>
          </a:stretch>
        </p:blipFill>
        <p:spPr>
          <a:xfrm>
            <a:off x="4008947" y="1092398"/>
            <a:ext cx="2424978" cy="2314572"/>
          </a:xfrm>
          <a:prstGeom prst="rect">
            <a:avLst/>
          </a:prstGeom>
        </p:spPr>
      </p:pic>
      <p:sp>
        <p:nvSpPr>
          <p:cNvPr id="19" name="TextBox 18"/>
          <p:cNvSpPr txBox="1"/>
          <p:nvPr/>
        </p:nvSpPr>
        <p:spPr>
          <a:xfrm>
            <a:off x="6954770" y="1144792"/>
            <a:ext cx="2243357" cy="2012859"/>
          </a:xfrm>
          <a:prstGeom prst="rect">
            <a:avLst/>
          </a:prstGeom>
          <a:noFill/>
        </p:spPr>
        <p:txBody>
          <a:bodyPr wrap="square" rtlCol="0">
            <a:spAutoFit/>
          </a:bodyPr>
          <a:lstStyle/>
          <a:p>
            <a:pPr algn="ctr">
              <a:lnSpc>
                <a:spcPct val="130000"/>
              </a:lnSpc>
            </a:pPr>
            <a:r>
              <a:rPr lang="en-US" sz="3200" b="1" dirty="0"/>
              <a:t>2 Finalist Terms: SEL and SEAL</a:t>
            </a:r>
          </a:p>
        </p:txBody>
      </p:sp>
      <p:sp>
        <p:nvSpPr>
          <p:cNvPr id="18" name="TextBox 17"/>
          <p:cNvSpPr txBox="1"/>
          <p:nvPr/>
        </p:nvSpPr>
        <p:spPr>
          <a:xfrm>
            <a:off x="6957417" y="3156253"/>
            <a:ext cx="2186583" cy="600164"/>
          </a:xfrm>
          <a:prstGeom prst="rect">
            <a:avLst/>
          </a:prstGeom>
          <a:noFill/>
        </p:spPr>
        <p:txBody>
          <a:bodyPr wrap="square" rtlCol="0">
            <a:spAutoFit/>
          </a:bodyPr>
          <a:lstStyle/>
          <a:p>
            <a:pPr algn="ctr"/>
            <a:r>
              <a:rPr lang="en-US" sz="1100" i="1" dirty="0">
                <a:solidFill>
                  <a:schemeClr val="tx1">
                    <a:lumMod val="75000"/>
                    <a:lumOff val="25000"/>
                  </a:schemeClr>
                </a:solidFill>
              </a:rPr>
              <a:t>Parent focus groups revisited the landscape of terms and vetted these two terms</a:t>
            </a:r>
          </a:p>
        </p:txBody>
      </p:sp>
    </p:spTree>
    <p:extLst>
      <p:ext uri="{BB962C8B-B14F-4D97-AF65-F5344CB8AC3E}">
        <p14:creationId xmlns:p14="http://schemas.microsoft.com/office/powerpoint/2010/main" val="27344345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Success Factors</a:t>
            </a:r>
          </a:p>
        </p:txBody>
      </p:sp>
      <p:sp>
        <p:nvSpPr>
          <p:cNvPr id="3" name="Slide Number Placeholder 2"/>
          <p:cNvSpPr>
            <a:spLocks noGrp="1"/>
          </p:cNvSpPr>
          <p:nvPr>
            <p:ph type="sldNum" sz="quarter" idx="4"/>
          </p:nvPr>
        </p:nvSpPr>
        <p:spPr/>
        <p:txBody>
          <a:bodyPr/>
          <a:lstStyle/>
          <a:p>
            <a:fld id="{62DFECC4-1679-4D45-9635-E86BD1EE09E9}" type="slidenum">
              <a:rPr lang="en-US" smtClean="0"/>
              <a:pPr/>
              <a:t>60</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1918594"/>
            <a:ext cx="2717763" cy="3354765"/>
          </a:xfrm>
          <a:prstGeom prst="rect">
            <a:avLst/>
          </a:prstGeom>
          <a:noFill/>
        </p:spPr>
        <p:txBody>
          <a:bodyPr wrap="square" numCol="1" rtlCol="0">
            <a:spAutoFit/>
          </a:bodyPr>
          <a:lstStyle/>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Puts the focus on outcomes and benefits (more than approach or practice)</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Implies long-term: college and career readiness more so than other terms</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Competing definitions of “success” make it vague</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Calls attention to “deficits” often environmental: </a:t>
            </a:r>
            <a:br>
              <a:rPr lang="en-US" sz="1400" dirty="0">
                <a:latin typeface="Gadugi" panose="020B0502040204020203" pitchFamily="34" charset="0"/>
              </a:rPr>
            </a:br>
            <a:r>
              <a:rPr lang="en-US" sz="1400" dirty="0">
                <a:latin typeface="Gadugi" panose="020B0502040204020203" pitchFamily="34" charset="0"/>
              </a:rPr>
              <a:t>What does success mean? Can students defy the trend and expectations?</a:t>
            </a:r>
          </a:p>
        </p:txBody>
      </p:sp>
      <p:grpSp>
        <p:nvGrpSpPr>
          <p:cNvPr id="7" name="Group 6"/>
          <p:cNvGrpSpPr/>
          <p:nvPr/>
        </p:nvGrpSpPr>
        <p:grpSpPr>
          <a:xfrm>
            <a:off x="324927" y="5614339"/>
            <a:ext cx="8534879" cy="744529"/>
            <a:chOff x="324927" y="5778934"/>
            <a:chExt cx="8534879" cy="744529"/>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grpSp>
      <p:sp>
        <p:nvSpPr>
          <p:cNvPr id="63" name="TextBox 62"/>
          <p:cNvSpPr txBox="1"/>
          <p:nvPr/>
        </p:nvSpPr>
        <p:spPr>
          <a:xfrm>
            <a:off x="3237128" y="1918594"/>
            <a:ext cx="2676306" cy="2923877"/>
          </a:xfrm>
          <a:prstGeom prst="rect">
            <a:avLst/>
          </a:prstGeom>
          <a:noFill/>
        </p:spPr>
        <p:txBody>
          <a:bodyPr wrap="square" numCol="1" rtlCol="0">
            <a:spAutoFit/>
          </a:bodyPr>
          <a:lstStyle/>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Success means different things to different people; K-12 see it as test scores, Afterschool tend to see it more in the realm of SEL</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A new term – has currency, but is still being defined</a:t>
            </a:r>
          </a:p>
          <a:p>
            <a:pPr marL="285750" indent="-285750">
              <a:spcBef>
                <a:spcPts val="1200"/>
              </a:spcBef>
              <a:buClr>
                <a:schemeClr val="accent5"/>
              </a:buClr>
              <a:buFont typeface="Arial" panose="020B0604020202020204" pitchFamily="34" charset="0"/>
              <a:buChar char="•"/>
            </a:pPr>
            <a:r>
              <a:rPr lang="en-US" sz="1400" dirty="0">
                <a:latin typeface="Gadugi" panose="020B0502040204020203" pitchFamily="34" charset="0"/>
              </a:rPr>
              <a:t>Heard more in K-12 than Afterschool or Policymaker interviews</a:t>
            </a:r>
          </a:p>
          <a:p>
            <a:pPr marL="285750" indent="-285750">
              <a:spcBef>
                <a:spcPts val="1200"/>
              </a:spcBef>
              <a:buClr>
                <a:schemeClr val="accent5"/>
              </a:buClr>
              <a:buFont typeface="Arial" panose="020B0604020202020204" pitchFamily="34" charset="0"/>
              <a:buChar char="•"/>
            </a:pPr>
            <a:endParaRPr lang="en-US" sz="1400" dirty="0">
              <a:latin typeface="Gadugi" panose="020B0502040204020203" pitchFamily="34" charset="0"/>
            </a:endParaRPr>
          </a:p>
        </p:txBody>
      </p:sp>
      <p:sp>
        <p:nvSpPr>
          <p:cNvPr id="66" name="TextBox 65"/>
          <p:cNvSpPr txBox="1"/>
          <p:nvPr/>
        </p:nvSpPr>
        <p:spPr>
          <a:xfrm>
            <a:off x="6239205" y="1918594"/>
            <a:ext cx="2620602" cy="3354765"/>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Sources are enthusiastic about this term - everyone cares about success</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“Starting to catch on” since Department of Ed started using this language</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Gets leaders thinking about what makes people successful</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While they perk up at the language, it is also generic, and it takes a transition message to get to SEL </a:t>
            </a:r>
          </a:p>
        </p:txBody>
      </p:sp>
      <p:sp>
        <p:nvSpPr>
          <p:cNvPr id="67" name="TextBox 66"/>
          <p:cNvSpPr txBox="1"/>
          <p:nvPr/>
        </p:nvSpPr>
        <p:spPr>
          <a:xfrm>
            <a:off x="324927" y="5817146"/>
            <a:ext cx="8534879" cy="523220"/>
          </a:xfrm>
          <a:prstGeom prst="rect">
            <a:avLst/>
          </a:prstGeom>
          <a:noFill/>
        </p:spPr>
        <p:txBody>
          <a:bodyPr wrap="square" rtlCol="0">
            <a:spAutoFit/>
          </a:bodyPr>
          <a:lstStyle/>
          <a:p>
            <a:pPr algn="ctr"/>
            <a:r>
              <a:rPr lang="en-US" sz="1400" dirty="0"/>
              <a:t>Sets the right tone for shared goals, qualities to nurture in a student. </a:t>
            </a:r>
          </a:p>
          <a:p>
            <a:pPr algn="ctr"/>
            <a:r>
              <a:rPr lang="en-US" sz="1400" dirty="0"/>
              <a:t>However, it’s generic and not an obvious bridge to talking about SEL.</a:t>
            </a:r>
          </a:p>
        </p:txBody>
      </p:sp>
    </p:spTree>
    <p:extLst>
      <p:ext uri="{BB962C8B-B14F-4D97-AF65-F5344CB8AC3E}">
        <p14:creationId xmlns:p14="http://schemas.microsoft.com/office/powerpoint/2010/main" val="12116365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a:off x="4922393" y="1792991"/>
            <a:ext cx="4021783" cy="4058135"/>
          </a:xfrm>
          <a:prstGeom prst="wedgeRoundRectCallout">
            <a:avLst>
              <a:gd name="adj1" fmla="val 3460"/>
              <a:gd name="adj2" fmla="val 5539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i="1" dirty="0">
                <a:solidFill>
                  <a:schemeClr val="tx1"/>
                </a:solidFill>
                <a:latin typeface="Calibri" panose="020F0502020204030204" pitchFamily="34" charset="0"/>
                <a:ea typeface="Calibri" panose="020F0502020204030204" pitchFamily="34" charset="0"/>
              </a:rPr>
              <a:t>“</a:t>
            </a:r>
            <a:r>
              <a:rPr lang="en-US" sz="20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What does ‘success’ mean? I like to say it’s a very westernized way of thinking. Who gets to determine what is success? It’s not usually the marginalized and communities of color.” K-12</a:t>
            </a:r>
            <a:endParaRPr lang="en-US" sz="2000" i="1" dirty="0">
              <a:solidFill>
                <a:schemeClr val="tx1"/>
              </a:solidFill>
              <a:latin typeface="Calibri" panose="020F0502020204030204" pitchFamily="34" charset="0"/>
            </a:endParaRPr>
          </a:p>
        </p:txBody>
      </p:sp>
      <p:sp>
        <p:nvSpPr>
          <p:cNvPr id="2" name="Title 1"/>
          <p:cNvSpPr>
            <a:spLocks noGrp="1"/>
          </p:cNvSpPr>
          <p:nvPr>
            <p:ph type="title"/>
          </p:nvPr>
        </p:nvSpPr>
        <p:spPr/>
        <p:txBody>
          <a:bodyPr/>
          <a:lstStyle/>
          <a:p>
            <a:r>
              <a:rPr lang="en-US" dirty="0"/>
              <a:t>Success Factors</a:t>
            </a:r>
          </a:p>
        </p:txBody>
      </p:sp>
      <p:sp>
        <p:nvSpPr>
          <p:cNvPr id="3" name="Slide Number Placeholder 2"/>
          <p:cNvSpPr>
            <a:spLocks noGrp="1"/>
          </p:cNvSpPr>
          <p:nvPr>
            <p:ph type="sldNum" sz="quarter" idx="4"/>
          </p:nvPr>
        </p:nvSpPr>
        <p:spPr/>
        <p:txBody>
          <a:bodyPr/>
          <a:lstStyle/>
          <a:p>
            <a:fld id="{62DFECC4-1679-4D45-9635-E86BD1EE09E9}" type="slidenum">
              <a:rPr lang="en-US" smtClean="0"/>
              <a:pPr/>
              <a:t>61</a:t>
            </a:fld>
            <a:endParaRPr lang="en-US" dirty="0"/>
          </a:p>
        </p:txBody>
      </p:sp>
      <p:sp>
        <p:nvSpPr>
          <p:cNvPr id="5" name="TextBox 4"/>
          <p:cNvSpPr txBox="1"/>
          <p:nvPr/>
        </p:nvSpPr>
        <p:spPr>
          <a:xfrm>
            <a:off x="504826" y="906729"/>
            <a:ext cx="4244840" cy="369332"/>
          </a:xfrm>
          <a:prstGeom prst="rect">
            <a:avLst/>
          </a:prstGeom>
          <a:noFill/>
        </p:spPr>
        <p:txBody>
          <a:bodyPr wrap="square" rtlCol="0">
            <a:spAutoFit/>
          </a:bodyPr>
          <a:lstStyle/>
          <a:p>
            <a:r>
              <a:rPr lang="en-US" dirty="0"/>
              <a:t>Heard in interviews with professionals…</a:t>
            </a:r>
          </a:p>
        </p:txBody>
      </p:sp>
      <p:sp>
        <p:nvSpPr>
          <p:cNvPr id="19" name="Rounded Rectangular Callout 23"/>
          <p:cNvSpPr/>
          <p:nvPr/>
        </p:nvSpPr>
        <p:spPr>
          <a:xfrm>
            <a:off x="427378" y="1792991"/>
            <a:ext cx="4021783" cy="4058135"/>
          </a:xfrm>
          <a:prstGeom prst="wedgeRoundRectCallout">
            <a:avLst>
              <a:gd name="adj1" fmla="val 3460"/>
              <a:gd name="adj2" fmla="val 5539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i="1" dirty="0">
                <a:solidFill>
                  <a:schemeClr val="tx1"/>
                </a:solidFill>
                <a:latin typeface="Calibri" panose="020F0502020204030204" pitchFamily="34" charset="0"/>
                <a:ea typeface="Calibri" panose="020F0502020204030204" pitchFamily="34" charset="0"/>
              </a:rPr>
              <a:t>“Success factors is broadening out the kinds of skills, beliefs, mindsets that we think are important. We know that academics alone don’t predict success very well. I think it is improved language.” Afterschool</a:t>
            </a:r>
            <a:endParaRPr lang="en-US" sz="20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738898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4927" y="1300450"/>
            <a:ext cx="2687903" cy="4255530"/>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48415" y="1288413"/>
            <a:ext cx="2687903" cy="4255530"/>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71903" y="1299012"/>
            <a:ext cx="2687903" cy="4255530"/>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Youth Development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62</a:t>
            </a:fld>
            <a:endParaRPr lang="en-US" dirty="0"/>
          </a:p>
        </p:txBody>
      </p:sp>
      <p:sp>
        <p:nvSpPr>
          <p:cNvPr id="92" name="TextBox 91"/>
          <p:cNvSpPr txBox="1"/>
          <p:nvPr/>
        </p:nvSpPr>
        <p:spPr>
          <a:xfrm>
            <a:off x="3953609" y="912537"/>
            <a:ext cx="1709969" cy="338554"/>
          </a:xfrm>
          <a:prstGeom prst="rect">
            <a:avLst/>
          </a:prstGeom>
          <a:noFill/>
        </p:spPr>
        <p:txBody>
          <a:bodyPr wrap="square" rtlCol="0">
            <a:spAutoFit/>
          </a:bodyPr>
          <a:lstStyle/>
          <a:p>
            <a:pPr algn="ctr"/>
            <a:r>
              <a:rPr lang="en-US" sz="1600" b="1" dirty="0">
                <a:solidFill>
                  <a:schemeClr val="accent5">
                    <a:lumMod val="75000"/>
                  </a:schemeClr>
                </a:solidFill>
              </a:rPr>
              <a:t>ACCEPTANCE</a:t>
            </a:r>
            <a:endParaRPr lang="en-US" sz="1600" dirty="0"/>
          </a:p>
        </p:txBody>
      </p:sp>
      <p:grpSp>
        <p:nvGrpSpPr>
          <p:cNvPr id="17" name="Group 16"/>
          <p:cNvGrpSpPr/>
          <p:nvPr/>
        </p:nvGrpSpPr>
        <p:grpSpPr>
          <a:xfrm>
            <a:off x="2961157" y="845512"/>
            <a:ext cx="999103" cy="999103"/>
            <a:chOff x="352826" y="2892328"/>
            <a:chExt cx="1481328" cy="1481328"/>
          </a:xfrm>
        </p:grpSpPr>
        <p:sp>
          <p:nvSpPr>
            <p:cNvPr id="89" name="Rectangle 88"/>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99130" y="3037576"/>
              <a:ext cx="1188720" cy="1190832"/>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89122" y="3449791"/>
              <a:ext cx="854657" cy="589847"/>
              <a:chOff x="741592" y="3473737"/>
              <a:chExt cx="854657" cy="589847"/>
            </a:xfrm>
          </p:grpSpPr>
          <p:sp>
            <p:nvSpPr>
              <p:cNvPr id="113" name="Rounded Rectangle 112"/>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4" name="Flowchart: Terminator 113"/>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5" name="Flowchart: Terminator 114"/>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6" name="Flowchart: Terminator 115"/>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7" name="Flowchart: Terminator 116"/>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8" name="Rounded Rectangle 117"/>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9" name="Oval 118"/>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0" name="Oval 119"/>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1" name="Oval 120"/>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2" name="Oval 121"/>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3" name="Flowchart: Terminator 122"/>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4" name="Rounded Rectangle 123"/>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5" name="Rounded Rectangle 124"/>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sp>
        <p:nvSpPr>
          <p:cNvPr id="98" name="TextBox 97"/>
          <p:cNvSpPr txBox="1"/>
          <p:nvPr/>
        </p:nvSpPr>
        <p:spPr>
          <a:xfrm>
            <a:off x="7003991" y="957939"/>
            <a:ext cx="1188191" cy="338554"/>
          </a:xfrm>
          <a:prstGeom prst="rect">
            <a:avLst/>
          </a:prstGeom>
          <a:noFill/>
        </p:spPr>
        <p:txBody>
          <a:bodyPr wrap="square" rtlCol="0">
            <a:spAutoFit/>
          </a:bodyPr>
          <a:lstStyle/>
          <a:p>
            <a:pPr algn="ctr"/>
            <a:r>
              <a:rPr lang="en-US" sz="1600" b="1" dirty="0">
                <a:solidFill>
                  <a:schemeClr val="accent6"/>
                </a:solidFill>
              </a:rPr>
              <a:t>URGENCY</a:t>
            </a:r>
            <a:endParaRPr lang="en-US" sz="1600" dirty="0"/>
          </a:p>
        </p:txBody>
      </p:sp>
      <p:grpSp>
        <p:nvGrpSpPr>
          <p:cNvPr id="15" name="Group 14"/>
          <p:cNvGrpSpPr/>
          <p:nvPr/>
        </p:nvGrpSpPr>
        <p:grpSpPr>
          <a:xfrm>
            <a:off x="5924721" y="845512"/>
            <a:ext cx="999103" cy="999103"/>
            <a:chOff x="7369424" y="4574686"/>
            <a:chExt cx="1481328" cy="1481328"/>
          </a:xfrm>
        </p:grpSpPr>
        <p:sp>
          <p:nvSpPr>
            <p:cNvPr id="95" name="Rectangle 94"/>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521500" y="4719934"/>
              <a:ext cx="1188720" cy="1190832"/>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99007" y="845512"/>
            <a:ext cx="999103" cy="999103"/>
            <a:chOff x="411321" y="1149522"/>
            <a:chExt cx="1481329" cy="1481327"/>
          </a:xfrm>
        </p:grpSpPr>
        <p:sp>
          <p:nvSpPr>
            <p:cNvPr id="6" name="Rectangle 5"/>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7625" y="1294770"/>
              <a:ext cx="1188720" cy="1190832"/>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27"/>
            <p:cNvGrpSpPr/>
            <p:nvPr/>
          </p:nvGrpSpPr>
          <p:grpSpPr>
            <a:xfrm>
              <a:off x="711407" y="1427243"/>
              <a:ext cx="778892" cy="759217"/>
              <a:chOff x="4368302" y="1756036"/>
              <a:chExt cx="722948" cy="704685"/>
            </a:xfrm>
          </p:grpSpPr>
          <p:sp>
            <p:nvSpPr>
              <p:cNvPr id="129" name="Rectangle 128"/>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31"/>
              <p:cNvGrpSpPr/>
              <p:nvPr/>
            </p:nvGrpSpPr>
            <p:grpSpPr>
              <a:xfrm>
                <a:off x="4702630" y="1946944"/>
                <a:ext cx="388620" cy="110557"/>
                <a:chOff x="4694873" y="1937385"/>
                <a:chExt cx="388620" cy="110557"/>
              </a:xfrm>
            </p:grpSpPr>
            <p:sp>
              <p:nvSpPr>
                <p:cNvPr id="140" name="Rectangle 139"/>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4702630" y="2122352"/>
                <a:ext cx="388620" cy="110557"/>
                <a:chOff x="4694873" y="1937385"/>
                <a:chExt cx="388620" cy="110557"/>
              </a:xfrm>
            </p:grpSpPr>
            <p:sp>
              <p:nvSpPr>
                <p:cNvPr id="138" name="Rectangle 13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4702630" y="2307935"/>
                <a:ext cx="388620" cy="110557"/>
                <a:chOff x="4694873" y="1937385"/>
                <a:chExt cx="388620" cy="110557"/>
              </a:xfrm>
            </p:grpSpPr>
            <p:sp>
              <p:nvSpPr>
                <p:cNvPr id="136" name="Rectangle 13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TextBox 134"/>
              <p:cNvSpPr txBox="1"/>
              <p:nvPr/>
            </p:nvSpPr>
            <p:spPr>
              <a:xfrm>
                <a:off x="4368302" y="1756036"/>
                <a:ext cx="334328" cy="369332"/>
              </a:xfrm>
              <a:prstGeom prst="rect">
                <a:avLst/>
              </a:prstGeom>
              <a:noFill/>
            </p:spPr>
            <p:txBody>
              <a:bodyPr wrap="square" rtlCol="0">
                <a:spAutoFit/>
              </a:bodyPr>
              <a:lstStyle/>
              <a:p>
                <a:r>
                  <a:rPr lang="en-US" dirty="0">
                    <a:solidFill>
                      <a:schemeClr val="bg1"/>
                    </a:solidFill>
                    <a:sym typeface="Wingdings" panose="05000000000000000000" pitchFamily="2" charset="2"/>
                  </a:rPr>
                  <a:t></a:t>
                </a:r>
                <a:endParaRPr lang="en-US" dirty="0">
                  <a:solidFill>
                    <a:schemeClr val="bg1"/>
                  </a:solidFill>
                </a:endParaRPr>
              </a:p>
            </p:txBody>
          </p:sp>
        </p:grpSp>
      </p:grpSp>
      <p:sp>
        <p:nvSpPr>
          <p:cNvPr id="9" name="TextBox 8"/>
          <p:cNvSpPr txBox="1"/>
          <p:nvPr/>
        </p:nvSpPr>
        <p:spPr>
          <a:xfrm>
            <a:off x="1062324" y="957939"/>
            <a:ext cx="1603373" cy="338554"/>
          </a:xfrm>
          <a:prstGeom prst="rect">
            <a:avLst/>
          </a:prstGeom>
          <a:noFill/>
          <a:effectLst/>
        </p:spPr>
        <p:txBody>
          <a:bodyPr wrap="square" rtlCol="0">
            <a:spAutoFit/>
          </a:bodyPr>
          <a:lstStyle/>
          <a:p>
            <a:pPr algn="ctr"/>
            <a:r>
              <a:rPr lang="en-US" sz="1600" b="1" dirty="0">
                <a:solidFill>
                  <a:schemeClr val="accent1"/>
                </a:solidFill>
              </a:rPr>
              <a:t>DESCRIPTIVE</a:t>
            </a:r>
            <a:endParaRPr lang="en-US" sz="1600" dirty="0"/>
          </a:p>
        </p:txBody>
      </p:sp>
      <p:sp>
        <p:nvSpPr>
          <p:cNvPr id="59" name="TextBox 58"/>
          <p:cNvSpPr txBox="1"/>
          <p:nvPr/>
        </p:nvSpPr>
        <p:spPr>
          <a:xfrm>
            <a:off x="330784" y="2011670"/>
            <a:ext cx="2717763" cy="2339102"/>
          </a:xfrm>
          <a:prstGeom prst="rect">
            <a:avLst/>
          </a:prstGeom>
          <a:noFill/>
        </p:spPr>
        <p:txBody>
          <a:bodyPr wrap="square" numCol="1" rtlCol="0">
            <a:spAutoFit/>
          </a:bodyPr>
          <a:lstStyle/>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Is a crowd-pleasing term with a wide variety of definitions </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According to sources, it includes SEL, providing opportunities to students</a:t>
            </a:r>
          </a:p>
          <a:p>
            <a:pPr marL="285750" indent="-285750">
              <a:spcBef>
                <a:spcPts val="1200"/>
              </a:spcBef>
              <a:buClr>
                <a:schemeClr val="accent1"/>
              </a:buClr>
              <a:buFont typeface="Arial" panose="020B0604020202020204" pitchFamily="34" charset="0"/>
              <a:buChar char="•"/>
            </a:pPr>
            <a:r>
              <a:rPr lang="en-US" sz="1400" dirty="0">
                <a:latin typeface="Gadugi" panose="020B0502040204020203" pitchFamily="34" charset="0"/>
              </a:rPr>
              <a:t>“More than reading and math” is a common way to explain it</a:t>
            </a:r>
          </a:p>
        </p:txBody>
      </p:sp>
      <p:grpSp>
        <p:nvGrpSpPr>
          <p:cNvPr id="7" name="Group 6"/>
          <p:cNvGrpSpPr/>
          <p:nvPr/>
        </p:nvGrpSpPr>
        <p:grpSpPr>
          <a:xfrm>
            <a:off x="324927" y="5614335"/>
            <a:ext cx="8534879" cy="744529"/>
            <a:chOff x="324927" y="5778934"/>
            <a:chExt cx="8534879" cy="744529"/>
          </a:xfrm>
        </p:grpSpPr>
        <p:sp>
          <p:nvSpPr>
            <p:cNvPr id="12" name="Rectangle 11"/>
            <p:cNvSpPr/>
            <p:nvPr/>
          </p:nvSpPr>
          <p:spPr>
            <a:xfrm>
              <a:off x="324927" y="5799506"/>
              <a:ext cx="8534879" cy="7239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801061" y="5778934"/>
              <a:ext cx="1582615" cy="338554"/>
            </a:xfrm>
            <a:prstGeom prst="rect">
              <a:avLst/>
            </a:prstGeom>
            <a:noFill/>
          </p:spPr>
          <p:txBody>
            <a:bodyPr wrap="square" rtlCol="0">
              <a:spAutoFit/>
            </a:bodyPr>
            <a:lstStyle/>
            <a:p>
              <a:r>
                <a:rPr lang="en-US" sz="1600" b="1" dirty="0">
                  <a:solidFill>
                    <a:schemeClr val="tx2"/>
                  </a:solidFill>
                </a:rPr>
                <a:t>BOTTOM LINE</a:t>
              </a:r>
            </a:p>
          </p:txBody>
        </p:sp>
      </p:grpSp>
      <p:sp>
        <p:nvSpPr>
          <p:cNvPr id="63" name="TextBox 62"/>
          <p:cNvSpPr txBox="1"/>
          <p:nvPr/>
        </p:nvSpPr>
        <p:spPr>
          <a:xfrm>
            <a:off x="3237128" y="2011670"/>
            <a:ext cx="2676306" cy="3149580"/>
          </a:xfrm>
          <a:prstGeom prst="rect">
            <a:avLst/>
          </a:prstGeom>
          <a:noFill/>
        </p:spPr>
        <p:txBody>
          <a:bodyPr wrap="square" numCol="1" rtlCol="0">
            <a:spAutoFit/>
          </a:bodyPr>
          <a:lstStyle/>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Most closely affiliated with Afterschool; but K-12 and Policymakers embrace the term in these interviews</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A pitfall is that it seems to imply older “youth” </a:t>
            </a:r>
            <a:br>
              <a:rPr lang="en-US" sz="1400" dirty="0">
                <a:latin typeface="Gadugi" panose="020B0502040204020203" pitchFamily="34" charset="0"/>
              </a:rPr>
            </a:br>
            <a:r>
              <a:rPr lang="en-US" sz="1400" dirty="0">
                <a:latin typeface="Gadugi" panose="020B0502040204020203" pitchFamily="34" charset="0"/>
              </a:rPr>
              <a:t>(tweens and teens) </a:t>
            </a:r>
          </a:p>
          <a:p>
            <a:pPr marL="285750" indent="-285750">
              <a:spcBef>
                <a:spcPts val="1000"/>
              </a:spcBef>
              <a:buClr>
                <a:schemeClr val="accent5"/>
              </a:buClr>
              <a:buFont typeface="Arial" panose="020B0604020202020204" pitchFamily="34" charset="0"/>
              <a:buChar char="•"/>
            </a:pPr>
            <a:r>
              <a:rPr lang="en-US" sz="1400" dirty="0">
                <a:latin typeface="Gadugi" panose="020B0502040204020203" pitchFamily="34" charset="0"/>
              </a:rPr>
              <a:t>Politically neutral and versatile: can evoke responsibility (appealing to conservatives) </a:t>
            </a:r>
            <a:r>
              <a:rPr lang="en-US" sz="1400" u="sng" dirty="0">
                <a:latin typeface="Gadugi" panose="020B0502040204020203" pitchFamily="34" charset="0"/>
              </a:rPr>
              <a:t>or</a:t>
            </a:r>
            <a:r>
              <a:rPr lang="en-US" sz="1400" dirty="0">
                <a:latin typeface="Gadugi" panose="020B0502040204020203" pitchFamily="34" charset="0"/>
              </a:rPr>
              <a:t> independent thinking (appealing to liberals)</a:t>
            </a:r>
          </a:p>
        </p:txBody>
      </p:sp>
      <p:sp>
        <p:nvSpPr>
          <p:cNvPr id="66" name="TextBox 65"/>
          <p:cNvSpPr txBox="1"/>
          <p:nvPr/>
        </p:nvSpPr>
        <p:spPr>
          <a:xfrm>
            <a:off x="6239205" y="2011670"/>
            <a:ext cx="2620602" cy="3139321"/>
          </a:xfrm>
          <a:prstGeom prst="rect">
            <a:avLst/>
          </a:prstGeom>
          <a:noFill/>
        </p:spPr>
        <p:txBody>
          <a:bodyPr wrap="square" numCol="1" rtlCol="0">
            <a:spAutoFit/>
          </a:bodyPr>
          <a:lstStyle/>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Familiar language, but no real urgency, it might be difficult to rally support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Risk in being too familiar, something these audiences already know and do</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That some communities are adopting this term now might suggest new interest</a:t>
            </a:r>
          </a:p>
          <a:p>
            <a:pPr marL="285750" indent="-285750">
              <a:spcBef>
                <a:spcPts val="1200"/>
              </a:spcBef>
              <a:buClr>
                <a:schemeClr val="accent6"/>
              </a:buClr>
              <a:buFont typeface="Arial" panose="020B0604020202020204" pitchFamily="34" charset="0"/>
              <a:buChar char="•"/>
            </a:pPr>
            <a:r>
              <a:rPr lang="en-US" sz="1400" dirty="0">
                <a:latin typeface="Gadugi" panose="020B0502040204020203" pitchFamily="34" charset="0"/>
              </a:rPr>
              <a:t>It is consistently appealing, often preferred in these interviews</a:t>
            </a:r>
          </a:p>
        </p:txBody>
      </p:sp>
      <p:sp>
        <p:nvSpPr>
          <p:cNvPr id="67" name="TextBox 66"/>
          <p:cNvSpPr txBox="1"/>
          <p:nvPr/>
        </p:nvSpPr>
        <p:spPr>
          <a:xfrm>
            <a:off x="1082942" y="5856216"/>
            <a:ext cx="7018848" cy="523220"/>
          </a:xfrm>
          <a:prstGeom prst="rect">
            <a:avLst/>
          </a:prstGeom>
          <a:noFill/>
        </p:spPr>
        <p:txBody>
          <a:bodyPr wrap="square" rtlCol="0">
            <a:spAutoFit/>
          </a:bodyPr>
          <a:lstStyle/>
          <a:p>
            <a:pPr algn="ctr"/>
            <a:r>
              <a:rPr lang="en-US" sz="1400" dirty="0"/>
              <a:t>The epitome of a “widely accepted” term and often preferred.  But it might be hard to energize target audiences around an idea so familiar and broad.</a:t>
            </a:r>
          </a:p>
        </p:txBody>
      </p:sp>
    </p:spTree>
    <p:extLst>
      <p:ext uri="{BB962C8B-B14F-4D97-AF65-F5344CB8AC3E}">
        <p14:creationId xmlns:p14="http://schemas.microsoft.com/office/powerpoint/2010/main" val="1615966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ular Callout 23"/>
          <p:cNvSpPr/>
          <p:nvPr/>
        </p:nvSpPr>
        <p:spPr>
          <a:xfrm>
            <a:off x="4922393" y="1792991"/>
            <a:ext cx="4021783" cy="4058135"/>
          </a:xfrm>
          <a:prstGeom prst="wedgeRoundRectCallout">
            <a:avLst>
              <a:gd name="adj1" fmla="val 3460"/>
              <a:gd name="adj2" fmla="val 5539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i="1" dirty="0">
                <a:solidFill>
                  <a:schemeClr val="tx1"/>
                </a:solidFill>
                <a:latin typeface="Calibri" panose="020F0502020204030204" pitchFamily="34" charset="0"/>
                <a:ea typeface="Calibri" panose="020F0502020204030204" pitchFamily="34" charset="0"/>
              </a:rPr>
              <a:t>“</a:t>
            </a:r>
            <a:r>
              <a:rPr lang="en-US" sz="2000" i="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Youth development could be a segment of SEL. It’s very targeted and very focused on a set of specific things that are associated with helping kids mature and grow.” K-12</a:t>
            </a:r>
            <a:endParaRPr lang="en-US" sz="2000" i="1" dirty="0">
              <a:solidFill>
                <a:schemeClr val="tx1"/>
              </a:solidFill>
              <a:latin typeface="Calibri" panose="020F0502020204030204" pitchFamily="34" charset="0"/>
            </a:endParaRPr>
          </a:p>
        </p:txBody>
      </p:sp>
      <p:sp>
        <p:nvSpPr>
          <p:cNvPr id="2" name="Title 1"/>
          <p:cNvSpPr>
            <a:spLocks noGrp="1"/>
          </p:cNvSpPr>
          <p:nvPr>
            <p:ph type="title"/>
          </p:nvPr>
        </p:nvSpPr>
        <p:spPr/>
        <p:txBody>
          <a:bodyPr/>
          <a:lstStyle/>
          <a:p>
            <a:r>
              <a:rPr lang="en-US" dirty="0"/>
              <a:t>Youth Development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63</a:t>
            </a:fld>
            <a:endParaRPr lang="en-US" dirty="0"/>
          </a:p>
        </p:txBody>
      </p:sp>
      <p:sp>
        <p:nvSpPr>
          <p:cNvPr id="5" name="TextBox 4"/>
          <p:cNvSpPr txBox="1"/>
          <p:nvPr/>
        </p:nvSpPr>
        <p:spPr>
          <a:xfrm>
            <a:off x="504826" y="906729"/>
            <a:ext cx="4244840" cy="369332"/>
          </a:xfrm>
          <a:prstGeom prst="rect">
            <a:avLst/>
          </a:prstGeom>
          <a:noFill/>
        </p:spPr>
        <p:txBody>
          <a:bodyPr wrap="square" rtlCol="0">
            <a:spAutoFit/>
          </a:bodyPr>
          <a:lstStyle/>
          <a:p>
            <a:r>
              <a:rPr lang="en-US" dirty="0"/>
              <a:t>Heard in interviews with professionals…</a:t>
            </a:r>
          </a:p>
        </p:txBody>
      </p:sp>
      <p:sp>
        <p:nvSpPr>
          <p:cNvPr id="19" name="Rounded Rectangular Callout 23"/>
          <p:cNvSpPr/>
          <p:nvPr/>
        </p:nvSpPr>
        <p:spPr>
          <a:xfrm>
            <a:off x="427378" y="1792991"/>
            <a:ext cx="4021783" cy="4058135"/>
          </a:xfrm>
          <a:prstGeom prst="wedgeRoundRectCallout">
            <a:avLst>
              <a:gd name="adj1" fmla="val 3460"/>
              <a:gd name="adj2" fmla="val 55393"/>
              <a:gd name="adj3" fmla="val 166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000" i="1" dirty="0">
                <a:solidFill>
                  <a:schemeClr val="tx1"/>
                </a:solidFill>
                <a:latin typeface="Calibri" panose="020F0502020204030204" pitchFamily="34" charset="0"/>
                <a:ea typeface="Calibri" panose="020F0502020204030204" pitchFamily="34" charset="0"/>
              </a:rPr>
              <a:t>“It reminds us there is a bigger picture than reading and math. </a:t>
            </a:r>
            <a:br>
              <a:rPr lang="en-US" sz="2000" i="1" dirty="0">
                <a:solidFill>
                  <a:schemeClr val="tx1"/>
                </a:solidFill>
                <a:latin typeface="Calibri" panose="020F0502020204030204" pitchFamily="34" charset="0"/>
                <a:ea typeface="Calibri" panose="020F0502020204030204" pitchFamily="34" charset="0"/>
              </a:rPr>
            </a:br>
            <a:r>
              <a:rPr lang="en-US" sz="2000" i="1" dirty="0">
                <a:solidFill>
                  <a:schemeClr val="tx1"/>
                </a:solidFill>
                <a:latin typeface="Calibri" panose="020F0502020204030204" pitchFamily="34" charset="0"/>
                <a:ea typeface="Calibri" panose="020F0502020204030204" pitchFamily="34" charset="0"/>
              </a:rPr>
              <a:t>It doesn’t have any real negative connotations from my perspective.” Policymaker</a:t>
            </a:r>
            <a:endParaRPr lang="en-US" sz="20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81402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 Effective Terms</a:t>
            </a:r>
          </a:p>
        </p:txBody>
      </p:sp>
      <p:sp>
        <p:nvSpPr>
          <p:cNvPr id="3" name="Slide Number Placeholder 2"/>
          <p:cNvSpPr>
            <a:spLocks noGrp="1"/>
          </p:cNvSpPr>
          <p:nvPr>
            <p:ph type="sldNum" sz="quarter" idx="4"/>
          </p:nvPr>
        </p:nvSpPr>
        <p:spPr/>
        <p:txBody>
          <a:bodyPr/>
          <a:lstStyle/>
          <a:p>
            <a:fld id="{62DFECC4-1679-4D45-9635-E86BD1EE09E9}" type="slidenum">
              <a:rPr lang="en-US" smtClean="0"/>
              <a:pPr/>
              <a:t>64</a:t>
            </a:fld>
            <a:endParaRPr lang="en-US" dirty="0"/>
          </a:p>
        </p:txBody>
      </p:sp>
      <p:graphicFrame>
        <p:nvGraphicFramePr>
          <p:cNvPr id="5" name="Table 4"/>
          <p:cNvGraphicFramePr>
            <a:graphicFrameLocks noGrp="1"/>
          </p:cNvGraphicFramePr>
          <p:nvPr/>
        </p:nvGraphicFramePr>
        <p:xfrm>
          <a:off x="469201" y="1073455"/>
          <a:ext cx="8374569" cy="4900589"/>
        </p:xfrm>
        <a:graphic>
          <a:graphicData uri="http://schemas.openxmlformats.org/drawingml/2006/table">
            <a:tbl>
              <a:tblPr firstRow="1" bandRow="1">
                <a:tableStyleId>{5C22544A-7EE6-4342-B048-85BDC9FD1C3A}</a:tableStyleId>
              </a:tblPr>
              <a:tblGrid>
                <a:gridCol w="1106203">
                  <a:extLst>
                    <a:ext uri="{9D8B030D-6E8A-4147-A177-3AD203B41FA5}">
                      <a16:colId xmlns:a16="http://schemas.microsoft.com/office/drawing/2014/main" val="20000"/>
                    </a:ext>
                  </a:extLst>
                </a:gridCol>
                <a:gridCol w="2016140">
                  <a:extLst>
                    <a:ext uri="{9D8B030D-6E8A-4147-A177-3AD203B41FA5}">
                      <a16:colId xmlns:a16="http://schemas.microsoft.com/office/drawing/2014/main" val="20001"/>
                    </a:ext>
                  </a:extLst>
                </a:gridCol>
                <a:gridCol w="1902398">
                  <a:extLst>
                    <a:ext uri="{9D8B030D-6E8A-4147-A177-3AD203B41FA5}">
                      <a16:colId xmlns:a16="http://schemas.microsoft.com/office/drawing/2014/main" val="20002"/>
                    </a:ext>
                  </a:extLst>
                </a:gridCol>
                <a:gridCol w="1674914">
                  <a:extLst>
                    <a:ext uri="{9D8B030D-6E8A-4147-A177-3AD203B41FA5}">
                      <a16:colId xmlns:a16="http://schemas.microsoft.com/office/drawing/2014/main" val="20003"/>
                    </a:ext>
                  </a:extLst>
                </a:gridCol>
                <a:gridCol w="1674914">
                  <a:extLst>
                    <a:ext uri="{9D8B030D-6E8A-4147-A177-3AD203B41FA5}">
                      <a16:colId xmlns:a16="http://schemas.microsoft.com/office/drawing/2014/main" val="625068287"/>
                    </a:ext>
                  </a:extLst>
                </a:gridCol>
              </a:tblGrid>
              <a:tr h="420029">
                <a:tc>
                  <a:txBody>
                    <a:bodyPr/>
                    <a:lstStyle/>
                    <a:p>
                      <a:pPr algn="ctr"/>
                      <a:r>
                        <a:rPr lang="en-US" sz="1600" dirty="0">
                          <a:solidFill>
                            <a:schemeClr val="bg1"/>
                          </a:solidFill>
                        </a:rPr>
                        <a:t>Term</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tx2"/>
                    </a:solidFill>
                  </a:tcPr>
                </a:tc>
                <a:tc>
                  <a:txBody>
                    <a:bodyPr/>
                    <a:lstStyle/>
                    <a:p>
                      <a:pPr algn="r"/>
                      <a:r>
                        <a:rPr lang="en-US" sz="1600" dirty="0">
                          <a:solidFill>
                            <a:schemeClr val="bg1"/>
                          </a:solidFill>
                        </a:rPr>
                        <a:t>Descriptive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1"/>
                    </a:solidFill>
                  </a:tcPr>
                </a:tc>
                <a:tc>
                  <a:txBody>
                    <a:bodyPr/>
                    <a:lstStyle/>
                    <a:p>
                      <a:pPr algn="r"/>
                      <a:r>
                        <a:rPr lang="en-US" sz="1600" dirty="0">
                          <a:solidFill>
                            <a:schemeClr val="bg1"/>
                          </a:solidFill>
                        </a:rPr>
                        <a:t>Acceptance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5"/>
                    </a:solidFill>
                  </a:tcPr>
                </a:tc>
                <a:tc>
                  <a:txBody>
                    <a:bodyPr/>
                    <a:lstStyle/>
                    <a:p>
                      <a:pPr algn="r"/>
                      <a:r>
                        <a:rPr lang="en-US" sz="1600" dirty="0">
                          <a:solidFill>
                            <a:schemeClr val="bg1"/>
                          </a:solidFill>
                        </a:rPr>
                        <a:t>Urgency</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6"/>
                    </a:solidFill>
                  </a:tcPr>
                </a:tc>
                <a:tc>
                  <a:txBody>
                    <a:bodyPr/>
                    <a:lstStyle/>
                    <a:p>
                      <a:pPr algn="ctr"/>
                      <a:r>
                        <a:rPr lang="en-US" sz="1600" dirty="0">
                          <a:solidFill>
                            <a:schemeClr val="bg1"/>
                          </a:solidFill>
                        </a:rPr>
                        <a:t>Bottom line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accent4"/>
                    </a:solidFill>
                  </a:tcPr>
                </a:tc>
                <a:extLst>
                  <a:ext uri="{0D108BD9-81ED-4DB2-BD59-A6C34878D82A}">
                    <a16:rowId xmlns:a16="http://schemas.microsoft.com/office/drawing/2014/main" val="10000"/>
                  </a:ext>
                </a:extLst>
              </a:tr>
              <a:tr h="1005840">
                <a:tc>
                  <a:txBody>
                    <a:bodyPr/>
                    <a:lstStyle/>
                    <a:p>
                      <a:pPr algn="ctr"/>
                      <a:r>
                        <a:rPr lang="en-US" sz="1400" b="1" dirty="0"/>
                        <a:t>21</a:t>
                      </a:r>
                      <a:r>
                        <a:rPr lang="en-US" sz="1400" b="1" baseline="30000" dirty="0"/>
                        <a:t>st</a:t>
                      </a:r>
                      <a:r>
                        <a:rPr lang="en-US" sz="1400" b="1" dirty="0"/>
                        <a:t> century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baseline="0" dirty="0"/>
                        <a:t>Used loosely and with multiple meanings.</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Heard or used by all audiences</a:t>
                      </a:r>
                      <a:r>
                        <a:rPr lang="en-US" sz="1200" baseline="0" dirty="0"/>
                        <a:t> and business leaders. Rejected by many who see it as dated and/or gimmicky.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Relevant</a:t>
                      </a:r>
                      <a:r>
                        <a:rPr lang="en-US" sz="1200" baseline="0" dirty="0"/>
                        <a:t> to today’s world. What kids need </a:t>
                      </a:r>
                      <a:r>
                        <a:rPr lang="en-US" sz="1200" u="none" baseline="0" dirty="0"/>
                        <a:t>now (or needed 10 years ago).</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 lot of unrelated connotations (tech, workforce, funding).  A</a:t>
                      </a:r>
                      <a:r>
                        <a:rPr lang="en-US" sz="1200" baseline="0" dirty="0"/>
                        <a:t>t worst “old hat.”</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1"/>
                  </a:ext>
                </a:extLst>
              </a:tr>
              <a:tr h="822960">
                <a:tc>
                  <a:txBody>
                    <a:bodyPr/>
                    <a:lstStyle/>
                    <a:p>
                      <a:pPr algn="ctr"/>
                      <a:r>
                        <a:rPr lang="en-US" sz="1400" b="1" dirty="0"/>
                        <a:t>Character</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Morals, ethics,</a:t>
                      </a:r>
                      <a:r>
                        <a:rPr lang="en-US" sz="1200" baseline="0" dirty="0"/>
                        <a:t> positive social interaction, compliance, respect, responsibility, civic duty.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Everyone understands</a:t>
                      </a:r>
                      <a:r>
                        <a:rPr lang="en-US" sz="1200" baseline="0" dirty="0"/>
                        <a:t> it. More appealing to conservatives.</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Unclear</a:t>
                      </a:r>
                      <a:r>
                        <a:rPr lang="en-US" sz="1200" baseline="0" dirty="0"/>
                        <a:t> if this is education’s job—overstepping family role? Dated for some.</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Ideological red</a:t>
                      </a:r>
                      <a:r>
                        <a:rPr lang="en-US" sz="1200" baseline="0" dirty="0"/>
                        <a:t> flags:  “moral” implications, “religion,” “elitism.”</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2"/>
                  </a:ext>
                </a:extLst>
              </a:tr>
              <a:tr h="822960">
                <a:tc>
                  <a:txBody>
                    <a:bodyPr/>
                    <a:lstStyle/>
                    <a:p>
                      <a:pPr algn="ctr"/>
                      <a:r>
                        <a:rPr lang="en-US" sz="1400" b="1" dirty="0"/>
                        <a:t>Soft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Emotional intelligence, communication and relationships - things that can’t be graded.</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Used by some</a:t>
                      </a:r>
                      <a:r>
                        <a:rPr lang="en-US" sz="1200" baseline="0" dirty="0"/>
                        <a:t> educators, afterschool and business community.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“Soft” diminishes</a:t>
                      </a:r>
                      <a:r>
                        <a:rPr lang="en-US" sz="1200" baseline="0" dirty="0"/>
                        <a:t> importance and urgency.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Too many</a:t>
                      </a:r>
                      <a:r>
                        <a:rPr lang="en-US" sz="1200" baseline="0" dirty="0"/>
                        <a:t> strikes against this term. Many sources say they won’t use it.</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3"/>
                  </a:ext>
                </a:extLst>
              </a:tr>
              <a:tr h="1005840">
                <a:tc>
                  <a:txBody>
                    <a:bodyPr/>
                    <a:lstStyle/>
                    <a:p>
                      <a:pPr algn="ctr"/>
                      <a:r>
                        <a:rPr lang="en-US" sz="1400" b="1" dirty="0"/>
                        <a:t>School climate/ culture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Conditions in which school and SEL happen, safety, discipline.</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Alienates</a:t>
                      </a:r>
                      <a:r>
                        <a:rPr lang="en-US" sz="1200" baseline="0" dirty="0"/>
                        <a:t> afterschool.</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A</a:t>
                      </a:r>
                      <a:r>
                        <a:rPr lang="en-US" sz="1200" baseline="0" dirty="0"/>
                        <a:t> r</a:t>
                      </a:r>
                      <a:r>
                        <a:rPr lang="en-US" sz="1200" dirty="0"/>
                        <a:t>elated and important concept -</a:t>
                      </a:r>
                      <a:r>
                        <a:rPr lang="en-US" sz="1200" baseline="0" dirty="0"/>
                        <a:t> </a:t>
                      </a:r>
                      <a:r>
                        <a:rPr lang="en-US" sz="1200" dirty="0"/>
                        <a:t>necessary for SEL to occur and a result of SEL.</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Too broad to be the lead term. </a:t>
                      </a:r>
                    </a:p>
                    <a:p>
                      <a:pPr algn="ctr"/>
                      <a:r>
                        <a:rPr lang="en-US" sz="1200" dirty="0"/>
                        <a:t>Exclusive</a:t>
                      </a:r>
                      <a:r>
                        <a:rPr lang="en-US" sz="1200" baseline="0" dirty="0"/>
                        <a:t> to schools.</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4"/>
                  </a:ext>
                </a:extLst>
              </a:tr>
              <a:tr h="822960">
                <a:tc>
                  <a:txBody>
                    <a:bodyPr/>
                    <a:lstStyle/>
                    <a:p>
                      <a:pPr algn="ctr"/>
                      <a:r>
                        <a:rPr lang="en-US" sz="1400" b="1" dirty="0"/>
                        <a:t>Essential life skills</a:t>
                      </a:r>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Basic</a:t>
                      </a:r>
                      <a:r>
                        <a:rPr lang="en-US" sz="1200" baseline="0" dirty="0"/>
                        <a:t> skills for daily living (i.e. budgeting), prep for work and life.</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Not widely used</a:t>
                      </a:r>
                      <a:r>
                        <a:rPr lang="en-US" sz="1200" baseline="0" dirty="0"/>
                        <a:t>; not preferred over other terms.</a:t>
                      </a:r>
                      <a:endParaRPr lang="en-US" sz="105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dirty="0"/>
                        <a:t>Necessary to succeed in life, but possibly</a:t>
                      </a:r>
                      <a:r>
                        <a:rPr lang="en-US" sz="1200" baseline="0" dirty="0"/>
                        <a:t> not education’s responsibility.</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tc>
                  <a:txBody>
                    <a:bodyPr/>
                    <a:lstStyle/>
                    <a:p>
                      <a:pPr algn="ctr"/>
                      <a:r>
                        <a:rPr lang="en-US" sz="1200" baseline="0" dirty="0"/>
                        <a:t>Implies a value judgement that’s a turn off, us v. them.</a:t>
                      </a:r>
                      <a:endParaRPr lang="en-US" sz="1200" dirty="0"/>
                    </a:p>
                  </a:txBody>
                  <a:tcPr anchor="ctr">
                    <a:lnL w="12700" cap="flat" cmpd="sng" algn="ctr">
                      <a:solidFill>
                        <a:schemeClr val="accent1"/>
                      </a:solidFill>
                      <a:prstDash val="sysDash"/>
                      <a:round/>
                      <a:headEnd type="none" w="med" len="med"/>
                      <a:tailEnd type="none" w="med" len="med"/>
                    </a:lnL>
                    <a:lnR w="12700" cap="flat" cmpd="sng" algn="ctr">
                      <a:solidFill>
                        <a:schemeClr val="accent1"/>
                      </a:solidFill>
                      <a:prstDash val="sysDash"/>
                      <a:round/>
                      <a:headEnd type="none" w="med" len="med"/>
                      <a:tailEnd type="none" w="med" len="med"/>
                    </a:lnR>
                    <a:lnT w="12700" cap="flat" cmpd="sng" algn="ctr">
                      <a:solidFill>
                        <a:schemeClr val="accent1"/>
                      </a:solidFill>
                      <a:prstDash val="sysDash"/>
                      <a:round/>
                      <a:headEnd type="none" w="med" len="med"/>
                      <a:tailEnd type="none" w="med" len="med"/>
                    </a:lnT>
                    <a:lnB w="12700" cap="flat" cmpd="sng" algn="ctr">
                      <a:solidFill>
                        <a:schemeClr val="accent1"/>
                      </a:solidFill>
                      <a:prstDash val="sysDash"/>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pSp>
        <p:nvGrpSpPr>
          <p:cNvPr id="6" name="Group 5"/>
          <p:cNvGrpSpPr/>
          <p:nvPr/>
        </p:nvGrpSpPr>
        <p:grpSpPr>
          <a:xfrm>
            <a:off x="3626971" y="949221"/>
            <a:ext cx="498963" cy="498963"/>
            <a:chOff x="352826" y="2892328"/>
            <a:chExt cx="1481328" cy="1481328"/>
          </a:xfrm>
        </p:grpSpPr>
        <p:sp>
          <p:nvSpPr>
            <p:cNvPr id="7" name="Rectangle 6"/>
            <p:cNvSpPr/>
            <p:nvPr/>
          </p:nvSpPr>
          <p:spPr>
            <a:xfrm>
              <a:off x="352826" y="2892328"/>
              <a:ext cx="1481328" cy="1481328"/>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9130" y="3037576"/>
              <a:ext cx="1188720" cy="1190832"/>
            </a:xfrm>
            <a:prstGeom prst="ellipse">
              <a:avLst/>
            </a:prstGeom>
            <a:solidFill>
              <a:schemeClr val="accent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89122" y="3449791"/>
              <a:ext cx="854657" cy="589847"/>
              <a:chOff x="741592" y="3473737"/>
              <a:chExt cx="854657" cy="589847"/>
            </a:xfrm>
          </p:grpSpPr>
          <p:sp>
            <p:nvSpPr>
              <p:cNvPr id="10" name="Rounded Rectangle 9"/>
              <p:cNvSpPr/>
              <p:nvPr/>
            </p:nvSpPr>
            <p:spPr>
              <a:xfrm rot="1746039">
                <a:off x="741592" y="3497412"/>
                <a:ext cx="333066" cy="235963"/>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1" name="Flowchart: Terminator 10"/>
              <p:cNvSpPr/>
              <p:nvPr/>
            </p:nvSpPr>
            <p:spPr>
              <a:xfrm rot="2715586">
                <a:off x="967578" y="3883501"/>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2" name="Flowchart: Terminator 11"/>
              <p:cNvSpPr/>
              <p:nvPr/>
            </p:nvSpPr>
            <p:spPr>
              <a:xfrm rot="2715586">
                <a:off x="1038427" y="3838736"/>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3" name="Flowchart: Terminator 12"/>
              <p:cNvSpPr/>
              <p:nvPr/>
            </p:nvSpPr>
            <p:spPr>
              <a:xfrm rot="2715586">
                <a:off x="1097793" y="3793973"/>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4" name="Flowchart: Terminator 13"/>
              <p:cNvSpPr/>
              <p:nvPr/>
            </p:nvSpPr>
            <p:spPr>
              <a:xfrm rot="2715586">
                <a:off x="1157161" y="3749210"/>
                <a:ext cx="282724"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5" name="Rounded Rectangle 14"/>
              <p:cNvSpPr/>
              <p:nvPr/>
            </p:nvSpPr>
            <p:spPr>
              <a:xfrm rot="2703489">
                <a:off x="919864" y="3604204"/>
                <a:ext cx="369619" cy="31657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6" name="Oval 15"/>
              <p:cNvSpPr/>
              <p:nvPr/>
            </p:nvSpPr>
            <p:spPr>
              <a:xfrm rot="19481350">
                <a:off x="1005205" y="3881447"/>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7" name="Oval 16"/>
              <p:cNvSpPr/>
              <p:nvPr/>
            </p:nvSpPr>
            <p:spPr>
              <a:xfrm rot="19481350">
                <a:off x="951470" y="3830533"/>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8" name="Oval 17"/>
              <p:cNvSpPr/>
              <p:nvPr/>
            </p:nvSpPr>
            <p:spPr>
              <a:xfrm rot="19481350">
                <a:off x="903707" y="3773149"/>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19" name="Oval 18"/>
              <p:cNvSpPr/>
              <p:nvPr/>
            </p:nvSpPr>
            <p:spPr>
              <a:xfrm rot="19481350">
                <a:off x="848444" y="3716055"/>
                <a:ext cx="115096" cy="77441"/>
              </a:xfrm>
              <a:prstGeom prst="ellipse">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20" name="Flowchart: Terminator 19"/>
              <p:cNvSpPr/>
              <p:nvPr/>
            </p:nvSpPr>
            <p:spPr>
              <a:xfrm rot="19370848">
                <a:off x="977312" y="3563534"/>
                <a:ext cx="243303" cy="77441"/>
              </a:xfrm>
              <a:prstGeom prst="flowChartTerminator">
                <a:avLst/>
              </a:prstGeom>
              <a:solidFill>
                <a:schemeClr val="bg1"/>
              </a:solidFill>
              <a:ln w="3175" cap="flat" cmpd="sng" algn="ctr">
                <a:solidFill>
                  <a:schemeClr val="accent5"/>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21" name="Rounded Rectangle 20"/>
              <p:cNvSpPr/>
              <p:nvPr/>
            </p:nvSpPr>
            <p:spPr>
              <a:xfrm rot="18826670">
                <a:off x="1218461" y="3455319"/>
                <a:ext cx="119711" cy="320767"/>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sp>
            <p:nvSpPr>
              <p:cNvPr id="22" name="Rounded Rectangle 21"/>
              <p:cNvSpPr/>
              <p:nvPr/>
            </p:nvSpPr>
            <p:spPr>
              <a:xfrm rot="20208170">
                <a:off x="1292726" y="3473737"/>
                <a:ext cx="303523" cy="258606"/>
              </a:xfrm>
              <a:prstGeom prst="roundRect">
                <a:avLst/>
              </a:prstGeom>
              <a:solidFill>
                <a:schemeClr val="bg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dugi"/>
                  <a:ea typeface="+mn-ea"/>
                  <a:cs typeface="+mn-cs"/>
                </a:endParaRPr>
              </a:p>
            </p:txBody>
          </p:sp>
        </p:grpSp>
      </p:grpSp>
      <p:grpSp>
        <p:nvGrpSpPr>
          <p:cNvPr id="23" name="Group 22"/>
          <p:cNvGrpSpPr/>
          <p:nvPr/>
        </p:nvGrpSpPr>
        <p:grpSpPr>
          <a:xfrm>
            <a:off x="5547069" y="955387"/>
            <a:ext cx="498963" cy="498963"/>
            <a:chOff x="7369424" y="4574686"/>
            <a:chExt cx="1481328" cy="1481328"/>
          </a:xfrm>
        </p:grpSpPr>
        <p:sp>
          <p:nvSpPr>
            <p:cNvPr id="24" name="Rectangle 23"/>
            <p:cNvSpPr/>
            <p:nvPr/>
          </p:nvSpPr>
          <p:spPr>
            <a:xfrm>
              <a:off x="7369424" y="4574686"/>
              <a:ext cx="1481328" cy="1481328"/>
            </a:xfrm>
            <a:prstGeom prst="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521500" y="4719934"/>
              <a:ext cx="1188720" cy="1190832"/>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Delay 2"/>
            <p:cNvSpPr/>
            <p:nvPr/>
          </p:nvSpPr>
          <p:spPr>
            <a:xfrm rot="16200000">
              <a:off x="7945076" y="5323367"/>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Delay 2"/>
            <p:cNvSpPr/>
            <p:nvPr/>
          </p:nvSpPr>
          <p:spPr>
            <a:xfrm rot="5400000" flipV="1">
              <a:off x="7945076" y="5024502"/>
              <a:ext cx="343018" cy="303039"/>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904706" y="4946808"/>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7904706" y="5621820"/>
              <a:ext cx="423756" cy="67785"/>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Delay 2"/>
            <p:cNvSpPr/>
            <p:nvPr/>
          </p:nvSpPr>
          <p:spPr>
            <a:xfrm rot="5400000" flipV="1">
              <a:off x="8020064" y="5109062"/>
              <a:ext cx="193042" cy="229900"/>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lay 2"/>
            <p:cNvSpPr/>
            <p:nvPr/>
          </p:nvSpPr>
          <p:spPr>
            <a:xfrm rot="16200000">
              <a:off x="8041641" y="5391326"/>
              <a:ext cx="148905" cy="254317"/>
            </a:xfrm>
            <a:custGeom>
              <a:avLst/>
              <a:gdLst>
                <a:gd name="connsiteX0" fmla="*/ 0 w 176270"/>
                <a:gd name="connsiteY0" fmla="*/ 0 h 204390"/>
                <a:gd name="connsiteX1" fmla="*/ 88135 w 176270"/>
                <a:gd name="connsiteY1" fmla="*/ 0 h 204390"/>
                <a:gd name="connsiteX2" fmla="*/ 176270 w 176270"/>
                <a:gd name="connsiteY2" fmla="*/ 102195 h 204390"/>
                <a:gd name="connsiteX3" fmla="*/ 88135 w 176270"/>
                <a:gd name="connsiteY3" fmla="*/ 204390 h 204390"/>
                <a:gd name="connsiteX4" fmla="*/ 0 w 176270"/>
                <a:gd name="connsiteY4" fmla="*/ 204390 h 204390"/>
                <a:gd name="connsiteX5" fmla="*/ 0 w 176270"/>
                <a:gd name="connsiteY5" fmla="*/ 0 h 204390"/>
                <a:gd name="connsiteX0" fmla="*/ 0 w 214829"/>
                <a:gd name="connsiteY0" fmla="*/ 0 h 204390"/>
                <a:gd name="connsiteX1" fmla="*/ 88135 w 214829"/>
                <a:gd name="connsiteY1" fmla="*/ 0 h 204390"/>
                <a:gd name="connsiteX2" fmla="*/ 214829 w 214829"/>
                <a:gd name="connsiteY2" fmla="*/ 102195 h 204390"/>
                <a:gd name="connsiteX3" fmla="*/ 88135 w 214829"/>
                <a:gd name="connsiteY3" fmla="*/ 204390 h 204390"/>
                <a:gd name="connsiteX4" fmla="*/ 0 w 214829"/>
                <a:gd name="connsiteY4" fmla="*/ 204390 h 204390"/>
                <a:gd name="connsiteX5" fmla="*/ 0 w 214829"/>
                <a:gd name="connsiteY5" fmla="*/ 0 h 204390"/>
                <a:gd name="connsiteX0" fmla="*/ 0 w 231355"/>
                <a:gd name="connsiteY0" fmla="*/ 0 h 204390"/>
                <a:gd name="connsiteX1" fmla="*/ 88135 w 231355"/>
                <a:gd name="connsiteY1" fmla="*/ 0 h 204390"/>
                <a:gd name="connsiteX2" fmla="*/ 231355 w 231355"/>
                <a:gd name="connsiteY2" fmla="*/ 102198 h 204390"/>
                <a:gd name="connsiteX3" fmla="*/ 88135 w 231355"/>
                <a:gd name="connsiteY3" fmla="*/ 204390 h 204390"/>
                <a:gd name="connsiteX4" fmla="*/ 0 w 231355"/>
                <a:gd name="connsiteY4" fmla="*/ 204390 h 204390"/>
                <a:gd name="connsiteX5" fmla="*/ 0 w 231355"/>
                <a:gd name="connsiteY5" fmla="*/ 0 h 20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355" h="204390">
                  <a:moveTo>
                    <a:pt x="0" y="0"/>
                  </a:moveTo>
                  <a:lnTo>
                    <a:pt x="88135" y="0"/>
                  </a:lnTo>
                  <a:cubicBezTo>
                    <a:pt x="136811" y="0"/>
                    <a:pt x="231355" y="45757"/>
                    <a:pt x="231355" y="102198"/>
                  </a:cubicBezTo>
                  <a:cubicBezTo>
                    <a:pt x="231355" y="158639"/>
                    <a:pt x="136811" y="204390"/>
                    <a:pt x="88135" y="204390"/>
                  </a:cubicBezTo>
                  <a:lnTo>
                    <a:pt x="0" y="20439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flipV="1">
              <a:off x="8082178" y="5301320"/>
              <a:ext cx="67785" cy="220019"/>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605908" y="957132"/>
            <a:ext cx="498963" cy="498963"/>
            <a:chOff x="411321" y="1149522"/>
            <a:chExt cx="1481329" cy="1481327"/>
          </a:xfrm>
        </p:grpSpPr>
        <p:sp>
          <p:nvSpPr>
            <p:cNvPr id="34" name="Rectangle 33"/>
            <p:cNvSpPr/>
            <p:nvPr/>
          </p:nvSpPr>
          <p:spPr>
            <a:xfrm>
              <a:off x="411321" y="1149522"/>
              <a:ext cx="1481329" cy="1481327"/>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57625" y="1294770"/>
              <a:ext cx="1188720" cy="119083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89854" y="1375999"/>
              <a:ext cx="800449" cy="810464"/>
              <a:chOff x="4348294" y="1708471"/>
              <a:chExt cx="742956" cy="752250"/>
            </a:xfrm>
          </p:grpSpPr>
          <p:sp>
            <p:nvSpPr>
              <p:cNvPr id="37" name="Rectangle 36"/>
              <p:cNvSpPr/>
              <p:nvPr/>
            </p:nvSpPr>
            <p:spPr>
              <a:xfrm>
                <a:off x="4508381" y="1937385"/>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508381" y="2122837"/>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508381" y="2308288"/>
                <a:ext cx="152433" cy="1524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4702630" y="1946944"/>
                <a:ext cx="388620" cy="110557"/>
                <a:chOff x="4694873" y="1937385"/>
                <a:chExt cx="388620" cy="110557"/>
              </a:xfrm>
            </p:grpSpPr>
            <p:sp>
              <p:nvSpPr>
                <p:cNvPr id="48" name="Rectangle 47"/>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4702630" y="2122352"/>
                <a:ext cx="388620" cy="110557"/>
                <a:chOff x="4694873" y="1937385"/>
                <a:chExt cx="388620" cy="110557"/>
              </a:xfrm>
            </p:grpSpPr>
            <p:sp>
              <p:nvSpPr>
                <p:cNvPr id="46" name="Rectangle 45"/>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4702630" y="2307935"/>
                <a:ext cx="388620" cy="110557"/>
                <a:chOff x="4694873" y="1937385"/>
                <a:chExt cx="388620" cy="110557"/>
              </a:xfrm>
            </p:grpSpPr>
            <p:sp>
              <p:nvSpPr>
                <p:cNvPr id="44" name="Rectangle 43"/>
                <p:cNvSpPr/>
                <p:nvPr/>
              </p:nvSpPr>
              <p:spPr>
                <a:xfrm>
                  <a:off x="4694873" y="1937385"/>
                  <a:ext cx="3886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4694873" y="2002222"/>
                  <a:ext cx="24860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4348294" y="1708471"/>
                <a:ext cx="334326" cy="593670"/>
              </a:xfrm>
              <a:prstGeom prst="rect">
                <a:avLst/>
              </a:prstGeom>
              <a:noFill/>
            </p:spPr>
            <p:txBody>
              <a:bodyPr wrap="square" rtlCol="0">
                <a:spAutoFit/>
              </a:bodyPr>
              <a:lstStyle/>
              <a:p>
                <a:r>
                  <a:rPr lang="en-US" sz="800" dirty="0">
                    <a:solidFill>
                      <a:schemeClr val="bg1"/>
                    </a:solidFill>
                    <a:sym typeface="Wingdings" panose="05000000000000000000" pitchFamily="2" charset="2"/>
                  </a:rPr>
                  <a:t></a:t>
                </a:r>
                <a:endParaRPr lang="en-US" sz="800" dirty="0">
                  <a:solidFill>
                    <a:schemeClr val="bg1"/>
                  </a:solidFill>
                </a:endParaRPr>
              </a:p>
            </p:txBody>
          </p:sp>
        </p:grpSp>
      </p:grpSp>
    </p:spTree>
    <p:extLst>
      <p:ext uri="{BB962C8B-B14F-4D97-AF65-F5344CB8AC3E}">
        <p14:creationId xmlns:p14="http://schemas.microsoft.com/office/powerpoint/2010/main" val="13093872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Mindset</a:t>
            </a:r>
          </a:p>
        </p:txBody>
      </p:sp>
    </p:spTree>
    <p:extLst>
      <p:ext uri="{BB962C8B-B14F-4D97-AF65-F5344CB8AC3E}">
        <p14:creationId xmlns:p14="http://schemas.microsoft.com/office/powerpoint/2010/main" val="30719184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Policymaker Perspective</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62DFECC4-1679-4D45-9635-E86BD1EE09E9}" type="slidenum">
              <a:rPr lang="en-US" smtClean="0"/>
              <a:pPr/>
              <a:t>66</a:t>
            </a:fld>
            <a:endParaRPr lang="en-US" dirty="0"/>
          </a:p>
        </p:txBody>
      </p:sp>
      <p:sp>
        <p:nvSpPr>
          <p:cNvPr id="5" name="Text Placeholder 4"/>
          <p:cNvSpPr>
            <a:spLocks noGrp="1"/>
          </p:cNvSpPr>
          <p:nvPr>
            <p:ph type="body" sz="quarter" idx="13"/>
          </p:nvPr>
        </p:nvSpPr>
        <p:spPr>
          <a:xfrm>
            <a:off x="427823" y="2953510"/>
            <a:ext cx="4138210" cy="2833524"/>
          </a:xfrm>
        </p:spPr>
        <p:txBody>
          <a:bodyPr anchor="ctr">
            <a:normAutofit/>
          </a:bodyPr>
          <a:lstStyle/>
          <a:p>
            <a:pPr>
              <a:lnSpc>
                <a:spcPct val="110000"/>
              </a:lnSpc>
              <a:spcBef>
                <a:spcPts val="1400"/>
              </a:spcBef>
            </a:pPr>
            <a:r>
              <a:rPr lang="en-US" sz="2000" dirty="0"/>
              <a:t>Policymakers in these interviews discuss social and emotional learning as a way to address big picture problems (literacy, accountability, achievement)</a:t>
            </a:r>
          </a:p>
        </p:txBody>
      </p:sp>
      <p:sp>
        <p:nvSpPr>
          <p:cNvPr id="6" name="Rounded Rectangular Callout 5"/>
          <p:cNvSpPr/>
          <p:nvPr/>
        </p:nvSpPr>
        <p:spPr>
          <a:xfrm>
            <a:off x="4566033" y="1123594"/>
            <a:ext cx="4288859" cy="4663440"/>
          </a:xfrm>
          <a:prstGeom prst="wedgeRoundRectCallout">
            <a:avLst>
              <a:gd name="adj1" fmla="val 6052"/>
              <a:gd name="adj2" fmla="val 59921"/>
              <a:gd name="adj3" fmla="val 16667"/>
            </a:avLst>
          </a:prstGeom>
          <a:solidFill>
            <a:schemeClr val="accent1">
              <a:lumMod val="20000"/>
              <a:lumOff val="80000"/>
              <a:alpha val="50000"/>
            </a:schemeClr>
          </a:solidFill>
        </p:spPr>
        <p:style>
          <a:lnRef idx="3">
            <a:schemeClr val="lt1"/>
          </a:lnRef>
          <a:fillRef idx="1">
            <a:schemeClr val="accent3"/>
          </a:fillRef>
          <a:effectRef idx="1">
            <a:schemeClr val="accent3"/>
          </a:effectRef>
          <a:fontRef idx="minor">
            <a:schemeClr val="lt1"/>
          </a:fontRef>
        </p:style>
        <p:txBody>
          <a:bodyPr rtlCol="0" anchor="ctr"/>
          <a:lstStyle/>
          <a:p>
            <a:pPr>
              <a:lnSpc>
                <a:spcPct val="110000"/>
              </a:lnSpc>
            </a:pPr>
            <a:r>
              <a:rPr lang="en-US" i="1" dirty="0">
                <a:solidFill>
                  <a:schemeClr val="tx1"/>
                </a:solidFill>
                <a:latin typeface="Gadugi" panose="020B0502040204020203" pitchFamily="34" charset="0"/>
              </a:rPr>
              <a:t>“We are working to address academic achievement gaps and the opportunity gap in higher poverty, low performing areas.”</a:t>
            </a:r>
          </a:p>
          <a:p>
            <a:pPr>
              <a:lnSpc>
                <a:spcPct val="110000"/>
              </a:lnSpc>
            </a:pPr>
            <a:r>
              <a:rPr lang="en-US" i="1" dirty="0">
                <a:solidFill>
                  <a:schemeClr val="tx1"/>
                </a:solidFill>
                <a:latin typeface="Gadugi" panose="020B0502040204020203" pitchFamily="34" charset="0"/>
              </a:rPr>
              <a:t>Policymaker</a:t>
            </a:r>
          </a:p>
          <a:p>
            <a:pPr>
              <a:lnSpc>
                <a:spcPct val="110000"/>
              </a:lnSpc>
            </a:pPr>
            <a:endParaRPr lang="en-US" i="1" dirty="0">
              <a:solidFill>
                <a:schemeClr val="tx1"/>
              </a:solidFill>
              <a:latin typeface="Gadugi" panose="020B0502040204020203" pitchFamily="34" charset="0"/>
            </a:endParaRPr>
          </a:p>
          <a:p>
            <a:pPr>
              <a:lnSpc>
                <a:spcPct val="110000"/>
              </a:lnSpc>
            </a:pPr>
            <a:r>
              <a:rPr lang="en-US" i="1" dirty="0">
                <a:solidFill>
                  <a:schemeClr val="tx1"/>
                </a:solidFill>
                <a:latin typeface="Gadugi" panose="020B0502040204020203" pitchFamily="34" charset="0"/>
              </a:rPr>
              <a:t>“Federal policymakers are intellectually interested, but it’s difficult to measure so they are apt to step back…. State policymakers are showing growing interest.” Policymaker</a:t>
            </a:r>
          </a:p>
        </p:txBody>
      </p:sp>
      <p:grpSp>
        <p:nvGrpSpPr>
          <p:cNvPr id="9" name="Group 8"/>
          <p:cNvGrpSpPr/>
          <p:nvPr/>
        </p:nvGrpSpPr>
        <p:grpSpPr>
          <a:xfrm>
            <a:off x="1779199" y="1909766"/>
            <a:ext cx="1435458" cy="1435458"/>
            <a:chOff x="5979174" y="140957"/>
            <a:chExt cx="1736904" cy="1736904"/>
          </a:xfrm>
        </p:grpSpPr>
        <p:sp>
          <p:nvSpPr>
            <p:cNvPr id="10" name="Oval 9"/>
            <p:cNvSpPr>
              <a:spLocks noChangeAspect="1"/>
            </p:cNvSpPr>
            <p:nvPr/>
          </p:nvSpPr>
          <p:spPr>
            <a:xfrm>
              <a:off x="5979174" y="140957"/>
              <a:ext cx="1736904" cy="1736904"/>
            </a:xfrm>
            <a:prstGeom prst="ellipse">
              <a:avLst/>
            </a:prstGeom>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1" name="Group 10"/>
            <p:cNvGrpSpPr/>
            <p:nvPr/>
          </p:nvGrpSpPr>
          <p:grpSpPr>
            <a:xfrm>
              <a:off x="6332027" y="267496"/>
              <a:ext cx="1031198" cy="1378063"/>
              <a:chOff x="739862" y="1319347"/>
              <a:chExt cx="975779" cy="1304003"/>
            </a:xfrm>
          </p:grpSpPr>
          <p:sp>
            <p:nvSpPr>
              <p:cNvPr id="12" name="Flowchart: Stored Data 11"/>
              <p:cNvSpPr/>
              <p:nvPr/>
            </p:nvSpPr>
            <p:spPr>
              <a:xfrm rot="5400000">
                <a:off x="1080533" y="1770121"/>
                <a:ext cx="294438" cy="692985"/>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5400000">
                <a:off x="1066719" y="1485810"/>
                <a:ext cx="322066" cy="622654"/>
              </a:xfrm>
              <a:prstGeom prst="moon">
                <a:avLst>
                  <a:gd name="adj" fmla="val 87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oon 13"/>
              <p:cNvSpPr/>
              <p:nvPr/>
            </p:nvSpPr>
            <p:spPr>
              <a:xfrm rot="5400000">
                <a:off x="1169823" y="1455596"/>
                <a:ext cx="115857" cy="192701"/>
              </a:xfrm>
              <a:prstGeom prst="moon">
                <a:avLst>
                  <a:gd name="adj" fmla="val 87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Terminator 14"/>
              <p:cNvSpPr/>
              <p:nvPr/>
            </p:nvSpPr>
            <p:spPr>
              <a:xfrm rot="5400000">
                <a:off x="1111451" y="1396690"/>
                <a:ext cx="232602" cy="77915"/>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Terminator 15"/>
              <p:cNvSpPr/>
              <p:nvPr/>
            </p:nvSpPr>
            <p:spPr>
              <a:xfrm rot="5400000">
                <a:off x="861560" y="2121947"/>
                <a:ext cx="225919"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Terminator 16"/>
              <p:cNvSpPr/>
              <p:nvPr/>
            </p:nvSpPr>
            <p:spPr>
              <a:xfrm rot="5400000">
                <a:off x="1029239" y="2107765"/>
                <a:ext cx="225919"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Terminator 17"/>
              <p:cNvSpPr/>
              <p:nvPr/>
            </p:nvSpPr>
            <p:spPr>
              <a:xfrm rot="5400000">
                <a:off x="1204576" y="2106461"/>
                <a:ext cx="225919"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Terminator 18"/>
              <p:cNvSpPr/>
              <p:nvPr/>
            </p:nvSpPr>
            <p:spPr>
              <a:xfrm rot="5400000">
                <a:off x="1378289" y="2116934"/>
                <a:ext cx="225918"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Stored Data 19"/>
              <p:cNvSpPr/>
              <p:nvPr/>
            </p:nvSpPr>
            <p:spPr>
              <a:xfrm rot="5400000">
                <a:off x="1027125" y="1934833"/>
                <a:ext cx="401254" cy="975779"/>
              </a:xfrm>
              <a:prstGeom prst="flowChartOnlineStorag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Terminator 20"/>
              <p:cNvSpPr/>
              <p:nvPr/>
            </p:nvSpPr>
            <p:spPr>
              <a:xfrm rot="5400000">
                <a:off x="767303" y="2380448"/>
                <a:ext cx="227912"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Terminator 21"/>
              <p:cNvSpPr/>
              <p:nvPr/>
            </p:nvSpPr>
            <p:spPr>
              <a:xfrm rot="5400000">
                <a:off x="937210" y="2373496"/>
                <a:ext cx="227912"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Terminator 22"/>
              <p:cNvSpPr/>
              <p:nvPr/>
            </p:nvSpPr>
            <p:spPr>
              <a:xfrm rot="5400000">
                <a:off x="1114868" y="2367111"/>
                <a:ext cx="227912"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Terminator 23"/>
              <p:cNvSpPr/>
              <p:nvPr/>
            </p:nvSpPr>
            <p:spPr>
              <a:xfrm rot="5400000">
                <a:off x="1293913" y="2367111"/>
                <a:ext cx="227912"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Terminator 24"/>
              <p:cNvSpPr/>
              <p:nvPr/>
            </p:nvSpPr>
            <p:spPr>
              <a:xfrm rot="5400000">
                <a:off x="1465188" y="2373496"/>
                <a:ext cx="227912" cy="67880"/>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41852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K-12 Perspective</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62DFECC4-1679-4D45-9635-E86BD1EE09E9}" type="slidenum">
              <a:rPr lang="en-US" smtClean="0"/>
              <a:pPr/>
              <a:t>67</a:t>
            </a:fld>
            <a:endParaRPr lang="en-US" dirty="0"/>
          </a:p>
        </p:txBody>
      </p:sp>
      <p:sp>
        <p:nvSpPr>
          <p:cNvPr id="5" name="Text Placeholder 4"/>
          <p:cNvSpPr>
            <a:spLocks noGrp="1"/>
          </p:cNvSpPr>
          <p:nvPr>
            <p:ph type="body" sz="quarter" idx="13"/>
          </p:nvPr>
        </p:nvSpPr>
        <p:spPr>
          <a:xfrm>
            <a:off x="427823" y="2667783"/>
            <a:ext cx="4138210" cy="3276825"/>
          </a:xfrm>
        </p:spPr>
        <p:txBody>
          <a:bodyPr anchor="ctr">
            <a:normAutofit/>
          </a:bodyPr>
          <a:lstStyle/>
          <a:p>
            <a:pPr>
              <a:lnSpc>
                <a:spcPct val="110000"/>
              </a:lnSpc>
              <a:spcBef>
                <a:spcPts val="1400"/>
              </a:spcBef>
            </a:pPr>
            <a:r>
              <a:rPr lang="en-US" sz="2000" dirty="0"/>
              <a:t>K-12 leaders in these interviews say that achievement is always at the forefront (grade level performance, grad rates, gaps, Common Core)</a:t>
            </a:r>
          </a:p>
          <a:p>
            <a:pPr>
              <a:lnSpc>
                <a:spcPct val="110000"/>
              </a:lnSpc>
              <a:spcBef>
                <a:spcPts val="1400"/>
              </a:spcBef>
            </a:pPr>
            <a:r>
              <a:rPr lang="en-US" sz="2000" dirty="0"/>
              <a:t>Social and emotional learning is gaining in priority but still aspirational</a:t>
            </a:r>
          </a:p>
        </p:txBody>
      </p:sp>
      <p:sp>
        <p:nvSpPr>
          <p:cNvPr id="6" name="Rounded Rectangular Callout 5"/>
          <p:cNvSpPr/>
          <p:nvPr/>
        </p:nvSpPr>
        <p:spPr>
          <a:xfrm>
            <a:off x="4566033" y="1123594"/>
            <a:ext cx="4288859" cy="4663440"/>
          </a:xfrm>
          <a:prstGeom prst="wedgeRoundRectCallout">
            <a:avLst>
              <a:gd name="adj1" fmla="val 6052"/>
              <a:gd name="adj2" fmla="val 59921"/>
              <a:gd name="adj3" fmla="val 16667"/>
            </a:avLst>
          </a:prstGeom>
          <a:solidFill>
            <a:srgbClr val="C00000">
              <a:alpha val="20000"/>
            </a:srgbClr>
          </a:solidFill>
        </p:spPr>
        <p:style>
          <a:lnRef idx="3">
            <a:schemeClr val="lt1"/>
          </a:lnRef>
          <a:fillRef idx="1">
            <a:schemeClr val="accent3"/>
          </a:fillRef>
          <a:effectRef idx="1">
            <a:schemeClr val="accent3"/>
          </a:effectRef>
          <a:fontRef idx="minor">
            <a:schemeClr val="lt1"/>
          </a:fontRef>
        </p:style>
        <p:txBody>
          <a:bodyPr rtlCol="0" anchor="ctr"/>
          <a:lstStyle/>
          <a:p>
            <a:pPr>
              <a:lnSpc>
                <a:spcPct val="110000"/>
              </a:lnSpc>
              <a:spcBef>
                <a:spcPts val="1200"/>
              </a:spcBef>
            </a:pPr>
            <a:r>
              <a:rPr lang="en-US" i="1" dirty="0">
                <a:solidFill>
                  <a:schemeClr val="tx1"/>
                </a:solidFill>
                <a:latin typeface="Gadugi" panose="020B0502040204020203" pitchFamily="34" charset="0"/>
              </a:rPr>
              <a:t>“We’re still in an environment of testing and high stakes accountability. The pendulum is swinging back, but heavy stress on academics pushes this to the side.” Thought Leader</a:t>
            </a:r>
          </a:p>
          <a:p>
            <a:pPr>
              <a:lnSpc>
                <a:spcPct val="110000"/>
              </a:lnSpc>
            </a:pPr>
            <a:endParaRPr lang="en-US" i="1" dirty="0">
              <a:solidFill>
                <a:schemeClr val="tx1"/>
              </a:solidFill>
              <a:latin typeface="Gadugi" panose="020B0502040204020203" pitchFamily="34" charset="0"/>
            </a:endParaRPr>
          </a:p>
          <a:p>
            <a:pPr>
              <a:lnSpc>
                <a:spcPct val="110000"/>
              </a:lnSpc>
            </a:pPr>
            <a:r>
              <a:rPr lang="en-US" i="1" dirty="0">
                <a:solidFill>
                  <a:schemeClr val="tx1"/>
                </a:solidFill>
                <a:latin typeface="Gadugi" panose="020B0502040204020203" pitchFamily="34" charset="0"/>
              </a:rPr>
              <a:t>“We are a Title I Elementary School in transformation. We got interested in SEL during the transformation. It is very expensive to execute. We found we needed to work with the private sector.” </a:t>
            </a:r>
          </a:p>
          <a:p>
            <a:pPr>
              <a:lnSpc>
                <a:spcPct val="110000"/>
              </a:lnSpc>
            </a:pPr>
            <a:r>
              <a:rPr lang="en-US" i="1" dirty="0">
                <a:solidFill>
                  <a:schemeClr val="tx1"/>
                </a:solidFill>
                <a:latin typeface="Gadugi" panose="020B0502040204020203" pitchFamily="34" charset="0"/>
              </a:rPr>
              <a:t>K-12 Leader </a:t>
            </a:r>
          </a:p>
        </p:txBody>
      </p:sp>
      <p:grpSp>
        <p:nvGrpSpPr>
          <p:cNvPr id="26" name="Group 25"/>
          <p:cNvGrpSpPr/>
          <p:nvPr/>
        </p:nvGrpSpPr>
        <p:grpSpPr>
          <a:xfrm>
            <a:off x="1779199" y="1232326"/>
            <a:ext cx="1435458" cy="1435458"/>
            <a:chOff x="4172931" y="104456"/>
            <a:chExt cx="1736904" cy="1736904"/>
          </a:xfrm>
        </p:grpSpPr>
        <p:sp>
          <p:nvSpPr>
            <p:cNvPr id="27" name="Oval 26"/>
            <p:cNvSpPr>
              <a:spLocks noChangeAspect="1"/>
            </p:cNvSpPr>
            <p:nvPr/>
          </p:nvSpPr>
          <p:spPr>
            <a:xfrm>
              <a:off x="4172931" y="104456"/>
              <a:ext cx="1736904" cy="1736904"/>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28" name="Group 27"/>
            <p:cNvGrpSpPr/>
            <p:nvPr/>
          </p:nvGrpSpPr>
          <p:grpSpPr>
            <a:xfrm>
              <a:off x="4475598" y="241588"/>
              <a:ext cx="1131570" cy="1375860"/>
              <a:chOff x="4682188" y="905949"/>
              <a:chExt cx="1131570" cy="1375860"/>
            </a:xfrm>
          </p:grpSpPr>
          <p:grpSp>
            <p:nvGrpSpPr>
              <p:cNvPr id="29" name="Group 28"/>
              <p:cNvGrpSpPr/>
              <p:nvPr/>
            </p:nvGrpSpPr>
            <p:grpSpPr>
              <a:xfrm>
                <a:off x="4682188" y="905949"/>
                <a:ext cx="1131570" cy="1375860"/>
                <a:chOff x="6259830" y="260894"/>
                <a:chExt cx="1131570" cy="1375860"/>
              </a:xfrm>
            </p:grpSpPr>
            <p:grpSp>
              <p:nvGrpSpPr>
                <p:cNvPr id="37" name="Group 36"/>
                <p:cNvGrpSpPr/>
                <p:nvPr/>
              </p:nvGrpSpPr>
              <p:grpSpPr>
                <a:xfrm>
                  <a:off x="6698308" y="260894"/>
                  <a:ext cx="359042" cy="350338"/>
                  <a:chOff x="6716195" y="241883"/>
                  <a:chExt cx="359042" cy="364457"/>
                </a:xfrm>
              </p:grpSpPr>
              <p:sp>
                <p:nvSpPr>
                  <p:cNvPr id="39" name="Freeform 36"/>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7"/>
                  <p:cNvSpPr/>
                  <p:nvPr/>
                </p:nvSpPr>
                <p:spPr>
                  <a:xfrm>
                    <a:off x="6835635" y="241883"/>
                    <a:ext cx="239602" cy="180888"/>
                  </a:xfrm>
                  <a:prstGeom prst="round2DiagRect">
                    <a:avLst>
                      <a:gd name="adj1" fmla="val 50000"/>
                      <a:gd name="adj2" fmla="val 0"/>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778195" y="1130195"/>
                <a:ext cx="939556" cy="879001"/>
                <a:chOff x="4138408" y="580617"/>
                <a:chExt cx="939556" cy="879001"/>
              </a:xfrm>
            </p:grpSpPr>
            <p:grpSp>
              <p:nvGrpSpPr>
                <p:cNvPr id="31" name="Group 30"/>
                <p:cNvGrpSpPr/>
                <p:nvPr/>
              </p:nvGrpSpPr>
              <p:grpSpPr>
                <a:xfrm>
                  <a:off x="4138408" y="580617"/>
                  <a:ext cx="939556" cy="879001"/>
                  <a:chOff x="4068689" y="510134"/>
                  <a:chExt cx="871767" cy="815581"/>
                </a:xfrm>
                <a:solidFill>
                  <a:schemeClr val="bg1"/>
                </a:solidFill>
              </p:grpSpPr>
              <p:sp>
                <p:nvSpPr>
                  <p:cNvPr id="35" name="Rounded Rectangle 32"/>
                  <p:cNvSpPr/>
                  <p:nvPr/>
                </p:nvSpPr>
                <p:spPr>
                  <a:xfrm rot="4222239">
                    <a:off x="3936165" y="642658"/>
                    <a:ext cx="815581" cy="5505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3"/>
                  <p:cNvSpPr/>
                  <p:nvPr/>
                </p:nvSpPr>
                <p:spPr>
                  <a:xfrm rot="17377761" flipH="1">
                    <a:off x="4257398" y="642658"/>
                    <a:ext cx="815581" cy="55053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4170505" y="612604"/>
                  <a:ext cx="875165" cy="806049"/>
                  <a:chOff x="4066891" y="510411"/>
                  <a:chExt cx="875165" cy="806049"/>
                </a:xfrm>
              </p:grpSpPr>
              <p:sp>
                <p:nvSpPr>
                  <p:cNvPr id="33" name="Rounded Rectangle 30"/>
                  <p:cNvSpPr/>
                  <p:nvPr/>
                </p:nvSpPr>
                <p:spPr>
                  <a:xfrm rot="4222239">
                    <a:off x="3939721" y="637616"/>
                    <a:ext cx="804874" cy="55053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1"/>
                  <p:cNvSpPr/>
                  <p:nvPr/>
                </p:nvSpPr>
                <p:spPr>
                  <a:xfrm rot="17377761" flipH="1">
                    <a:off x="4263764" y="638169"/>
                    <a:ext cx="806049" cy="550534"/>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Tree>
    <p:extLst>
      <p:ext uri="{BB962C8B-B14F-4D97-AF65-F5344CB8AC3E}">
        <p14:creationId xmlns:p14="http://schemas.microsoft.com/office/powerpoint/2010/main" val="2964757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Afterschool Perspective</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62DFECC4-1679-4D45-9635-E86BD1EE09E9}" type="slidenum">
              <a:rPr lang="en-US" smtClean="0"/>
              <a:pPr/>
              <a:t>68</a:t>
            </a:fld>
            <a:endParaRPr lang="en-US" dirty="0"/>
          </a:p>
        </p:txBody>
      </p:sp>
      <p:sp>
        <p:nvSpPr>
          <p:cNvPr id="5" name="Text Placeholder 4"/>
          <p:cNvSpPr>
            <a:spLocks noGrp="1"/>
          </p:cNvSpPr>
          <p:nvPr>
            <p:ph type="body" sz="quarter" idx="13"/>
          </p:nvPr>
        </p:nvSpPr>
        <p:spPr>
          <a:xfrm>
            <a:off x="427823" y="2231401"/>
            <a:ext cx="4138210" cy="3555633"/>
          </a:xfrm>
        </p:spPr>
        <p:txBody>
          <a:bodyPr anchor="ctr">
            <a:normAutofit/>
          </a:bodyPr>
          <a:lstStyle/>
          <a:p>
            <a:pPr>
              <a:lnSpc>
                <a:spcPct val="110000"/>
              </a:lnSpc>
              <a:spcBef>
                <a:spcPts val="1400"/>
              </a:spcBef>
            </a:pPr>
            <a:r>
              <a:rPr lang="en-US" sz="2000" dirty="0"/>
              <a:t>Afterschool leaders in these interviews tell us that social and emotional learning is inherent in their programs (emotional, behavioral, social skills)</a:t>
            </a:r>
          </a:p>
        </p:txBody>
      </p:sp>
      <p:sp>
        <p:nvSpPr>
          <p:cNvPr id="6" name="Rounded Rectangular Callout 5"/>
          <p:cNvSpPr/>
          <p:nvPr/>
        </p:nvSpPr>
        <p:spPr>
          <a:xfrm>
            <a:off x="4566033" y="1123594"/>
            <a:ext cx="4288859" cy="4663440"/>
          </a:xfrm>
          <a:prstGeom prst="wedgeRoundRectCallout">
            <a:avLst>
              <a:gd name="adj1" fmla="val 6052"/>
              <a:gd name="adj2" fmla="val 59921"/>
              <a:gd name="adj3" fmla="val 16667"/>
            </a:avLst>
          </a:prstGeom>
          <a:solidFill>
            <a:schemeClr val="accent5">
              <a:lumMod val="40000"/>
              <a:lumOff val="60000"/>
              <a:alpha val="80000"/>
            </a:schemeClr>
          </a:solidFill>
        </p:spPr>
        <p:style>
          <a:lnRef idx="3">
            <a:schemeClr val="lt1"/>
          </a:lnRef>
          <a:fillRef idx="1">
            <a:schemeClr val="accent3"/>
          </a:fillRef>
          <a:effectRef idx="1">
            <a:schemeClr val="accent3"/>
          </a:effectRef>
          <a:fontRef idx="minor">
            <a:schemeClr val="lt1"/>
          </a:fontRef>
        </p:style>
        <p:txBody>
          <a:bodyPr rtlCol="0" anchor="ctr"/>
          <a:lstStyle/>
          <a:p>
            <a:pPr>
              <a:lnSpc>
                <a:spcPct val="110000"/>
              </a:lnSpc>
            </a:pPr>
            <a:r>
              <a:rPr lang="en-US" i="1" dirty="0">
                <a:solidFill>
                  <a:schemeClr val="tx1"/>
                </a:solidFill>
                <a:latin typeface="Gadugi" panose="020B0502040204020203" pitchFamily="34" charset="0"/>
              </a:rPr>
              <a:t>“Afterschool is the sweet spot for this.  It’s not as high stakes as the school day.  It fosters self expression, creativity, and relationship building.“ </a:t>
            </a:r>
          </a:p>
          <a:p>
            <a:pPr>
              <a:lnSpc>
                <a:spcPct val="110000"/>
              </a:lnSpc>
            </a:pPr>
            <a:r>
              <a:rPr lang="en-US" i="1" dirty="0">
                <a:solidFill>
                  <a:schemeClr val="tx1"/>
                </a:solidFill>
                <a:latin typeface="Gadugi" panose="020B0502040204020203" pitchFamily="34" charset="0"/>
              </a:rPr>
              <a:t>Afterschool Leader</a:t>
            </a:r>
          </a:p>
          <a:p>
            <a:pPr>
              <a:lnSpc>
                <a:spcPct val="110000"/>
              </a:lnSpc>
            </a:pPr>
            <a:endParaRPr lang="en-US" i="1" dirty="0">
              <a:solidFill>
                <a:schemeClr val="tx1"/>
              </a:solidFill>
              <a:latin typeface="Gadugi" panose="020B0502040204020203" pitchFamily="34" charset="0"/>
            </a:endParaRPr>
          </a:p>
          <a:p>
            <a:pPr>
              <a:lnSpc>
                <a:spcPct val="110000"/>
              </a:lnSpc>
            </a:pPr>
            <a:r>
              <a:rPr lang="en-US" i="1" dirty="0">
                <a:solidFill>
                  <a:schemeClr val="tx1"/>
                </a:solidFill>
                <a:latin typeface="Gadugi" panose="020B0502040204020203" pitchFamily="34" charset="0"/>
              </a:rPr>
              <a:t>“For me this raises the issues of staff training, emotional intelligence and dealing with kids who have behavioral issues. The number of kids with social and emotional issues is increasing.”</a:t>
            </a:r>
          </a:p>
          <a:p>
            <a:pPr>
              <a:lnSpc>
                <a:spcPct val="110000"/>
              </a:lnSpc>
            </a:pPr>
            <a:r>
              <a:rPr lang="en-US" i="1" dirty="0">
                <a:solidFill>
                  <a:schemeClr val="tx1"/>
                </a:solidFill>
                <a:latin typeface="Gadugi" panose="020B0502040204020203" pitchFamily="34" charset="0"/>
              </a:rPr>
              <a:t>Afterschool Leader</a:t>
            </a:r>
          </a:p>
        </p:txBody>
      </p:sp>
      <p:grpSp>
        <p:nvGrpSpPr>
          <p:cNvPr id="26" name="Group 25"/>
          <p:cNvGrpSpPr/>
          <p:nvPr/>
        </p:nvGrpSpPr>
        <p:grpSpPr>
          <a:xfrm>
            <a:off x="1779199" y="1477229"/>
            <a:ext cx="1435458" cy="1435458"/>
            <a:chOff x="5979174" y="93457"/>
            <a:chExt cx="1736904" cy="1736904"/>
          </a:xfrm>
        </p:grpSpPr>
        <p:sp>
          <p:nvSpPr>
            <p:cNvPr id="27" name="Oval 26"/>
            <p:cNvSpPr>
              <a:spLocks noChangeAspect="1"/>
            </p:cNvSpPr>
            <p:nvPr/>
          </p:nvSpPr>
          <p:spPr>
            <a:xfrm>
              <a:off x="5979174" y="93457"/>
              <a:ext cx="1736904" cy="1736904"/>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28" name="Group 27"/>
            <p:cNvGrpSpPr/>
            <p:nvPr/>
          </p:nvGrpSpPr>
          <p:grpSpPr>
            <a:xfrm>
              <a:off x="6288593" y="319339"/>
              <a:ext cx="1118065" cy="1141900"/>
              <a:chOff x="1256749" y="2003622"/>
              <a:chExt cx="2829330" cy="2889647"/>
            </a:xfrm>
          </p:grpSpPr>
          <p:grpSp>
            <p:nvGrpSpPr>
              <p:cNvPr id="29" name="Group 28"/>
              <p:cNvGrpSpPr/>
              <p:nvPr/>
            </p:nvGrpSpPr>
            <p:grpSpPr>
              <a:xfrm>
                <a:off x="1256749" y="2003622"/>
                <a:ext cx="2829330" cy="2889647"/>
                <a:chOff x="1456115" y="2219965"/>
                <a:chExt cx="2829330" cy="2889647"/>
              </a:xfrm>
            </p:grpSpPr>
            <p:grpSp>
              <p:nvGrpSpPr>
                <p:cNvPr id="31" name="Group 30"/>
                <p:cNvGrpSpPr/>
                <p:nvPr/>
              </p:nvGrpSpPr>
              <p:grpSpPr>
                <a:xfrm>
                  <a:off x="1875204" y="2602635"/>
                  <a:ext cx="1787507" cy="2465271"/>
                  <a:chOff x="1715655" y="2705501"/>
                  <a:chExt cx="1608791" cy="2402933"/>
                </a:xfrm>
                <a:solidFill>
                  <a:schemeClr val="bg1"/>
                </a:solidFill>
              </p:grpSpPr>
              <p:sp>
                <p:nvSpPr>
                  <p:cNvPr id="49" name="Flowchart: Delay 48"/>
                  <p:cNvSpPr/>
                  <p:nvPr/>
                </p:nvSpPr>
                <p:spPr>
                  <a:xfrm rot="16578235">
                    <a:off x="1518346" y="2902810"/>
                    <a:ext cx="2003409" cy="160879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33"/>
                  <p:cNvSpPr/>
                  <p:nvPr/>
                </p:nvSpPr>
                <p:spPr>
                  <a:xfrm rot="190266">
                    <a:off x="2013271" y="3426797"/>
                    <a:ext cx="1261789" cy="1681637"/>
                  </a:xfrm>
                  <a:prstGeom prst="roundRect">
                    <a:avLst>
                      <a:gd name="adj" fmla="val 272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456115" y="2219965"/>
                  <a:ext cx="2829330" cy="2889647"/>
                  <a:chOff x="1456115" y="2219965"/>
                  <a:chExt cx="2829330" cy="2889647"/>
                </a:xfrm>
              </p:grpSpPr>
              <p:sp>
                <p:nvSpPr>
                  <p:cNvPr id="33" name="Rounded Rectangle 16"/>
                  <p:cNvSpPr/>
                  <p:nvPr/>
                </p:nvSpPr>
                <p:spPr>
                  <a:xfrm rot="1260427">
                    <a:off x="2517308" y="2219965"/>
                    <a:ext cx="673331" cy="671167"/>
                  </a:xfrm>
                  <a:prstGeom prst="roundRect">
                    <a:avLst>
                      <a:gd name="adj" fmla="val 3456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7"/>
                  <p:cNvSpPr/>
                  <p:nvPr/>
                </p:nvSpPr>
                <p:spPr>
                  <a:xfrm rot="1260427">
                    <a:off x="2654293" y="2368167"/>
                    <a:ext cx="366890" cy="460592"/>
                  </a:xfrm>
                  <a:prstGeom prst="roundRect">
                    <a:avLst>
                      <a:gd name="adj" fmla="val 2996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8"/>
                  <p:cNvSpPr/>
                  <p:nvPr/>
                </p:nvSpPr>
                <p:spPr>
                  <a:xfrm rot="2764085">
                    <a:off x="3337597" y="2505388"/>
                    <a:ext cx="221975" cy="49307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9"/>
                  <p:cNvSpPr/>
                  <p:nvPr/>
                </p:nvSpPr>
                <p:spPr>
                  <a:xfrm rot="6903237">
                    <a:off x="3689889" y="4271904"/>
                    <a:ext cx="225599" cy="96551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456115" y="2610492"/>
                    <a:ext cx="2045892" cy="2499120"/>
                    <a:chOff x="1456115" y="2610492"/>
                    <a:chExt cx="2045892" cy="2499120"/>
                  </a:xfrm>
                </p:grpSpPr>
                <p:grpSp>
                  <p:nvGrpSpPr>
                    <p:cNvPr id="38" name="Group 37"/>
                    <p:cNvGrpSpPr/>
                    <p:nvPr/>
                  </p:nvGrpSpPr>
                  <p:grpSpPr>
                    <a:xfrm>
                      <a:off x="1714500" y="2610492"/>
                      <a:ext cx="1787507" cy="2465271"/>
                      <a:chOff x="1715655" y="2705501"/>
                      <a:chExt cx="1608791" cy="2402933"/>
                    </a:xfrm>
                    <a:solidFill>
                      <a:schemeClr val="accent5"/>
                    </a:solidFill>
                  </p:grpSpPr>
                  <p:sp>
                    <p:nvSpPr>
                      <p:cNvPr id="47" name="Flowchart: Delay 46"/>
                      <p:cNvSpPr/>
                      <p:nvPr/>
                    </p:nvSpPr>
                    <p:spPr>
                      <a:xfrm rot="16578235">
                        <a:off x="1518346" y="2902810"/>
                        <a:ext cx="2003409" cy="160879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31"/>
                      <p:cNvSpPr/>
                      <p:nvPr/>
                    </p:nvSpPr>
                    <p:spPr>
                      <a:xfrm rot="190266">
                        <a:off x="2013271" y="3426797"/>
                        <a:ext cx="1261789" cy="1681637"/>
                      </a:xfrm>
                      <a:prstGeom prst="roundRect">
                        <a:avLst>
                          <a:gd name="adj" fmla="val 272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1715655" y="2705501"/>
                      <a:ext cx="1608791" cy="2402933"/>
                      <a:chOff x="1715655" y="2705501"/>
                      <a:chExt cx="1608791" cy="2402933"/>
                    </a:xfrm>
                  </p:grpSpPr>
                  <p:sp>
                    <p:nvSpPr>
                      <p:cNvPr id="45" name="Flowchart: Delay 44"/>
                      <p:cNvSpPr/>
                      <p:nvPr/>
                    </p:nvSpPr>
                    <p:spPr>
                      <a:xfrm rot="16578235">
                        <a:off x="1518346" y="2902810"/>
                        <a:ext cx="2003409" cy="160879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29"/>
                      <p:cNvSpPr/>
                      <p:nvPr/>
                    </p:nvSpPr>
                    <p:spPr>
                      <a:xfrm rot="190266">
                        <a:off x="2013271" y="3426797"/>
                        <a:ext cx="1261789" cy="1681637"/>
                      </a:xfrm>
                      <a:prstGeom prst="roundRect">
                        <a:avLst>
                          <a:gd name="adj" fmla="val 2729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1456115" y="3536218"/>
                      <a:ext cx="1670491" cy="1573394"/>
                      <a:chOff x="1456115" y="3536218"/>
                      <a:chExt cx="1670491" cy="1573394"/>
                    </a:xfrm>
                  </p:grpSpPr>
                  <p:sp>
                    <p:nvSpPr>
                      <p:cNvPr id="41" name="Rounded Rectangle 24"/>
                      <p:cNvSpPr/>
                      <p:nvPr/>
                    </p:nvSpPr>
                    <p:spPr>
                      <a:xfrm rot="212438">
                        <a:off x="1473413" y="3536218"/>
                        <a:ext cx="1653193" cy="1569019"/>
                      </a:xfrm>
                      <a:prstGeom prst="roundRect">
                        <a:avLst>
                          <a:gd name="adj" fmla="val 2502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1456115" y="3680575"/>
                        <a:ext cx="1507151" cy="1429037"/>
                        <a:chOff x="1456115" y="3680575"/>
                        <a:chExt cx="1507151" cy="1429037"/>
                      </a:xfrm>
                    </p:grpSpPr>
                    <p:sp>
                      <p:nvSpPr>
                        <p:cNvPr id="43" name="Rounded Rectangle 26"/>
                        <p:cNvSpPr/>
                        <p:nvPr/>
                      </p:nvSpPr>
                      <p:spPr>
                        <a:xfrm rot="212438">
                          <a:off x="1456115" y="3680575"/>
                          <a:ext cx="1507151" cy="1429037"/>
                        </a:xfrm>
                        <a:prstGeom prst="roundRect">
                          <a:avLst>
                            <a:gd name="adj" fmla="val 25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tored Data 43"/>
                        <p:cNvSpPr/>
                        <p:nvPr/>
                      </p:nvSpPr>
                      <p:spPr>
                        <a:xfrm rot="16402520">
                          <a:off x="2056907" y="3758502"/>
                          <a:ext cx="305565" cy="877365"/>
                        </a:xfrm>
                        <a:prstGeom prst="flowChartOnlineStorag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30" name="Freeform 13"/>
              <p:cNvSpPr/>
              <p:nvPr/>
            </p:nvSpPr>
            <p:spPr>
              <a:xfrm>
                <a:off x="3290126" y="2412708"/>
                <a:ext cx="658167" cy="2313891"/>
              </a:xfrm>
              <a:custGeom>
                <a:avLst/>
                <a:gdLst>
                  <a:gd name="connsiteX0" fmla="*/ 0 w 658167"/>
                  <a:gd name="connsiteY0" fmla="*/ 0 h 2416629"/>
                  <a:gd name="connsiteX1" fmla="*/ 296426 w 658167"/>
                  <a:gd name="connsiteY1" fmla="*/ 261258 h 2416629"/>
                  <a:gd name="connsiteX2" fmla="*/ 542611 w 658167"/>
                  <a:gd name="connsiteY2" fmla="*/ 1055077 h 2416629"/>
                  <a:gd name="connsiteX3" fmla="*/ 658167 w 658167"/>
                  <a:gd name="connsiteY3" fmla="*/ 2416629 h 2416629"/>
                </a:gdLst>
                <a:ahLst/>
                <a:cxnLst>
                  <a:cxn ang="0">
                    <a:pos x="connsiteX0" y="connsiteY0"/>
                  </a:cxn>
                  <a:cxn ang="0">
                    <a:pos x="connsiteX1" y="connsiteY1"/>
                  </a:cxn>
                  <a:cxn ang="0">
                    <a:pos x="connsiteX2" y="connsiteY2"/>
                  </a:cxn>
                  <a:cxn ang="0">
                    <a:pos x="connsiteX3" y="connsiteY3"/>
                  </a:cxn>
                </a:cxnLst>
                <a:rect l="l" t="t" r="r" b="b"/>
                <a:pathLst>
                  <a:path w="658167" h="2416629">
                    <a:moveTo>
                      <a:pt x="0" y="0"/>
                    </a:moveTo>
                    <a:cubicBezTo>
                      <a:pt x="102995" y="42706"/>
                      <a:pt x="205991" y="85412"/>
                      <a:pt x="296426" y="261258"/>
                    </a:cubicBezTo>
                    <a:cubicBezTo>
                      <a:pt x="386861" y="437104"/>
                      <a:pt x="482321" y="695848"/>
                      <a:pt x="542611" y="1055077"/>
                    </a:cubicBezTo>
                    <a:cubicBezTo>
                      <a:pt x="602901" y="1414306"/>
                      <a:pt x="630534" y="1915467"/>
                      <a:pt x="658167" y="2416629"/>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3705241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3"/>
          <p:cNvSpPr>
            <a:spLocks noGrp="1"/>
          </p:cNvSpPr>
          <p:nvPr>
            <p:ph type="body" sz="quarter" idx="13"/>
          </p:nvPr>
        </p:nvSpPr>
        <p:spPr>
          <a:xfrm>
            <a:off x="504826" y="819065"/>
            <a:ext cx="7886700" cy="720669"/>
          </a:xfrm>
        </p:spPr>
        <p:txBody>
          <a:bodyPr>
            <a:normAutofit/>
          </a:bodyPr>
          <a:lstStyle/>
          <a:p>
            <a:r>
              <a:rPr lang="en-US" sz="1600" dirty="0"/>
              <a:t>Themes emerged as leaders described their vision of SEL success.</a:t>
            </a:r>
          </a:p>
        </p:txBody>
      </p:sp>
      <p:sp>
        <p:nvSpPr>
          <p:cNvPr id="2" name="Title 1"/>
          <p:cNvSpPr>
            <a:spLocks noGrp="1"/>
          </p:cNvSpPr>
          <p:nvPr>
            <p:ph type="title"/>
          </p:nvPr>
        </p:nvSpPr>
        <p:spPr/>
        <p:txBody>
          <a:bodyPr/>
          <a:lstStyle/>
          <a:p>
            <a:r>
              <a:rPr lang="en-US" dirty="0"/>
              <a:t>Shared Visions of Success</a:t>
            </a:r>
          </a:p>
        </p:txBody>
      </p:sp>
      <p:sp>
        <p:nvSpPr>
          <p:cNvPr id="4" name="Slide Number Placeholder 3"/>
          <p:cNvSpPr>
            <a:spLocks noGrp="1"/>
          </p:cNvSpPr>
          <p:nvPr>
            <p:ph type="sldNum" sz="quarter" idx="4"/>
          </p:nvPr>
        </p:nvSpPr>
        <p:spPr/>
        <p:txBody>
          <a:bodyPr/>
          <a:lstStyle/>
          <a:p>
            <a:fld id="{62DFECC4-1679-4D45-9635-E86BD1EE09E9}" type="slidenum">
              <a:rPr lang="en-US" smtClean="0"/>
              <a:pPr/>
              <a:t>69</a:t>
            </a:fld>
            <a:endParaRPr lang="en-US" dirty="0"/>
          </a:p>
        </p:txBody>
      </p:sp>
      <p:sp>
        <p:nvSpPr>
          <p:cNvPr id="6" name="Rounded Rectangle 5"/>
          <p:cNvSpPr/>
          <p:nvPr/>
        </p:nvSpPr>
        <p:spPr>
          <a:xfrm>
            <a:off x="1156391" y="3656598"/>
            <a:ext cx="3235901" cy="1283142"/>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b"/>
          <a:lstStyle/>
          <a:p>
            <a:pPr algn="ctr"/>
            <a:r>
              <a:rPr lang="en-US" sz="1400" i="1" dirty="0"/>
              <a:t>“It’s not one size fits all. The teacher or staff member understands the need of the student, and is doing their best to meet those needs so the child can learn.” K-12</a:t>
            </a:r>
          </a:p>
        </p:txBody>
      </p:sp>
      <p:sp>
        <p:nvSpPr>
          <p:cNvPr id="8" name="Rounded Rectangle 7"/>
          <p:cNvSpPr/>
          <p:nvPr/>
        </p:nvSpPr>
        <p:spPr>
          <a:xfrm>
            <a:off x="1257618" y="5240451"/>
            <a:ext cx="3235901" cy="1425618"/>
          </a:xfrm>
          <a:prstGeom prst="round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i="1" dirty="0"/>
              <a:t>“Two kids run for one swing. One gets angry. One gets sad. What’s the response? They can use the peace path. A staff member comes over. They compromise.” Afterschool </a:t>
            </a:r>
          </a:p>
        </p:txBody>
      </p:sp>
      <p:sp>
        <p:nvSpPr>
          <p:cNvPr id="9" name="Rounded Rectangle 8"/>
          <p:cNvSpPr/>
          <p:nvPr/>
        </p:nvSpPr>
        <p:spPr>
          <a:xfrm>
            <a:off x="5764167" y="2389586"/>
            <a:ext cx="3199695" cy="1539628"/>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b"/>
          <a:lstStyle/>
          <a:p>
            <a:pPr algn="ctr"/>
            <a:r>
              <a:rPr lang="en-US" sz="1400" i="1" dirty="0"/>
              <a:t>“In the classroom teachers are using preventative measures.  </a:t>
            </a:r>
            <a:br>
              <a:rPr lang="en-US" sz="1400" i="1" dirty="0"/>
            </a:br>
            <a:r>
              <a:rPr lang="en-US" sz="1400" i="1" dirty="0"/>
              <a:t>And it’s a two-way street with parents. When incidents flare up they can address them. It’s in-class and afterschool.” Policymaker </a:t>
            </a:r>
          </a:p>
        </p:txBody>
      </p:sp>
      <p:sp>
        <p:nvSpPr>
          <p:cNvPr id="10" name="Rounded Rectangle 9"/>
          <p:cNvSpPr/>
          <p:nvPr/>
        </p:nvSpPr>
        <p:spPr>
          <a:xfrm>
            <a:off x="168626" y="3520929"/>
            <a:ext cx="1188720" cy="155448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600" b="1" dirty="0"/>
              <a:t> Learning</a:t>
            </a:r>
          </a:p>
          <a:p>
            <a:pPr algn="r"/>
            <a:r>
              <a:rPr lang="en-US" sz="1600" b="1" dirty="0"/>
              <a:t>Tailored</a:t>
            </a:r>
          </a:p>
        </p:txBody>
      </p:sp>
      <p:sp>
        <p:nvSpPr>
          <p:cNvPr id="3" name="Rounded Rectangle 2"/>
          <p:cNvSpPr/>
          <p:nvPr/>
        </p:nvSpPr>
        <p:spPr>
          <a:xfrm>
            <a:off x="1156391" y="1958852"/>
            <a:ext cx="3235901" cy="1438460"/>
          </a:xfrm>
          <a:prstGeom prst="roundRect">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b"/>
          <a:lstStyle/>
          <a:p>
            <a:pPr algn="ctr"/>
            <a:r>
              <a:rPr lang="en-US" sz="1400" i="1" dirty="0"/>
              <a:t>“When students feel loved, nurtured and safe, they are willing to take risks in their learning. When they are provided student-friendly processes to communicate, and those conversations happen daily.” K-12</a:t>
            </a:r>
          </a:p>
        </p:txBody>
      </p:sp>
      <p:sp>
        <p:nvSpPr>
          <p:cNvPr id="13" name="Rounded Rectangle 12"/>
          <p:cNvSpPr/>
          <p:nvPr/>
        </p:nvSpPr>
        <p:spPr>
          <a:xfrm>
            <a:off x="133858" y="1900842"/>
            <a:ext cx="1188720" cy="155448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r"/>
            <a:r>
              <a:rPr lang="en-US" b="1" dirty="0"/>
              <a:t>Feeling Safe</a:t>
            </a:r>
          </a:p>
        </p:txBody>
      </p:sp>
      <p:sp>
        <p:nvSpPr>
          <p:cNvPr id="14" name="Rounded Rectangle 13"/>
          <p:cNvSpPr/>
          <p:nvPr/>
        </p:nvSpPr>
        <p:spPr>
          <a:xfrm>
            <a:off x="4683189" y="2382160"/>
            <a:ext cx="1092926" cy="1554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t>Caring Adults</a:t>
            </a:r>
          </a:p>
        </p:txBody>
      </p:sp>
      <p:sp>
        <p:nvSpPr>
          <p:cNvPr id="7" name="Rounded Rectangle 6"/>
          <p:cNvSpPr/>
          <p:nvPr/>
        </p:nvSpPr>
        <p:spPr>
          <a:xfrm>
            <a:off x="5706807" y="4268502"/>
            <a:ext cx="3215524" cy="1554480"/>
          </a:xfrm>
          <a:prstGeom prst="round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b"/>
          <a:lstStyle/>
          <a:p>
            <a:pPr algn="ctr"/>
            <a:r>
              <a:rPr lang="en-US" sz="1400" i="1" dirty="0"/>
              <a:t>“Here’s a kid that was a little shy and nerdy, but when you talk about robotics he glows… It’s about responsibility, learning what you’re good at, and when we’re successful they really sparkle.” Policymaker</a:t>
            </a:r>
          </a:p>
        </p:txBody>
      </p:sp>
      <p:sp>
        <p:nvSpPr>
          <p:cNvPr id="15" name="Rounded Rectangle 14"/>
          <p:cNvSpPr/>
          <p:nvPr/>
        </p:nvSpPr>
        <p:spPr>
          <a:xfrm>
            <a:off x="4683189" y="4268502"/>
            <a:ext cx="1188720" cy="1554480"/>
          </a:xfrm>
          <a:prstGeom prst="roundRect">
            <a:avLst/>
          </a:prstGeom>
          <a:solidFill>
            <a:schemeClr val="accent6"/>
          </a:solidFill>
        </p:spPr>
        <p:style>
          <a:lnRef idx="3">
            <a:schemeClr val="lt1"/>
          </a:lnRef>
          <a:fillRef idx="1">
            <a:schemeClr val="accent6"/>
          </a:fillRef>
          <a:effectRef idx="1">
            <a:schemeClr val="accent6"/>
          </a:effectRef>
          <a:fontRef idx="minor">
            <a:schemeClr val="lt1"/>
          </a:fontRef>
        </p:style>
        <p:txBody>
          <a:bodyPr rtlCol="0" anchor="ctr"/>
          <a:lstStyle/>
          <a:p>
            <a:pPr algn="r"/>
            <a:r>
              <a:rPr lang="en-US" b="1" dirty="0"/>
              <a:t>Heroes in Life</a:t>
            </a:r>
          </a:p>
        </p:txBody>
      </p:sp>
      <p:sp>
        <p:nvSpPr>
          <p:cNvPr id="16" name="Rounded Rectangle 15"/>
          <p:cNvSpPr/>
          <p:nvPr/>
        </p:nvSpPr>
        <p:spPr>
          <a:xfrm>
            <a:off x="176640" y="5191877"/>
            <a:ext cx="1188720" cy="155448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r"/>
            <a:r>
              <a:rPr lang="en-US" b="1" dirty="0"/>
              <a:t>Relating to Others</a:t>
            </a:r>
          </a:p>
        </p:txBody>
      </p:sp>
      <p:sp>
        <p:nvSpPr>
          <p:cNvPr id="18" name="TextBox 17"/>
          <p:cNvSpPr txBox="1"/>
          <p:nvPr/>
        </p:nvSpPr>
        <p:spPr>
          <a:xfrm>
            <a:off x="1354822" y="1285225"/>
            <a:ext cx="6434357" cy="523220"/>
          </a:xfrm>
          <a:prstGeom prst="rect">
            <a:avLst/>
          </a:prstGeom>
          <a:noFill/>
        </p:spPr>
        <p:txBody>
          <a:bodyPr wrap="square" rtlCol="0">
            <a:spAutoFit/>
          </a:bodyPr>
          <a:lstStyle/>
          <a:p>
            <a:pPr algn="ctr"/>
            <a:r>
              <a:rPr lang="en-US" sz="1400" b="1" i="1" dirty="0">
                <a:solidFill>
                  <a:schemeClr val="tx1">
                    <a:lumMod val="50000"/>
                    <a:lumOff val="50000"/>
                  </a:schemeClr>
                </a:solidFill>
                <a:ea typeface="Calibri" panose="020F0502020204030204" pitchFamily="34" charset="0"/>
                <a:cs typeface="Times New Roman" panose="02020603050405020304" pitchFamily="18" charset="0"/>
              </a:rPr>
              <a:t>Question</a:t>
            </a:r>
            <a:r>
              <a:rPr lang="en-US" sz="1400" i="1" dirty="0">
                <a:solidFill>
                  <a:schemeClr val="tx1">
                    <a:lumMod val="50000"/>
                    <a:lumOff val="50000"/>
                  </a:schemeClr>
                </a:solidFill>
                <a:ea typeface="Calibri" panose="020F0502020204030204" pitchFamily="34" charset="0"/>
                <a:cs typeface="Times New Roman" panose="02020603050405020304" pitchFamily="18" charset="0"/>
              </a:rPr>
              <a:t>: What does it look like when we are supporting students in their social and emotional development and doing it well?</a:t>
            </a:r>
            <a:endParaRPr lang="en-US" sz="1400" i="1" dirty="0">
              <a:solidFill>
                <a:schemeClr val="tx1">
                  <a:lumMod val="50000"/>
                  <a:lumOff val="50000"/>
                </a:schemeClr>
              </a:solidFill>
            </a:endParaRPr>
          </a:p>
        </p:txBody>
      </p:sp>
    </p:spTree>
    <p:extLst>
      <p:ext uri="{BB962C8B-B14F-4D97-AF65-F5344CB8AC3E}">
        <p14:creationId xmlns:p14="http://schemas.microsoft.com/office/powerpoint/2010/main" val="191971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DFECC4-1679-4D45-9635-E86BD1EE09E9}" type="slidenum">
              <a:rPr lang="en-US" smtClean="0"/>
              <a:pPr/>
              <a:t>7</a:t>
            </a:fld>
            <a:endParaRPr lang="en-US" dirty="0"/>
          </a:p>
        </p:txBody>
      </p:sp>
      <p:sp>
        <p:nvSpPr>
          <p:cNvPr id="6" name="Rectangle 5"/>
          <p:cNvSpPr/>
          <p:nvPr/>
        </p:nvSpPr>
        <p:spPr>
          <a:xfrm>
            <a:off x="502129" y="1290099"/>
            <a:ext cx="7968103" cy="535225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itle 1"/>
          <p:cNvSpPr>
            <a:spLocks noGrp="1"/>
          </p:cNvSpPr>
          <p:nvPr>
            <p:ph type="title"/>
          </p:nvPr>
        </p:nvSpPr>
        <p:spPr>
          <a:xfrm>
            <a:off x="258641" y="22505"/>
            <a:ext cx="7622978" cy="966019"/>
          </a:xfrm>
        </p:spPr>
        <p:txBody>
          <a:bodyPr>
            <a:normAutofit fontScale="90000"/>
          </a:bodyPr>
          <a:lstStyle/>
          <a:p>
            <a:r>
              <a:rPr lang="en-US" dirty="0"/>
              <a:t>Desktop Research: 40+ Terms Circulating</a:t>
            </a:r>
          </a:p>
        </p:txBody>
      </p:sp>
      <p:graphicFrame>
        <p:nvGraphicFramePr>
          <p:cNvPr id="53" name="Table 52"/>
          <p:cNvGraphicFramePr>
            <a:graphicFrameLocks noGrp="1"/>
          </p:cNvGraphicFramePr>
          <p:nvPr/>
        </p:nvGraphicFramePr>
        <p:xfrm>
          <a:off x="4633148" y="1414718"/>
          <a:ext cx="3657977" cy="4994103"/>
        </p:xfrm>
        <a:graphic>
          <a:graphicData uri="http://schemas.openxmlformats.org/drawingml/2006/table">
            <a:tbl>
              <a:tblPr bandRow="1">
                <a:tableStyleId>{5C22544A-7EE6-4342-B048-85BDC9FD1C3A}</a:tableStyleId>
              </a:tblPr>
              <a:tblGrid>
                <a:gridCol w="3657977">
                  <a:extLst>
                    <a:ext uri="{9D8B030D-6E8A-4147-A177-3AD203B41FA5}">
                      <a16:colId xmlns:a16="http://schemas.microsoft.com/office/drawing/2014/main" val="20000"/>
                    </a:ext>
                  </a:extLst>
                </a:gridCol>
              </a:tblGrid>
              <a:tr h="4994103">
                <a:tc>
                  <a:txBody>
                    <a:bodyPr/>
                    <a:lstStyle/>
                    <a:p>
                      <a:pPr marL="274320" marR="0">
                        <a:spcBef>
                          <a:spcPts val="0"/>
                        </a:spcBef>
                        <a:spcAft>
                          <a:spcPts val="600"/>
                        </a:spcAft>
                      </a:pPr>
                      <a:r>
                        <a:rPr lang="en-US" sz="1050" dirty="0">
                          <a:effectLst/>
                        </a:rPr>
                        <a:t>School climate</a:t>
                      </a:r>
                    </a:p>
                    <a:p>
                      <a:pPr marL="274320" marR="0">
                        <a:spcBef>
                          <a:spcPts val="0"/>
                        </a:spcBef>
                        <a:spcAft>
                          <a:spcPts val="600"/>
                        </a:spcAft>
                      </a:pPr>
                      <a:r>
                        <a:rPr lang="en-US" sz="1050" dirty="0">
                          <a:effectLst/>
                        </a:rPr>
                        <a:t>Science of human development</a:t>
                      </a:r>
                    </a:p>
                    <a:p>
                      <a:pPr marL="274320" marR="0">
                        <a:spcBef>
                          <a:spcPts val="0"/>
                        </a:spcBef>
                        <a:spcAft>
                          <a:spcPts val="600"/>
                        </a:spcAft>
                      </a:pPr>
                      <a:r>
                        <a:rPr lang="en-US" sz="1050" dirty="0">
                          <a:effectLst/>
                        </a:rPr>
                        <a:t>Skills for agency</a:t>
                      </a:r>
                    </a:p>
                    <a:p>
                      <a:pPr marL="274320" marR="0">
                        <a:spcBef>
                          <a:spcPts val="0"/>
                        </a:spcBef>
                        <a:spcAft>
                          <a:spcPts val="600"/>
                        </a:spcAft>
                      </a:pPr>
                      <a:r>
                        <a:rPr lang="en-US" sz="1050" dirty="0">
                          <a:effectLst/>
                        </a:rPr>
                        <a:t>Social-emotional learning (variations: social-emotional development; social-emotional competence; social and emotional skills; social emotional competencies)</a:t>
                      </a:r>
                    </a:p>
                    <a:p>
                      <a:pPr marL="274320" marR="0">
                        <a:spcBef>
                          <a:spcPts val="0"/>
                        </a:spcBef>
                        <a:spcAft>
                          <a:spcPts val="600"/>
                        </a:spcAft>
                      </a:pPr>
                      <a:r>
                        <a:rPr lang="en-US" sz="1050" dirty="0">
                          <a:effectLst/>
                        </a:rPr>
                        <a:t>Social, emotional and mindful learning</a:t>
                      </a:r>
                    </a:p>
                    <a:p>
                      <a:pPr marL="274320" marR="0">
                        <a:spcBef>
                          <a:spcPts val="0"/>
                        </a:spcBef>
                        <a:spcAft>
                          <a:spcPts val="600"/>
                        </a:spcAft>
                      </a:pPr>
                      <a:r>
                        <a:rPr lang="en-US" sz="1050" dirty="0">
                          <a:effectLst/>
                        </a:rPr>
                        <a:t>Soft skills</a:t>
                      </a:r>
                    </a:p>
                    <a:p>
                      <a:pPr marL="274320" marR="0">
                        <a:spcBef>
                          <a:spcPts val="0"/>
                        </a:spcBef>
                        <a:spcAft>
                          <a:spcPts val="600"/>
                        </a:spcAft>
                      </a:pPr>
                      <a:r>
                        <a:rPr lang="en-US" sz="1050" dirty="0">
                          <a:effectLst/>
                        </a:rPr>
                        <a:t>Student agency</a:t>
                      </a:r>
                    </a:p>
                    <a:p>
                      <a:pPr marL="274320" marR="0">
                        <a:spcBef>
                          <a:spcPts val="0"/>
                        </a:spcBef>
                        <a:spcAft>
                          <a:spcPts val="600"/>
                        </a:spcAft>
                      </a:pPr>
                      <a:r>
                        <a:rPr lang="en-US" sz="1050" dirty="0">
                          <a:effectLst/>
                        </a:rPr>
                        <a:t>Student-centered learning</a:t>
                      </a:r>
                    </a:p>
                    <a:p>
                      <a:pPr marL="274320" marR="0">
                        <a:spcBef>
                          <a:spcPts val="0"/>
                        </a:spcBef>
                        <a:spcAft>
                          <a:spcPts val="600"/>
                        </a:spcAft>
                      </a:pPr>
                      <a:r>
                        <a:rPr lang="en-US" sz="1050" dirty="0">
                          <a:effectLst/>
                        </a:rPr>
                        <a:t>The Big Five</a:t>
                      </a:r>
                    </a:p>
                    <a:p>
                      <a:pPr marL="274320" marR="0">
                        <a:spcBef>
                          <a:spcPts val="0"/>
                        </a:spcBef>
                        <a:spcAft>
                          <a:spcPts val="600"/>
                        </a:spcAft>
                      </a:pPr>
                      <a:r>
                        <a:rPr lang="en-US" sz="1050" dirty="0">
                          <a:effectLst/>
                        </a:rPr>
                        <a:t>Thriving</a:t>
                      </a:r>
                    </a:p>
                    <a:p>
                      <a:pPr marL="274320" marR="0">
                        <a:spcBef>
                          <a:spcPts val="0"/>
                        </a:spcBef>
                        <a:spcAft>
                          <a:spcPts val="600"/>
                        </a:spcAft>
                      </a:pPr>
                      <a:r>
                        <a:rPr lang="en-US" sz="1050" dirty="0">
                          <a:effectLst/>
                        </a:rPr>
                        <a:t>Transferable knowledge and skills</a:t>
                      </a:r>
                    </a:p>
                    <a:p>
                      <a:pPr marL="274320" marR="0">
                        <a:spcBef>
                          <a:spcPts val="0"/>
                        </a:spcBef>
                        <a:spcAft>
                          <a:spcPts val="600"/>
                        </a:spcAft>
                      </a:pPr>
                      <a:r>
                        <a:rPr lang="en-US" sz="1050" dirty="0">
                          <a:effectLst/>
                        </a:rPr>
                        <a:t>Whole Child Approach</a:t>
                      </a:r>
                    </a:p>
                    <a:p>
                      <a:pPr marL="274320" marR="0">
                        <a:spcBef>
                          <a:spcPts val="0"/>
                        </a:spcBef>
                        <a:spcAft>
                          <a:spcPts val="600"/>
                        </a:spcAft>
                      </a:pPr>
                      <a:r>
                        <a:rPr lang="en-US" sz="1050" dirty="0">
                          <a:effectLst/>
                        </a:rPr>
                        <a:t>Youth development</a:t>
                      </a:r>
                      <a:endParaRPr lang="en-US" sz="1050" dirty="0">
                        <a:solidFill>
                          <a:srgbClr val="000000"/>
                        </a:solidFill>
                        <a:effectLst/>
                        <a:latin typeface="Times New Roman" panose="02020603050405020304" pitchFamily="18" charset="0"/>
                        <a:ea typeface="Times New Roman" panose="02020603050405020304" pitchFamily="18" charset="0"/>
                      </a:endParaRPr>
                    </a:p>
                  </a:txBody>
                  <a:tcPr marL="49075" marR="49075" marT="0" marB="0">
                    <a:solidFill>
                      <a:schemeClr val="bg1"/>
                    </a:solidFill>
                  </a:tcPr>
                </a:tc>
                <a:extLst>
                  <a:ext uri="{0D108BD9-81ED-4DB2-BD59-A6C34878D82A}">
                    <a16:rowId xmlns:a16="http://schemas.microsoft.com/office/drawing/2014/main" val="10000"/>
                  </a:ext>
                </a:extLst>
              </a:tr>
            </a:tbl>
          </a:graphicData>
        </a:graphic>
      </p:graphicFrame>
      <p:graphicFrame>
        <p:nvGraphicFramePr>
          <p:cNvPr id="54" name="Table 53"/>
          <p:cNvGraphicFramePr>
            <a:graphicFrameLocks noGrp="1"/>
          </p:cNvGraphicFramePr>
          <p:nvPr/>
        </p:nvGraphicFramePr>
        <p:xfrm>
          <a:off x="691093" y="1417213"/>
          <a:ext cx="3720485" cy="4983480"/>
        </p:xfrm>
        <a:graphic>
          <a:graphicData uri="http://schemas.openxmlformats.org/drawingml/2006/table">
            <a:tbl>
              <a:tblPr bandRow="1">
                <a:tableStyleId>{5C22544A-7EE6-4342-B048-85BDC9FD1C3A}</a:tableStyleId>
              </a:tblPr>
              <a:tblGrid>
                <a:gridCol w="1826076">
                  <a:extLst>
                    <a:ext uri="{9D8B030D-6E8A-4147-A177-3AD203B41FA5}">
                      <a16:colId xmlns:a16="http://schemas.microsoft.com/office/drawing/2014/main" val="20000"/>
                    </a:ext>
                  </a:extLst>
                </a:gridCol>
                <a:gridCol w="1894409">
                  <a:extLst>
                    <a:ext uri="{9D8B030D-6E8A-4147-A177-3AD203B41FA5}">
                      <a16:colId xmlns:a16="http://schemas.microsoft.com/office/drawing/2014/main" val="20001"/>
                    </a:ext>
                  </a:extLst>
                </a:gridCol>
              </a:tblGrid>
              <a:tr h="4983480">
                <a:tc>
                  <a:txBody>
                    <a:bodyPr/>
                    <a:lstStyle/>
                    <a:p>
                      <a:pPr marL="0" marR="0">
                        <a:spcBef>
                          <a:spcPts val="0"/>
                        </a:spcBef>
                        <a:spcAft>
                          <a:spcPts val="600"/>
                        </a:spcAft>
                      </a:pPr>
                      <a:r>
                        <a:rPr lang="en-US" sz="1050" dirty="0">
                          <a:effectLst/>
                        </a:rPr>
                        <a:t>21st century skills/competencies </a:t>
                      </a:r>
                    </a:p>
                    <a:p>
                      <a:pPr marL="0" marR="0">
                        <a:spcBef>
                          <a:spcPts val="0"/>
                        </a:spcBef>
                        <a:spcAft>
                          <a:spcPts val="600"/>
                        </a:spcAft>
                      </a:pPr>
                      <a:r>
                        <a:rPr lang="en-US" sz="1050" dirty="0">
                          <a:effectLst/>
                        </a:rPr>
                        <a:t>Academic attitudes and behaviors</a:t>
                      </a:r>
                    </a:p>
                    <a:p>
                      <a:pPr marL="0" marR="0">
                        <a:spcBef>
                          <a:spcPts val="0"/>
                        </a:spcBef>
                        <a:spcAft>
                          <a:spcPts val="600"/>
                        </a:spcAft>
                      </a:pPr>
                      <a:r>
                        <a:rPr lang="en-US" sz="1050" dirty="0">
                          <a:effectLst/>
                        </a:rPr>
                        <a:t>Academic mindsets </a:t>
                      </a:r>
                    </a:p>
                    <a:p>
                      <a:pPr marL="0" marR="0">
                        <a:spcBef>
                          <a:spcPts val="0"/>
                        </a:spcBef>
                        <a:spcAft>
                          <a:spcPts val="600"/>
                        </a:spcAft>
                      </a:pPr>
                      <a:r>
                        <a:rPr lang="en-US" sz="1050" dirty="0">
                          <a:effectLst/>
                        </a:rPr>
                        <a:t>Achievement behavioral skills</a:t>
                      </a:r>
                    </a:p>
                    <a:p>
                      <a:pPr marL="0" marR="0">
                        <a:spcBef>
                          <a:spcPts val="0"/>
                        </a:spcBef>
                        <a:spcAft>
                          <a:spcPts val="600"/>
                        </a:spcAft>
                      </a:pPr>
                      <a:r>
                        <a:rPr lang="en-US" sz="1050" dirty="0">
                          <a:effectLst/>
                        </a:rPr>
                        <a:t>Capacity for accomplishment</a:t>
                      </a:r>
                    </a:p>
                    <a:p>
                      <a:pPr marL="0" marR="0">
                        <a:spcBef>
                          <a:spcPts val="0"/>
                        </a:spcBef>
                        <a:spcAft>
                          <a:spcPts val="600"/>
                        </a:spcAft>
                      </a:pPr>
                      <a:r>
                        <a:rPr lang="en-US" sz="1050" dirty="0">
                          <a:effectLst/>
                        </a:rPr>
                        <a:t>Character (variations: character education character development; character building; and character virtue development)</a:t>
                      </a:r>
                    </a:p>
                    <a:p>
                      <a:pPr marL="0" marR="0">
                        <a:spcBef>
                          <a:spcPts val="0"/>
                        </a:spcBef>
                        <a:spcAft>
                          <a:spcPts val="600"/>
                        </a:spcAft>
                      </a:pPr>
                      <a:r>
                        <a:rPr lang="en-US" sz="1050" dirty="0">
                          <a:effectLst/>
                        </a:rPr>
                        <a:t>Deeper learning</a:t>
                      </a:r>
                    </a:p>
                    <a:p>
                      <a:pPr marL="0" marR="0">
                        <a:spcBef>
                          <a:spcPts val="0"/>
                        </a:spcBef>
                        <a:spcAft>
                          <a:spcPts val="600"/>
                        </a:spcAft>
                      </a:pPr>
                      <a:r>
                        <a:rPr lang="en-US" sz="1050" dirty="0">
                          <a:effectLst/>
                        </a:rPr>
                        <a:t>Developmental experiences</a:t>
                      </a:r>
                    </a:p>
                    <a:p>
                      <a:pPr marL="0" marR="0">
                        <a:spcBef>
                          <a:spcPts val="0"/>
                        </a:spcBef>
                        <a:spcAft>
                          <a:spcPts val="600"/>
                        </a:spcAft>
                      </a:pPr>
                      <a:r>
                        <a:rPr lang="en-US" sz="1050" dirty="0">
                          <a:effectLst/>
                        </a:rPr>
                        <a:t>Effective Learner</a:t>
                      </a:r>
                    </a:p>
                    <a:p>
                      <a:pPr marL="0" marR="0">
                        <a:spcBef>
                          <a:spcPts val="0"/>
                        </a:spcBef>
                        <a:spcAft>
                          <a:spcPts val="600"/>
                        </a:spcAft>
                      </a:pPr>
                      <a:r>
                        <a:rPr lang="en-US" sz="1050" dirty="0">
                          <a:effectLst/>
                        </a:rPr>
                        <a:t>Emotional Intelligence</a:t>
                      </a:r>
                    </a:p>
                    <a:p>
                      <a:pPr marL="0" marR="0">
                        <a:spcBef>
                          <a:spcPts val="0"/>
                        </a:spcBef>
                        <a:spcAft>
                          <a:spcPts val="600"/>
                        </a:spcAft>
                      </a:pPr>
                      <a:r>
                        <a:rPr lang="en-US" sz="1050" dirty="0">
                          <a:effectLst/>
                        </a:rPr>
                        <a:t>Ethics</a:t>
                      </a:r>
                    </a:p>
                    <a:p>
                      <a:pPr marL="0" marR="0">
                        <a:spcBef>
                          <a:spcPts val="0"/>
                        </a:spcBef>
                        <a:spcAft>
                          <a:spcPts val="600"/>
                        </a:spcAft>
                      </a:pPr>
                      <a:r>
                        <a:rPr lang="en-US" sz="1050" dirty="0">
                          <a:effectLst/>
                        </a:rPr>
                        <a:t>Expanded learning system</a:t>
                      </a:r>
                    </a:p>
                    <a:p>
                      <a:pPr marL="0" marR="0">
                        <a:spcBef>
                          <a:spcPts val="0"/>
                        </a:spcBef>
                        <a:spcAft>
                          <a:spcPts val="600"/>
                        </a:spcAft>
                      </a:pPr>
                      <a:r>
                        <a:rPr lang="en-US" sz="1050" dirty="0">
                          <a:effectLst/>
                        </a:rPr>
                        <a:t>Foundations for Young Adult Success</a:t>
                      </a:r>
                    </a:p>
                  </a:txBody>
                  <a:tcPr marL="49075" marR="49075" marT="0" marB="0">
                    <a:lnR w="12700" cap="flat" cmpd="sng" algn="ctr">
                      <a:solidFill>
                        <a:schemeClr val="tx1"/>
                      </a:solidFill>
                      <a:prstDash val="solid"/>
                      <a:round/>
                      <a:headEnd type="none" w="med" len="med"/>
                      <a:tailEnd type="none" w="med" len="med"/>
                    </a:lnR>
                    <a:solidFill>
                      <a:schemeClr val="bg1"/>
                    </a:solidFill>
                  </a:tcPr>
                </a:tc>
                <a:tc>
                  <a:txBody>
                    <a:bodyPr/>
                    <a:lstStyle/>
                    <a:p>
                      <a:pPr marL="0" marR="0">
                        <a:spcBef>
                          <a:spcPts val="0"/>
                        </a:spcBef>
                        <a:spcAft>
                          <a:spcPts val="600"/>
                        </a:spcAft>
                      </a:pPr>
                      <a:r>
                        <a:rPr lang="en-US" sz="1050" dirty="0">
                          <a:effectLst/>
                        </a:rPr>
                        <a:t>Grit </a:t>
                      </a:r>
                    </a:p>
                    <a:p>
                      <a:pPr marL="0" marR="0">
                        <a:spcBef>
                          <a:spcPts val="0"/>
                        </a:spcBef>
                        <a:spcAft>
                          <a:spcPts val="600"/>
                        </a:spcAft>
                      </a:pPr>
                      <a:r>
                        <a:rPr lang="en-US" sz="1050" dirty="0">
                          <a:effectLst/>
                        </a:rPr>
                        <a:t>Growth mindset</a:t>
                      </a:r>
                    </a:p>
                    <a:p>
                      <a:pPr marL="0" marR="0">
                        <a:spcBef>
                          <a:spcPts val="0"/>
                        </a:spcBef>
                        <a:spcAft>
                          <a:spcPts val="600"/>
                        </a:spcAft>
                      </a:pPr>
                      <a:r>
                        <a:rPr lang="en-US" sz="1050" dirty="0">
                          <a:effectLst/>
                        </a:rPr>
                        <a:t>Intrapersonal and interpersonal competencies</a:t>
                      </a:r>
                    </a:p>
                    <a:p>
                      <a:pPr marL="0" marR="0">
                        <a:spcBef>
                          <a:spcPts val="0"/>
                        </a:spcBef>
                        <a:spcAft>
                          <a:spcPts val="600"/>
                        </a:spcAft>
                      </a:pPr>
                      <a:r>
                        <a:rPr lang="en-US" sz="1050" dirty="0">
                          <a:effectLst/>
                        </a:rPr>
                        <a:t>Learning mindset</a:t>
                      </a:r>
                    </a:p>
                    <a:p>
                      <a:pPr marL="0" marR="0">
                        <a:spcBef>
                          <a:spcPts val="0"/>
                        </a:spcBef>
                        <a:spcAft>
                          <a:spcPts val="600"/>
                        </a:spcAft>
                      </a:pPr>
                      <a:r>
                        <a:rPr lang="en-US" sz="1050" dirty="0">
                          <a:effectLst/>
                        </a:rPr>
                        <a:t>Life skills</a:t>
                      </a:r>
                    </a:p>
                    <a:p>
                      <a:pPr marL="0" marR="0">
                        <a:spcBef>
                          <a:spcPts val="0"/>
                        </a:spcBef>
                        <a:spcAft>
                          <a:spcPts val="600"/>
                        </a:spcAft>
                      </a:pPr>
                      <a:r>
                        <a:rPr lang="en-US" sz="1050" dirty="0">
                          <a:effectLst/>
                        </a:rPr>
                        <a:t>Multiple dimensions of learning</a:t>
                      </a:r>
                    </a:p>
                    <a:p>
                      <a:pPr marL="0" marR="0">
                        <a:spcBef>
                          <a:spcPts val="0"/>
                        </a:spcBef>
                        <a:spcAft>
                          <a:spcPts val="600"/>
                        </a:spcAft>
                      </a:pPr>
                      <a:r>
                        <a:rPr lang="en-US" sz="1050" dirty="0">
                          <a:effectLst/>
                        </a:rPr>
                        <a:t>Non-academic skills</a:t>
                      </a:r>
                    </a:p>
                    <a:p>
                      <a:pPr marL="0" marR="0">
                        <a:spcBef>
                          <a:spcPts val="0"/>
                        </a:spcBef>
                        <a:spcAft>
                          <a:spcPts val="600"/>
                        </a:spcAft>
                      </a:pPr>
                      <a:r>
                        <a:rPr lang="en-US" sz="1050" dirty="0">
                          <a:effectLst/>
                        </a:rPr>
                        <a:t>Non-academic success factors</a:t>
                      </a:r>
                    </a:p>
                    <a:p>
                      <a:pPr marL="0" marR="0">
                        <a:spcBef>
                          <a:spcPts val="0"/>
                        </a:spcBef>
                        <a:spcAft>
                          <a:spcPts val="600"/>
                        </a:spcAft>
                      </a:pPr>
                      <a:r>
                        <a:rPr lang="en-US" sz="1050" dirty="0">
                          <a:effectLst/>
                        </a:rPr>
                        <a:t>Non-academic youth outcomes</a:t>
                      </a:r>
                    </a:p>
                    <a:p>
                      <a:pPr marL="0" marR="0">
                        <a:spcBef>
                          <a:spcPts val="0"/>
                        </a:spcBef>
                        <a:spcAft>
                          <a:spcPts val="600"/>
                        </a:spcAft>
                      </a:pPr>
                      <a:r>
                        <a:rPr lang="en-US" sz="1050" dirty="0">
                          <a:effectLst/>
                        </a:rPr>
                        <a:t>Non-cognitive traits &amp; habits (variations: non-cognitive skills/factors; non-cognitive learning; non-cognitive development)</a:t>
                      </a:r>
                    </a:p>
                    <a:p>
                      <a:pPr marL="0" marR="0">
                        <a:spcBef>
                          <a:spcPts val="0"/>
                        </a:spcBef>
                        <a:spcAft>
                          <a:spcPts val="600"/>
                        </a:spcAft>
                      </a:pPr>
                      <a:r>
                        <a:rPr lang="en-US" sz="1050" dirty="0">
                          <a:effectLst/>
                        </a:rPr>
                        <a:t>Personal and social skills</a:t>
                      </a:r>
                    </a:p>
                    <a:p>
                      <a:pPr marL="0" marR="0">
                        <a:spcBef>
                          <a:spcPts val="0"/>
                        </a:spcBef>
                        <a:spcAft>
                          <a:spcPts val="600"/>
                        </a:spcAft>
                      </a:pPr>
                      <a:r>
                        <a:rPr lang="en-US" sz="1050" dirty="0">
                          <a:effectLst/>
                        </a:rPr>
                        <a:t>Personal success skills</a:t>
                      </a:r>
                    </a:p>
                    <a:p>
                      <a:pPr marL="0" marR="0">
                        <a:spcBef>
                          <a:spcPts val="0"/>
                        </a:spcBef>
                        <a:spcAft>
                          <a:spcPts val="600"/>
                        </a:spcAft>
                      </a:pPr>
                      <a:r>
                        <a:rPr lang="en-US" sz="1050" dirty="0">
                          <a:effectLst/>
                        </a:rPr>
                        <a:t>Positive youth development</a:t>
                      </a:r>
                    </a:p>
                    <a:p>
                      <a:pPr marL="0" marR="0">
                        <a:spcBef>
                          <a:spcPts val="0"/>
                        </a:spcBef>
                        <a:spcAft>
                          <a:spcPts val="600"/>
                        </a:spcAft>
                      </a:pPr>
                      <a:r>
                        <a:rPr lang="en-US" sz="1050" dirty="0">
                          <a:effectLst/>
                        </a:rPr>
                        <a:t>Productive persistence</a:t>
                      </a:r>
                    </a:p>
                    <a:p>
                      <a:pPr marL="0" marR="0">
                        <a:spcBef>
                          <a:spcPts val="0"/>
                        </a:spcBef>
                        <a:spcAft>
                          <a:spcPts val="600"/>
                        </a:spcAft>
                      </a:pPr>
                      <a:r>
                        <a:rPr lang="en-US" sz="1050" dirty="0">
                          <a:effectLst/>
                        </a:rPr>
                        <a:t>Prosocial behavior/experiences</a:t>
                      </a:r>
                    </a:p>
                    <a:p>
                      <a:pPr marL="0" marR="0">
                        <a:spcBef>
                          <a:spcPts val="0"/>
                        </a:spcBef>
                        <a:spcAft>
                          <a:spcPts val="0"/>
                        </a:spcAft>
                      </a:pPr>
                      <a:r>
                        <a:rPr lang="en-US" sz="1050" dirty="0">
                          <a:effectLst/>
                        </a:rPr>
                        <a:t> </a:t>
                      </a:r>
                      <a:endParaRPr lang="en-US" sz="1050" dirty="0">
                        <a:solidFill>
                          <a:srgbClr val="000000"/>
                        </a:solidFill>
                        <a:effectLst/>
                        <a:latin typeface="Times New Roman" panose="02020603050405020304" pitchFamily="18" charset="0"/>
                        <a:ea typeface="Times New Roman" panose="02020603050405020304" pitchFamily="18" charset="0"/>
                      </a:endParaRPr>
                    </a:p>
                  </a:txBody>
                  <a:tcPr marL="49075" marR="49075" marT="0" marB="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0"/>
                  </a:ext>
                </a:extLst>
              </a:tr>
            </a:tbl>
          </a:graphicData>
        </a:graphic>
      </p:graphicFrame>
      <p:grpSp>
        <p:nvGrpSpPr>
          <p:cNvPr id="52" name="Group 51"/>
          <p:cNvGrpSpPr/>
          <p:nvPr/>
        </p:nvGrpSpPr>
        <p:grpSpPr>
          <a:xfrm rot="21111762">
            <a:off x="8447833" y="1535752"/>
            <a:ext cx="195999" cy="4535873"/>
            <a:chOff x="-129362" y="1299583"/>
            <a:chExt cx="195999" cy="4535873"/>
          </a:xfrm>
        </p:grpSpPr>
        <p:sp>
          <p:nvSpPr>
            <p:cNvPr id="43" name="Rectangle 42"/>
            <p:cNvSpPr/>
            <p:nvPr/>
          </p:nvSpPr>
          <p:spPr>
            <a:xfrm>
              <a:off x="-121381" y="1758011"/>
              <a:ext cx="178025" cy="377675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tored Data 43"/>
            <p:cNvSpPr/>
            <p:nvPr/>
          </p:nvSpPr>
          <p:spPr>
            <a:xfrm rot="16200000">
              <a:off x="-222473" y="5432227"/>
              <a:ext cx="372234" cy="186004"/>
            </a:xfrm>
            <a:prstGeom prst="flowChartOnlineStorag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tored Data 44"/>
            <p:cNvSpPr/>
            <p:nvPr/>
          </p:nvSpPr>
          <p:spPr>
            <a:xfrm rot="16200000">
              <a:off x="-151937" y="5626876"/>
              <a:ext cx="231157" cy="186004"/>
            </a:xfrm>
            <a:prstGeom prst="flowChartOnlineStorag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Extract 45"/>
            <p:cNvSpPr/>
            <p:nvPr/>
          </p:nvSpPr>
          <p:spPr>
            <a:xfrm>
              <a:off x="-129361" y="1299583"/>
              <a:ext cx="193982" cy="472361"/>
            </a:xfrm>
            <a:prstGeom prst="flowChartExtra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tored Data 46"/>
            <p:cNvSpPr/>
            <p:nvPr/>
          </p:nvSpPr>
          <p:spPr>
            <a:xfrm rot="16200000">
              <a:off x="-80828" y="1686216"/>
              <a:ext cx="99854" cy="195077"/>
            </a:xfrm>
            <a:prstGeom prst="flowChartOnlineStorag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Extract 47"/>
            <p:cNvSpPr/>
            <p:nvPr/>
          </p:nvSpPr>
          <p:spPr>
            <a:xfrm>
              <a:off x="-59219" y="1304684"/>
              <a:ext cx="59219" cy="113171"/>
            </a:xfrm>
            <a:prstGeom prst="flowChartExtra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flipH="1" flipV="1">
              <a:off x="-19384" y="1814589"/>
              <a:ext cx="82824" cy="920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flipH="1" flipV="1">
              <a:off x="-77771" y="1814589"/>
              <a:ext cx="82824" cy="920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flipH="1" flipV="1">
              <a:off x="-129362" y="1821422"/>
              <a:ext cx="82824" cy="92014"/>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Placeholder 3"/>
          <p:cNvSpPr>
            <a:spLocks noGrp="1"/>
          </p:cNvSpPr>
          <p:nvPr>
            <p:ph type="body" sz="quarter" idx="13"/>
          </p:nvPr>
        </p:nvSpPr>
        <p:spPr>
          <a:xfrm>
            <a:off x="503238" y="765169"/>
            <a:ext cx="8460624" cy="1060457"/>
          </a:xfrm>
        </p:spPr>
        <p:txBody>
          <a:bodyPr>
            <a:normAutofit/>
          </a:bodyPr>
          <a:lstStyle/>
          <a:p>
            <a:r>
              <a:rPr lang="en-US" sz="1600" dirty="0"/>
              <a:t>Desktop research identified 40+ terms for this topic, with countless variations.</a:t>
            </a:r>
          </a:p>
        </p:txBody>
      </p:sp>
      <p:grpSp>
        <p:nvGrpSpPr>
          <p:cNvPr id="2" name="Group 1"/>
          <p:cNvGrpSpPr/>
          <p:nvPr/>
        </p:nvGrpSpPr>
        <p:grpSpPr>
          <a:xfrm>
            <a:off x="4267619" y="1545000"/>
            <a:ext cx="501706" cy="4798082"/>
            <a:chOff x="4229474" y="1548815"/>
            <a:chExt cx="501706" cy="4798082"/>
          </a:xfrm>
        </p:grpSpPr>
        <p:grpSp>
          <p:nvGrpSpPr>
            <p:cNvPr id="16" name="Group 15"/>
            <p:cNvGrpSpPr/>
            <p:nvPr/>
          </p:nvGrpSpPr>
          <p:grpSpPr>
            <a:xfrm>
              <a:off x="4229474" y="1548815"/>
              <a:ext cx="501706" cy="4313709"/>
              <a:chOff x="4378986" y="2016726"/>
              <a:chExt cx="501706" cy="4313709"/>
            </a:xfrm>
            <a:noFill/>
          </p:grpSpPr>
          <p:sp>
            <p:nvSpPr>
              <p:cNvPr id="12" name="Flowchart: Stored Data 11"/>
              <p:cNvSpPr/>
              <p:nvPr/>
            </p:nvSpPr>
            <p:spPr>
              <a:xfrm rot="16200000">
                <a:off x="4576634" y="181907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Stored Data 21"/>
              <p:cNvSpPr/>
              <p:nvPr/>
            </p:nvSpPr>
            <p:spPr>
              <a:xfrm rot="16200000">
                <a:off x="4576634" y="330400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Stored Data 22"/>
              <p:cNvSpPr/>
              <p:nvPr/>
            </p:nvSpPr>
            <p:spPr>
              <a:xfrm rot="16200000">
                <a:off x="4576634" y="3551494"/>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Stored Data 23"/>
              <p:cNvSpPr/>
              <p:nvPr/>
            </p:nvSpPr>
            <p:spPr>
              <a:xfrm rot="16200000">
                <a:off x="4576634" y="3798982"/>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tored Data 24"/>
              <p:cNvSpPr/>
              <p:nvPr/>
            </p:nvSpPr>
            <p:spPr>
              <a:xfrm rot="16200000">
                <a:off x="4576634" y="4046470"/>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Stored Data 25"/>
              <p:cNvSpPr/>
              <p:nvPr/>
            </p:nvSpPr>
            <p:spPr>
              <a:xfrm rot="16200000">
                <a:off x="4576634" y="6026377"/>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Stored Data 26"/>
              <p:cNvSpPr/>
              <p:nvPr/>
            </p:nvSpPr>
            <p:spPr>
              <a:xfrm rot="16200000">
                <a:off x="4576634" y="577888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Stored Data 27"/>
              <p:cNvSpPr/>
              <p:nvPr/>
            </p:nvSpPr>
            <p:spPr>
              <a:xfrm rot="16200000">
                <a:off x="4576634" y="553139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tored Data 28"/>
              <p:cNvSpPr/>
              <p:nvPr/>
            </p:nvSpPr>
            <p:spPr>
              <a:xfrm rot="16200000">
                <a:off x="4576634" y="5283910"/>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tored Data 29"/>
              <p:cNvSpPr/>
              <p:nvPr/>
            </p:nvSpPr>
            <p:spPr>
              <a:xfrm rot="16200000">
                <a:off x="4576634" y="5036422"/>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tored Data 30"/>
              <p:cNvSpPr/>
              <p:nvPr/>
            </p:nvSpPr>
            <p:spPr>
              <a:xfrm rot="16200000">
                <a:off x="4576634" y="4788934"/>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tored Data 31"/>
              <p:cNvSpPr/>
              <p:nvPr/>
            </p:nvSpPr>
            <p:spPr>
              <a:xfrm rot="16200000">
                <a:off x="4576634" y="454144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tored Data 32"/>
              <p:cNvSpPr/>
              <p:nvPr/>
            </p:nvSpPr>
            <p:spPr>
              <a:xfrm rot="16200000">
                <a:off x="4576634" y="429395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tored Data 33"/>
              <p:cNvSpPr/>
              <p:nvPr/>
            </p:nvSpPr>
            <p:spPr>
              <a:xfrm rot="16200000">
                <a:off x="4576634" y="3056518"/>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tored Data 34"/>
              <p:cNvSpPr/>
              <p:nvPr/>
            </p:nvSpPr>
            <p:spPr>
              <a:xfrm rot="16200000">
                <a:off x="4576634" y="2809030"/>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tored Data 35"/>
              <p:cNvSpPr/>
              <p:nvPr/>
            </p:nvSpPr>
            <p:spPr>
              <a:xfrm rot="16200000">
                <a:off x="4576634" y="2561542"/>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tored Data 36"/>
              <p:cNvSpPr/>
              <p:nvPr/>
            </p:nvSpPr>
            <p:spPr>
              <a:xfrm rot="16200000">
                <a:off x="4576634" y="2314054"/>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tored Data 37"/>
              <p:cNvSpPr/>
              <p:nvPr/>
            </p:nvSpPr>
            <p:spPr>
              <a:xfrm rot="16200000">
                <a:off x="4576634" y="2066566"/>
                <a:ext cx="106410" cy="501706"/>
              </a:xfrm>
              <a:prstGeom prst="flowChartOnlineStorage">
                <a:avLst/>
              </a:prstGeom>
              <a:gr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Flowchart: Stored Data 40"/>
            <p:cNvSpPr/>
            <p:nvPr/>
          </p:nvSpPr>
          <p:spPr>
            <a:xfrm rot="16200000">
              <a:off x="4427122" y="5811810"/>
              <a:ext cx="106410" cy="501706"/>
            </a:xfrm>
            <a:prstGeom prst="flowChartOnlineStorag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tored Data 41"/>
            <p:cNvSpPr/>
            <p:nvPr/>
          </p:nvSpPr>
          <p:spPr>
            <a:xfrm rot="16200000">
              <a:off x="4427122" y="6042839"/>
              <a:ext cx="106410" cy="501706"/>
            </a:xfrm>
            <a:prstGeom prst="flowChartOnlineStorag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58581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Messaging Opportunities</a:t>
            </a:r>
          </a:p>
        </p:txBody>
      </p:sp>
    </p:spTree>
    <p:extLst>
      <p:ext uri="{BB962C8B-B14F-4D97-AF65-F5344CB8AC3E}">
        <p14:creationId xmlns:p14="http://schemas.microsoft.com/office/powerpoint/2010/main" val="25989345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DFECC4-1679-4D45-9635-E86BD1EE09E9}" type="slidenum">
              <a:rPr lang="en-US" smtClean="0"/>
              <a:pPr/>
              <a:t>71</a:t>
            </a:fld>
            <a:endParaRPr lang="en-US" dirty="0"/>
          </a:p>
        </p:txBody>
      </p:sp>
      <p:sp>
        <p:nvSpPr>
          <p:cNvPr id="5" name="TextBox 4"/>
          <p:cNvSpPr txBox="1"/>
          <p:nvPr/>
        </p:nvSpPr>
        <p:spPr>
          <a:xfrm>
            <a:off x="439838" y="134991"/>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Possible Framing Options</a:t>
            </a:r>
          </a:p>
        </p:txBody>
      </p:sp>
      <p:sp>
        <p:nvSpPr>
          <p:cNvPr id="6" name="Rounded Rectangle 5"/>
          <p:cNvSpPr/>
          <p:nvPr/>
        </p:nvSpPr>
        <p:spPr>
          <a:xfrm>
            <a:off x="230628" y="5477992"/>
            <a:ext cx="1985653" cy="803225"/>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600"/>
              </a:spcBef>
            </a:pPr>
            <a:r>
              <a:rPr lang="en-US" sz="1400" dirty="0">
                <a:latin typeface="Gadugi" panose="020B0502040204020203" pitchFamily="34" charset="0"/>
              </a:rPr>
              <a:t>Positive benefits of investing in SEL</a:t>
            </a:r>
          </a:p>
        </p:txBody>
      </p:sp>
      <p:sp>
        <p:nvSpPr>
          <p:cNvPr id="8" name="Rectangle 7"/>
          <p:cNvSpPr/>
          <p:nvPr/>
        </p:nvSpPr>
        <p:spPr>
          <a:xfrm>
            <a:off x="198218" y="1411055"/>
            <a:ext cx="2050473" cy="60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Gadugi" panose="020B0502040204020203" pitchFamily="34" charset="0"/>
              </a:rPr>
              <a:t>Gain</a:t>
            </a:r>
            <a:r>
              <a:rPr lang="en-US" dirty="0">
                <a:latin typeface="Gadugi" panose="020B0502040204020203" pitchFamily="34" charset="0"/>
              </a:rPr>
              <a:t> Frame</a:t>
            </a:r>
          </a:p>
        </p:txBody>
      </p:sp>
      <p:sp>
        <p:nvSpPr>
          <p:cNvPr id="9" name="Rectangle 8"/>
          <p:cNvSpPr/>
          <p:nvPr/>
        </p:nvSpPr>
        <p:spPr>
          <a:xfrm>
            <a:off x="2439313" y="1411055"/>
            <a:ext cx="2050473" cy="60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adugi" panose="020B0502040204020203" pitchFamily="34" charset="0"/>
              </a:rPr>
              <a:t>Prevention</a:t>
            </a:r>
            <a:r>
              <a:rPr lang="en-US" sz="1600" dirty="0">
                <a:latin typeface="Gadugi" panose="020B0502040204020203" pitchFamily="34" charset="0"/>
              </a:rPr>
              <a:t> Frame</a:t>
            </a:r>
          </a:p>
        </p:txBody>
      </p:sp>
      <p:sp>
        <p:nvSpPr>
          <p:cNvPr id="10" name="Rectangle 9"/>
          <p:cNvSpPr/>
          <p:nvPr/>
        </p:nvSpPr>
        <p:spPr>
          <a:xfrm>
            <a:off x="4684675" y="1411055"/>
            <a:ext cx="2050473" cy="60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Gadugi" panose="020B0502040204020203" pitchFamily="34" charset="0"/>
              </a:rPr>
              <a:t>Solution</a:t>
            </a:r>
            <a:r>
              <a:rPr lang="en-US" dirty="0">
                <a:latin typeface="Gadugi" panose="020B0502040204020203" pitchFamily="34" charset="0"/>
              </a:rPr>
              <a:t> Frame</a:t>
            </a:r>
          </a:p>
        </p:txBody>
      </p:sp>
      <p:sp>
        <p:nvSpPr>
          <p:cNvPr id="11" name="Rectangle 10"/>
          <p:cNvSpPr/>
          <p:nvPr/>
        </p:nvSpPr>
        <p:spPr>
          <a:xfrm>
            <a:off x="6921504" y="1411055"/>
            <a:ext cx="2050473" cy="604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Gadugi" panose="020B0502040204020203" pitchFamily="34" charset="0"/>
              </a:rPr>
              <a:t>Empowerment</a:t>
            </a:r>
            <a:r>
              <a:rPr lang="en-US" sz="1600" dirty="0">
                <a:latin typeface="Gadugi" panose="020B0502040204020203" pitchFamily="34" charset="0"/>
              </a:rPr>
              <a:t> Frame</a:t>
            </a:r>
          </a:p>
        </p:txBody>
      </p:sp>
      <p:sp>
        <p:nvSpPr>
          <p:cNvPr id="2" name="Rectangle 1"/>
          <p:cNvSpPr/>
          <p:nvPr/>
        </p:nvSpPr>
        <p:spPr>
          <a:xfrm>
            <a:off x="198218" y="2015617"/>
            <a:ext cx="2050473" cy="35222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“Better outcomes academically”</a:t>
            </a:r>
          </a:p>
          <a:p>
            <a:pPr algn="ctr"/>
            <a:endParaRPr lang="en-US" sz="1400" dirty="0"/>
          </a:p>
          <a:p>
            <a:pPr algn="ctr"/>
            <a:r>
              <a:rPr lang="en-US" sz="1400" dirty="0"/>
              <a:t>“Life and coping skills”</a:t>
            </a:r>
          </a:p>
          <a:p>
            <a:pPr algn="ctr"/>
            <a:endParaRPr lang="en-US" sz="1400" dirty="0"/>
          </a:p>
          <a:p>
            <a:pPr algn="ctr"/>
            <a:r>
              <a:rPr lang="en-US" sz="1400" dirty="0"/>
              <a:t>“Develop happier and healthier people”</a:t>
            </a:r>
          </a:p>
          <a:p>
            <a:pPr algn="ctr"/>
            <a:endParaRPr lang="en-US" sz="1400" dirty="0"/>
          </a:p>
          <a:p>
            <a:pPr algn="ctr"/>
            <a:r>
              <a:rPr lang="en-US" sz="1400" dirty="0"/>
              <a:t>“Health outcomes”</a:t>
            </a:r>
          </a:p>
          <a:p>
            <a:pPr algn="ctr"/>
            <a:endParaRPr lang="en-US" sz="1400" dirty="0"/>
          </a:p>
          <a:p>
            <a:pPr algn="ctr"/>
            <a:r>
              <a:rPr lang="en-US" sz="1400" dirty="0"/>
              <a:t>“Learning plus”</a:t>
            </a:r>
          </a:p>
          <a:p>
            <a:pPr algn="ctr"/>
            <a:endParaRPr lang="en-US" sz="1400" dirty="0"/>
          </a:p>
          <a:p>
            <a:pPr algn="ctr"/>
            <a:r>
              <a:rPr lang="en-US" sz="1400" dirty="0"/>
              <a:t>“Children are stronger and more successful when challenged”</a:t>
            </a:r>
          </a:p>
        </p:txBody>
      </p:sp>
      <p:sp>
        <p:nvSpPr>
          <p:cNvPr id="12" name="Rounded Rectangle 11"/>
          <p:cNvSpPr/>
          <p:nvPr/>
        </p:nvSpPr>
        <p:spPr>
          <a:xfrm>
            <a:off x="2471723" y="5477992"/>
            <a:ext cx="1985653" cy="803225"/>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600"/>
              </a:spcBef>
            </a:pPr>
            <a:r>
              <a:rPr lang="en-US" sz="1400" dirty="0">
                <a:latin typeface="Gadugi" panose="020B0502040204020203" pitchFamily="34" charset="0"/>
              </a:rPr>
              <a:t>Cost of doing nothing is often more motivating</a:t>
            </a:r>
          </a:p>
        </p:txBody>
      </p:sp>
      <p:sp>
        <p:nvSpPr>
          <p:cNvPr id="13" name="Rounded Rectangle 12"/>
          <p:cNvSpPr/>
          <p:nvPr/>
        </p:nvSpPr>
        <p:spPr>
          <a:xfrm>
            <a:off x="4717085" y="5477992"/>
            <a:ext cx="1985653" cy="803225"/>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600"/>
              </a:spcBef>
            </a:pPr>
            <a:r>
              <a:rPr lang="en-US" sz="1400" dirty="0">
                <a:latin typeface="Gadugi" panose="020B0502040204020203" pitchFamily="34" charset="0"/>
              </a:rPr>
              <a:t>Always a winner in behavioral economics research</a:t>
            </a:r>
          </a:p>
        </p:txBody>
      </p:sp>
      <p:sp>
        <p:nvSpPr>
          <p:cNvPr id="14" name="Rounded Rectangle 13"/>
          <p:cNvSpPr/>
          <p:nvPr/>
        </p:nvSpPr>
        <p:spPr>
          <a:xfrm>
            <a:off x="6953914" y="5477992"/>
            <a:ext cx="1985653" cy="803225"/>
          </a:xfrm>
          <a:prstGeom prst="round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600"/>
              </a:spcBef>
            </a:pPr>
            <a:r>
              <a:rPr lang="en-US" sz="1400" dirty="0">
                <a:latin typeface="Gadugi" panose="020B0502040204020203" pitchFamily="34" charset="0"/>
              </a:rPr>
              <a:t>Conveys agency and shifts the focus to implementation</a:t>
            </a:r>
          </a:p>
        </p:txBody>
      </p:sp>
      <p:sp>
        <p:nvSpPr>
          <p:cNvPr id="15" name="Rectangle 14"/>
          <p:cNvSpPr/>
          <p:nvPr/>
        </p:nvSpPr>
        <p:spPr>
          <a:xfrm>
            <a:off x="2439313" y="2015617"/>
            <a:ext cx="2050473" cy="35222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“In the world we’re living in, can’t afford not to care about it”</a:t>
            </a:r>
          </a:p>
          <a:p>
            <a:pPr algn="ctr"/>
            <a:endParaRPr lang="en-US" sz="1400" dirty="0"/>
          </a:p>
          <a:p>
            <a:pPr algn="ctr"/>
            <a:r>
              <a:rPr lang="en-US" sz="1400" dirty="0"/>
              <a:t>“15% of my students cannot learn in a traditional environment”</a:t>
            </a:r>
          </a:p>
          <a:p>
            <a:pPr algn="ctr"/>
            <a:endParaRPr lang="en-US" sz="1400" dirty="0"/>
          </a:p>
          <a:p>
            <a:pPr algn="ctr"/>
            <a:r>
              <a:rPr lang="en-US" sz="1400" dirty="0"/>
              <a:t>“Toxic stress”</a:t>
            </a:r>
          </a:p>
          <a:p>
            <a:pPr algn="ctr"/>
            <a:endParaRPr lang="en-US" sz="1400" dirty="0"/>
          </a:p>
          <a:p>
            <a:pPr algn="ctr"/>
            <a:r>
              <a:rPr lang="en-US" sz="1400" dirty="0"/>
              <a:t>“Beyond testing and drilling”</a:t>
            </a:r>
          </a:p>
        </p:txBody>
      </p:sp>
      <p:sp>
        <p:nvSpPr>
          <p:cNvPr id="16" name="Rectangle 15"/>
          <p:cNvSpPr/>
          <p:nvPr/>
        </p:nvSpPr>
        <p:spPr>
          <a:xfrm>
            <a:off x="4684675" y="2015617"/>
            <a:ext cx="2050473" cy="35222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“College and career readiness”</a:t>
            </a:r>
          </a:p>
          <a:p>
            <a:pPr algn="ctr"/>
            <a:endParaRPr lang="en-US" sz="1400" dirty="0"/>
          </a:p>
          <a:p>
            <a:pPr algn="ctr"/>
            <a:r>
              <a:rPr lang="en-US" sz="1400" dirty="0"/>
              <a:t>“Workforce and future of the nation”</a:t>
            </a:r>
          </a:p>
          <a:p>
            <a:pPr algn="ctr"/>
            <a:endParaRPr lang="en-US" sz="1400" dirty="0"/>
          </a:p>
          <a:p>
            <a:pPr algn="ctr"/>
            <a:r>
              <a:rPr lang="en-US" sz="1400" dirty="0"/>
              <a:t>“The research shows it helps all students, and especially urban and low income” </a:t>
            </a:r>
          </a:p>
          <a:p>
            <a:pPr algn="ctr"/>
            <a:endParaRPr lang="en-US" sz="1400" dirty="0"/>
          </a:p>
          <a:p>
            <a:pPr algn="ctr"/>
            <a:r>
              <a:rPr lang="en-US" sz="1400" dirty="0"/>
              <a:t>“A way to solve the motivation gap”</a:t>
            </a:r>
          </a:p>
        </p:txBody>
      </p:sp>
      <p:sp>
        <p:nvSpPr>
          <p:cNvPr id="17" name="Rectangle 16"/>
          <p:cNvSpPr/>
          <p:nvPr/>
        </p:nvSpPr>
        <p:spPr>
          <a:xfrm>
            <a:off x="6921504" y="2015617"/>
            <a:ext cx="2050473" cy="352222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a:t>“Brain research shows the brain changes”</a:t>
            </a:r>
          </a:p>
          <a:p>
            <a:pPr algn="ctr"/>
            <a:endParaRPr lang="en-US" sz="1200" dirty="0"/>
          </a:p>
          <a:p>
            <a:pPr algn="ctr"/>
            <a:r>
              <a:rPr lang="en-US" sz="1200" dirty="0"/>
              <a:t>“Need to live it and represent it”</a:t>
            </a:r>
          </a:p>
          <a:p>
            <a:pPr algn="ctr"/>
            <a:endParaRPr lang="en-US" sz="1200" dirty="0"/>
          </a:p>
          <a:p>
            <a:pPr algn="ctr"/>
            <a:r>
              <a:rPr lang="en-US" sz="1200" dirty="0"/>
              <a:t>“Danger in thinking it’s already done”</a:t>
            </a:r>
          </a:p>
          <a:p>
            <a:pPr algn="ctr"/>
            <a:endParaRPr lang="en-US" sz="1200" dirty="0"/>
          </a:p>
          <a:p>
            <a:pPr algn="ctr"/>
            <a:r>
              <a:rPr lang="en-US" sz="1200" dirty="0"/>
              <a:t>“Gives students voice and choice”</a:t>
            </a:r>
          </a:p>
          <a:p>
            <a:pPr algn="ctr"/>
            <a:endParaRPr lang="en-US" sz="1200" dirty="0"/>
          </a:p>
          <a:p>
            <a:pPr algn="ctr"/>
            <a:r>
              <a:rPr lang="en-US" sz="1200" dirty="0"/>
              <a:t>“Collective impact – educators, nonprofits, communities”</a:t>
            </a:r>
          </a:p>
          <a:p>
            <a:pPr algn="ctr"/>
            <a:endParaRPr lang="en-US" sz="1200" dirty="0"/>
          </a:p>
          <a:p>
            <a:pPr algn="ctr"/>
            <a:r>
              <a:rPr lang="en-US" sz="1200" dirty="0"/>
              <a:t>“Build relationships w/ peers and adults and the walls came down”</a:t>
            </a:r>
          </a:p>
        </p:txBody>
      </p:sp>
      <p:sp>
        <p:nvSpPr>
          <p:cNvPr id="18" name="Text Placeholder 3"/>
          <p:cNvSpPr>
            <a:spLocks noGrp="1"/>
          </p:cNvSpPr>
          <p:nvPr>
            <p:ph type="body" sz="quarter" idx="13"/>
          </p:nvPr>
        </p:nvSpPr>
        <p:spPr>
          <a:xfrm>
            <a:off x="504826" y="719767"/>
            <a:ext cx="8574880" cy="819968"/>
          </a:xfrm>
        </p:spPr>
        <p:txBody>
          <a:bodyPr>
            <a:normAutofit/>
          </a:bodyPr>
          <a:lstStyle/>
          <a:p>
            <a:r>
              <a:rPr lang="en-US" sz="1600" dirty="0"/>
              <a:t>Edge developed framing themes based on qualitative analysis.</a:t>
            </a:r>
          </a:p>
          <a:p>
            <a:r>
              <a:rPr lang="en-US" sz="1600" dirty="0"/>
              <a:t>These ideas were refined with Wallace for survey testing.</a:t>
            </a:r>
          </a:p>
        </p:txBody>
      </p:sp>
    </p:spTree>
    <p:extLst>
      <p:ext uri="{BB962C8B-B14F-4D97-AF65-F5344CB8AC3E}">
        <p14:creationId xmlns:p14="http://schemas.microsoft.com/office/powerpoint/2010/main" val="33189108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33400" y="1488169"/>
            <a:ext cx="7878310" cy="4351338"/>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FontTx/>
              <a:buBlip>
                <a:blip r:embed="rId2"/>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SzPct val="7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endParaRPr lang="en-US" sz="1600"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533400" y="634263"/>
            <a:ext cx="1373042" cy="663854"/>
          </a:xfrm>
          <a:prstGeom prst="rect">
            <a:avLst/>
          </a:prstGeom>
          <a:noFill/>
          <a:ln>
            <a:noFill/>
          </a:ln>
        </p:spPr>
      </p:pic>
      <p:pic>
        <p:nvPicPr>
          <p:cNvPr id="9" name="Picture 2" descr="The Wallace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912" y="580441"/>
            <a:ext cx="1864022" cy="6277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25754" y="2554489"/>
            <a:ext cx="6492492" cy="2369880"/>
          </a:xfrm>
          <a:prstGeom prst="rect">
            <a:avLst/>
          </a:prstGeom>
          <a:noFill/>
        </p:spPr>
        <p:txBody>
          <a:bodyPr wrap="square" rtlCol="0">
            <a:spAutoFit/>
          </a:bodyPr>
          <a:lstStyle/>
          <a:p>
            <a:pPr algn="ctr"/>
            <a:r>
              <a:rPr lang="en-US" sz="3200" b="1" dirty="0">
                <a:solidFill>
                  <a:schemeClr val="accent1"/>
                </a:solidFill>
              </a:rPr>
              <a:t>Social and Emotional Learning: </a:t>
            </a:r>
            <a:r>
              <a:rPr lang="en-US" sz="3200" dirty="0">
                <a:solidFill>
                  <a:schemeClr val="accent1"/>
                </a:solidFill>
              </a:rPr>
              <a:t>Feedback and Communications Insights from the Field</a:t>
            </a:r>
          </a:p>
          <a:p>
            <a:pPr algn="ctr"/>
            <a:endParaRPr lang="en-US" sz="2800" dirty="0"/>
          </a:p>
          <a:p>
            <a:pPr algn="ctr"/>
            <a:r>
              <a:rPr lang="en-US" sz="2400" dirty="0">
                <a:solidFill>
                  <a:schemeClr val="tx1">
                    <a:lumMod val="75000"/>
                    <a:lumOff val="25000"/>
                  </a:schemeClr>
                </a:solidFill>
              </a:rPr>
              <a:t>Findings from quantitative surveys</a:t>
            </a:r>
          </a:p>
        </p:txBody>
      </p:sp>
    </p:spTree>
    <p:extLst>
      <p:ext uri="{BB962C8B-B14F-4D97-AF65-F5344CB8AC3E}">
        <p14:creationId xmlns:p14="http://schemas.microsoft.com/office/powerpoint/2010/main" val="2428905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Slide Number Placeholder 2"/>
          <p:cNvSpPr>
            <a:spLocks noGrp="1"/>
          </p:cNvSpPr>
          <p:nvPr>
            <p:ph type="sldNum" sz="quarter" idx="4"/>
          </p:nvPr>
        </p:nvSpPr>
        <p:spPr/>
        <p:txBody>
          <a:bodyPr/>
          <a:lstStyle/>
          <a:p>
            <a:fld id="{62DFECC4-1679-4D45-9635-E86BD1EE09E9}" type="slidenum">
              <a:rPr lang="en-US" smtClean="0"/>
              <a:pPr/>
              <a:t>73</a:t>
            </a:fld>
            <a:endParaRPr lang="en-US" dirty="0"/>
          </a:p>
        </p:txBody>
      </p:sp>
      <p:sp>
        <p:nvSpPr>
          <p:cNvPr id="5" name="Text Placeholder 3"/>
          <p:cNvSpPr>
            <a:spLocks noGrp="1"/>
          </p:cNvSpPr>
          <p:nvPr>
            <p:ph type="body" sz="quarter" idx="13"/>
          </p:nvPr>
        </p:nvSpPr>
        <p:spPr>
          <a:xfrm>
            <a:off x="504827" y="957285"/>
            <a:ext cx="4829738" cy="5166059"/>
          </a:xfrm>
          <a:solidFill>
            <a:schemeClr val="bg1"/>
          </a:solidFill>
          <a:ln w="19050">
            <a:noFill/>
          </a:ln>
        </p:spPr>
        <p:txBody>
          <a:bodyPr anchor="ctr">
            <a:normAutofit/>
          </a:bodyPr>
          <a:lstStyle/>
          <a:p>
            <a:pPr marL="0" indent="0">
              <a:lnSpc>
                <a:spcPct val="110000"/>
              </a:lnSpc>
              <a:spcBef>
                <a:spcPts val="1400"/>
              </a:spcBef>
              <a:buClr>
                <a:schemeClr val="accent1"/>
              </a:buClr>
              <a:buNone/>
            </a:pPr>
            <a:r>
              <a:rPr lang="en-US" sz="2000" b="1" dirty="0"/>
              <a:t>Online Survey of 1,600</a:t>
            </a:r>
          </a:p>
          <a:p>
            <a:pPr marL="463550" indent="-463550">
              <a:lnSpc>
                <a:spcPct val="110000"/>
              </a:lnSpc>
              <a:spcBef>
                <a:spcPts val="1400"/>
              </a:spcBef>
              <a:buClr>
                <a:schemeClr val="accent1"/>
              </a:buClr>
            </a:pPr>
            <a:r>
              <a:rPr lang="en-US" dirty="0"/>
              <a:t>Professionals in key roles</a:t>
            </a:r>
          </a:p>
          <a:p>
            <a:pPr lvl="1">
              <a:lnSpc>
                <a:spcPct val="110000"/>
              </a:lnSpc>
              <a:spcBef>
                <a:spcPts val="800"/>
              </a:spcBef>
              <a:buClr>
                <a:schemeClr val="accent1"/>
              </a:buClr>
              <a:buFont typeface="Wingdings" panose="05000000000000000000" pitchFamily="2" charset="2"/>
              <a:buChar char="ü"/>
            </a:pPr>
            <a:r>
              <a:rPr lang="en-US" sz="1800" b="1" dirty="0">
                <a:solidFill>
                  <a:schemeClr val="tx2"/>
                </a:solidFill>
              </a:rPr>
              <a:t>Policymakers (192)</a:t>
            </a:r>
          </a:p>
          <a:p>
            <a:pPr lvl="1">
              <a:lnSpc>
                <a:spcPct val="110000"/>
              </a:lnSpc>
              <a:spcBef>
                <a:spcPts val="800"/>
              </a:spcBef>
              <a:buClr>
                <a:schemeClr val="accent1"/>
              </a:buClr>
              <a:buFont typeface="Wingdings" panose="05000000000000000000" pitchFamily="2" charset="2"/>
              <a:buChar char="ü"/>
            </a:pPr>
            <a:r>
              <a:rPr lang="en-US" sz="1800" b="1" dirty="0">
                <a:solidFill>
                  <a:srgbClr val="C00000"/>
                </a:solidFill>
              </a:rPr>
              <a:t>K-12 Leaders (331)</a:t>
            </a:r>
          </a:p>
          <a:p>
            <a:pPr lvl="1">
              <a:lnSpc>
                <a:spcPct val="110000"/>
              </a:lnSpc>
              <a:spcBef>
                <a:spcPts val="800"/>
              </a:spcBef>
              <a:buClr>
                <a:schemeClr val="accent1"/>
              </a:buClr>
              <a:buFont typeface="Wingdings" panose="05000000000000000000" pitchFamily="2" charset="2"/>
              <a:buChar char="ü"/>
            </a:pPr>
            <a:r>
              <a:rPr lang="en-US" sz="1800" b="1" dirty="0">
                <a:solidFill>
                  <a:schemeClr val="accent5"/>
                </a:solidFill>
              </a:rPr>
              <a:t>Afterschool Leaders (620)</a:t>
            </a:r>
          </a:p>
          <a:p>
            <a:pPr lvl="1">
              <a:lnSpc>
                <a:spcPct val="110000"/>
              </a:lnSpc>
              <a:spcBef>
                <a:spcPts val="800"/>
              </a:spcBef>
              <a:buClr>
                <a:schemeClr val="accent1"/>
              </a:buClr>
              <a:buFont typeface="Wingdings" panose="05000000000000000000" pitchFamily="2" charset="2"/>
              <a:buChar char="ü"/>
            </a:pPr>
            <a:r>
              <a:rPr lang="en-US" sz="1800" dirty="0"/>
              <a:t>Other Stakeholders (457)</a:t>
            </a:r>
          </a:p>
          <a:p>
            <a:pPr marL="463550" indent="-463550">
              <a:lnSpc>
                <a:spcPct val="110000"/>
              </a:lnSpc>
              <a:spcBef>
                <a:spcPts val="1400"/>
              </a:spcBef>
              <a:buClr>
                <a:schemeClr val="accent1"/>
              </a:buClr>
            </a:pPr>
            <a:r>
              <a:rPr lang="en-US" dirty="0"/>
              <a:t>Respondents identified through Wallace lists and Wallace Communications Partners (20+ organizations)</a:t>
            </a:r>
          </a:p>
          <a:p>
            <a:pPr marL="463550" indent="-463550">
              <a:lnSpc>
                <a:spcPct val="110000"/>
              </a:lnSpc>
              <a:spcBef>
                <a:spcPts val="1400"/>
              </a:spcBef>
              <a:buClr>
                <a:schemeClr val="accent1"/>
              </a:buClr>
            </a:pPr>
            <a:r>
              <a:rPr lang="en-US" dirty="0"/>
              <a:t>Fielded Feb. 23 – March 24, 2016</a:t>
            </a:r>
          </a:p>
        </p:txBody>
      </p:sp>
      <p:sp>
        <p:nvSpPr>
          <p:cNvPr id="6" name="Rounded Rectangle 5"/>
          <p:cNvSpPr/>
          <p:nvPr/>
        </p:nvSpPr>
        <p:spPr>
          <a:xfrm>
            <a:off x="5334564" y="1442043"/>
            <a:ext cx="3412671" cy="4196543"/>
          </a:xfrm>
          <a:prstGeom prst="round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spcBef>
                <a:spcPts val="1100"/>
              </a:spcBef>
            </a:pPr>
            <a:r>
              <a:rPr lang="en-US" u="sng" dirty="0"/>
              <a:t>Key Question Areas:</a:t>
            </a:r>
          </a:p>
          <a:p>
            <a:pPr marL="285750" lvl="0" indent="-285750">
              <a:spcBef>
                <a:spcPts val="1100"/>
              </a:spcBef>
              <a:buFont typeface="Arial" panose="020B0604020202020204" pitchFamily="34" charset="0"/>
              <a:buChar char="•"/>
            </a:pPr>
            <a:r>
              <a:rPr lang="en-US" sz="1600" dirty="0"/>
              <a:t>Terminology &amp; foundational language (5 terms)</a:t>
            </a:r>
          </a:p>
          <a:p>
            <a:pPr marL="285750" lvl="0" indent="-285750">
              <a:spcBef>
                <a:spcPts val="1100"/>
              </a:spcBef>
              <a:buFont typeface="Arial" panose="020B0604020202020204" pitchFamily="34" charset="0"/>
              <a:buChar char="•"/>
            </a:pPr>
            <a:r>
              <a:rPr lang="en-US" sz="1600" dirty="0"/>
              <a:t>Context – knowledge, attitudes, barriers, information sources related to SEL</a:t>
            </a:r>
          </a:p>
          <a:p>
            <a:pPr marL="285750" lvl="0" indent="-285750">
              <a:spcBef>
                <a:spcPts val="1100"/>
              </a:spcBef>
              <a:buFont typeface="Arial" panose="020B0604020202020204" pitchFamily="34" charset="0"/>
              <a:buChar char="•"/>
            </a:pPr>
            <a:r>
              <a:rPr lang="en-US" sz="1600" dirty="0"/>
              <a:t>Testing frames &amp; messaging language (5 frames)</a:t>
            </a:r>
          </a:p>
          <a:p>
            <a:pPr marL="285750" lvl="0" indent="-285750">
              <a:spcBef>
                <a:spcPts val="1100"/>
              </a:spcBef>
              <a:buFont typeface="Arial" panose="020B0604020202020204" pitchFamily="34" charset="0"/>
              <a:buChar char="•"/>
            </a:pPr>
            <a:r>
              <a:rPr lang="en-US" sz="1600" dirty="0"/>
              <a:t>Demographics</a:t>
            </a:r>
          </a:p>
        </p:txBody>
      </p:sp>
    </p:spTree>
    <p:extLst>
      <p:ext uri="{BB962C8B-B14F-4D97-AF65-F5344CB8AC3E}">
        <p14:creationId xmlns:p14="http://schemas.microsoft.com/office/powerpoint/2010/main" val="12767251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Findings on Terms</a:t>
            </a:r>
          </a:p>
        </p:txBody>
      </p:sp>
      <p:sp>
        <p:nvSpPr>
          <p:cNvPr id="3" name="Slide Number Placeholder 2"/>
          <p:cNvSpPr>
            <a:spLocks noGrp="1"/>
          </p:cNvSpPr>
          <p:nvPr>
            <p:ph type="sldNum" sz="quarter" idx="4"/>
          </p:nvPr>
        </p:nvSpPr>
        <p:spPr/>
        <p:txBody>
          <a:bodyPr/>
          <a:lstStyle/>
          <a:p>
            <a:fld id="{62DFECC4-1679-4D45-9635-E86BD1EE09E9}" type="slidenum">
              <a:rPr lang="en-US" smtClean="0"/>
              <a:pPr/>
              <a:t>74</a:t>
            </a:fld>
            <a:endParaRPr lang="en-US" dirty="0"/>
          </a:p>
        </p:txBody>
      </p:sp>
      <p:sp>
        <p:nvSpPr>
          <p:cNvPr id="56" name="Rectangle 55"/>
          <p:cNvSpPr/>
          <p:nvPr/>
        </p:nvSpPr>
        <p:spPr>
          <a:xfrm>
            <a:off x="1993692" y="1890237"/>
            <a:ext cx="7075357" cy="731367"/>
          </a:xfrm>
          <a:prstGeom prst="rect">
            <a:avLst/>
          </a:prstGeom>
          <a:solidFill>
            <a:schemeClr val="bg1">
              <a:lumMod val="95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2234196" y="1994310"/>
            <a:ext cx="6594349" cy="523220"/>
          </a:xfrm>
          <a:prstGeom prst="rect">
            <a:avLst/>
          </a:prstGeom>
          <a:noFill/>
        </p:spPr>
        <p:txBody>
          <a:bodyPr wrap="square" rtlCol="0">
            <a:spAutoFit/>
          </a:bodyPr>
          <a:lstStyle/>
          <a:p>
            <a:pPr algn="ctr"/>
            <a:r>
              <a:rPr lang="en-US" sz="1400" dirty="0"/>
              <a:t>Of the terms tested, this got the weakest scores on most dimensions, and the largest number say to “avoid it.”</a:t>
            </a:r>
          </a:p>
        </p:txBody>
      </p:sp>
      <p:sp>
        <p:nvSpPr>
          <p:cNvPr id="22" name="Rectangle 21"/>
          <p:cNvSpPr/>
          <p:nvPr/>
        </p:nvSpPr>
        <p:spPr>
          <a:xfrm>
            <a:off x="168349" y="1890237"/>
            <a:ext cx="1810036" cy="731367"/>
          </a:xfrm>
          <a:prstGeom prst="rect">
            <a:avLst/>
          </a:prstGeom>
          <a:solidFill>
            <a:schemeClr val="accent4"/>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Character</a:t>
            </a:r>
          </a:p>
        </p:txBody>
      </p:sp>
      <p:sp>
        <p:nvSpPr>
          <p:cNvPr id="23" name="Rectangle 22"/>
          <p:cNvSpPr/>
          <p:nvPr/>
        </p:nvSpPr>
        <p:spPr>
          <a:xfrm>
            <a:off x="168349" y="3709127"/>
            <a:ext cx="1810036" cy="73136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b="1" dirty="0">
                <a:solidFill>
                  <a:schemeClr val="bg1"/>
                </a:solidFill>
              </a:rPr>
              <a:t>Youth development</a:t>
            </a:r>
          </a:p>
        </p:txBody>
      </p:sp>
      <p:sp>
        <p:nvSpPr>
          <p:cNvPr id="24" name="Rectangle 23"/>
          <p:cNvSpPr/>
          <p:nvPr/>
        </p:nvSpPr>
        <p:spPr>
          <a:xfrm>
            <a:off x="168349" y="4618572"/>
            <a:ext cx="1810036" cy="731367"/>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b="1" dirty="0">
                <a:solidFill>
                  <a:schemeClr val="bg1"/>
                </a:solidFill>
              </a:rPr>
              <a:t>Social-emotional and academic learning</a:t>
            </a:r>
          </a:p>
        </p:txBody>
      </p:sp>
      <p:sp>
        <p:nvSpPr>
          <p:cNvPr id="25" name="Rectangle 24"/>
          <p:cNvSpPr/>
          <p:nvPr/>
        </p:nvSpPr>
        <p:spPr>
          <a:xfrm>
            <a:off x="168349" y="2799682"/>
            <a:ext cx="1810036" cy="731367"/>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a:solidFill>
                  <a:schemeClr val="bg1"/>
                </a:solidFill>
              </a:rPr>
              <a:t>Success factors</a:t>
            </a:r>
          </a:p>
        </p:txBody>
      </p:sp>
      <p:sp>
        <p:nvSpPr>
          <p:cNvPr id="26" name="Rectangle 25"/>
          <p:cNvSpPr/>
          <p:nvPr/>
        </p:nvSpPr>
        <p:spPr>
          <a:xfrm>
            <a:off x="168349" y="5528015"/>
            <a:ext cx="1810036" cy="731367"/>
          </a:xfrm>
          <a:prstGeom prst="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en-US" sz="1600" b="1" dirty="0">
                <a:solidFill>
                  <a:schemeClr val="bg1"/>
                </a:solidFill>
              </a:rPr>
              <a:t>Social and emotional learning</a:t>
            </a:r>
          </a:p>
        </p:txBody>
      </p:sp>
      <p:sp>
        <p:nvSpPr>
          <p:cNvPr id="27" name="Rectangle 26"/>
          <p:cNvSpPr/>
          <p:nvPr/>
        </p:nvSpPr>
        <p:spPr>
          <a:xfrm>
            <a:off x="1993080" y="2812430"/>
            <a:ext cx="7075357" cy="731367"/>
          </a:xfrm>
          <a:prstGeom prst="rect">
            <a:avLst/>
          </a:prstGeom>
          <a:solidFill>
            <a:schemeClr val="accent2">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p:cNvSpPr txBox="1"/>
          <p:nvPr/>
        </p:nvSpPr>
        <p:spPr>
          <a:xfrm>
            <a:off x="2114615" y="2909316"/>
            <a:ext cx="6939003" cy="523220"/>
          </a:xfrm>
          <a:prstGeom prst="rect">
            <a:avLst/>
          </a:prstGeom>
          <a:noFill/>
        </p:spPr>
        <p:txBody>
          <a:bodyPr wrap="square" rtlCol="0">
            <a:spAutoFit/>
          </a:bodyPr>
          <a:lstStyle/>
          <a:p>
            <a:pPr algn="ctr"/>
            <a:r>
              <a:rPr lang="en-US" sz="1400" dirty="0"/>
              <a:t>Falls short as an overarching term. But neutrality and urgency of the language suggest could be useful in messaging.</a:t>
            </a:r>
          </a:p>
        </p:txBody>
      </p:sp>
      <p:sp>
        <p:nvSpPr>
          <p:cNvPr id="29" name="Rectangle 28"/>
          <p:cNvSpPr/>
          <p:nvPr/>
        </p:nvSpPr>
        <p:spPr>
          <a:xfrm>
            <a:off x="1993080" y="3709127"/>
            <a:ext cx="7075357" cy="731367"/>
          </a:xfrm>
          <a:prstGeom prst="rect">
            <a:avLst/>
          </a:prstGeom>
          <a:solidFill>
            <a:schemeClr val="accent5">
              <a:lumMod val="40000"/>
              <a:lumOff val="60000"/>
            </a:schemeClr>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p:cNvSpPr txBox="1"/>
          <p:nvPr/>
        </p:nvSpPr>
        <p:spPr>
          <a:xfrm>
            <a:off x="2024247" y="3809033"/>
            <a:ext cx="6939003" cy="738664"/>
          </a:xfrm>
          <a:prstGeom prst="rect">
            <a:avLst/>
          </a:prstGeom>
          <a:noFill/>
        </p:spPr>
        <p:txBody>
          <a:bodyPr wrap="square" rtlCol="0">
            <a:spAutoFit/>
          </a:bodyPr>
          <a:lstStyle/>
          <a:p>
            <a:pPr algn="ctr"/>
            <a:r>
              <a:rPr lang="en-US" sz="1400" dirty="0"/>
              <a:t>This term means something to Afterschool, and Policymakers find it appealing, but it’s unlikely to catch on in K-12, and thus not a strong contender.</a:t>
            </a:r>
          </a:p>
          <a:p>
            <a:pPr algn="ctr"/>
            <a:endParaRPr lang="en-US" sz="1400" dirty="0"/>
          </a:p>
        </p:txBody>
      </p:sp>
      <p:sp>
        <p:nvSpPr>
          <p:cNvPr id="31" name="Rectangle 30"/>
          <p:cNvSpPr/>
          <p:nvPr/>
        </p:nvSpPr>
        <p:spPr>
          <a:xfrm>
            <a:off x="2010040" y="4636460"/>
            <a:ext cx="7043578" cy="731367"/>
          </a:xfrm>
          <a:prstGeom prst="rect">
            <a:avLst/>
          </a:prstGeom>
          <a:solidFill>
            <a:schemeClr val="accent6">
              <a:lumMod val="20000"/>
              <a:lumOff val="80000"/>
            </a:schemeClr>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p:cNvSpPr txBox="1"/>
          <p:nvPr/>
        </p:nvSpPr>
        <p:spPr>
          <a:xfrm>
            <a:off x="2131575" y="4750863"/>
            <a:ext cx="6907836" cy="523220"/>
          </a:xfrm>
          <a:prstGeom prst="rect">
            <a:avLst/>
          </a:prstGeom>
          <a:noFill/>
        </p:spPr>
        <p:txBody>
          <a:bodyPr wrap="square" rtlCol="0">
            <a:spAutoFit/>
          </a:bodyPr>
          <a:lstStyle/>
          <a:p>
            <a:pPr algn="ctr"/>
            <a:r>
              <a:rPr lang="en-US" sz="1400" dirty="0"/>
              <a:t>A close rival to SEL. Quantitative testing shows this term has similar qualities, plus the advantage of resonating with K-12.</a:t>
            </a:r>
          </a:p>
        </p:txBody>
      </p:sp>
      <p:sp>
        <p:nvSpPr>
          <p:cNvPr id="33" name="Rectangle 32"/>
          <p:cNvSpPr/>
          <p:nvPr/>
        </p:nvSpPr>
        <p:spPr>
          <a:xfrm>
            <a:off x="2024859" y="5528015"/>
            <a:ext cx="7043578" cy="731367"/>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TextBox 33"/>
          <p:cNvSpPr txBox="1"/>
          <p:nvPr/>
        </p:nvSpPr>
        <p:spPr>
          <a:xfrm>
            <a:off x="2096361" y="5618673"/>
            <a:ext cx="6907836" cy="523220"/>
          </a:xfrm>
          <a:prstGeom prst="rect">
            <a:avLst/>
          </a:prstGeom>
          <a:noFill/>
        </p:spPr>
        <p:txBody>
          <a:bodyPr wrap="square" rtlCol="0">
            <a:spAutoFit/>
          </a:bodyPr>
          <a:lstStyle/>
          <a:p>
            <a:pPr algn="ctr"/>
            <a:r>
              <a:rPr lang="en-US" sz="1400" dirty="0"/>
              <a:t>Familiar language that achieves the objective to communicate clearly. Pitfalls are it lacks urgency and is seen as more liberal, though fewest number say to “avoid it.”</a:t>
            </a:r>
          </a:p>
        </p:txBody>
      </p:sp>
      <p:sp>
        <p:nvSpPr>
          <p:cNvPr id="4" name="TextBox 3"/>
          <p:cNvSpPr txBox="1"/>
          <p:nvPr/>
        </p:nvSpPr>
        <p:spPr>
          <a:xfrm>
            <a:off x="685800" y="835819"/>
            <a:ext cx="7679531" cy="830997"/>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n-US" sz="1600" dirty="0"/>
              <a:t>The survey confirms there is no “silver bullet” term for this topic.</a:t>
            </a:r>
          </a:p>
          <a:p>
            <a:pPr marL="285750" indent="-285750">
              <a:buClr>
                <a:schemeClr val="accent5"/>
              </a:buClr>
              <a:buFont typeface="Arial" panose="020B0604020202020204" pitchFamily="34" charset="0"/>
              <a:buChar char="•"/>
            </a:pPr>
            <a:r>
              <a:rPr lang="en-US" sz="1600" dirty="0"/>
              <a:t>But across the research phases, “social and emotional learning” emerges as one that is familiar and clear for all 3 professional audiences. </a:t>
            </a:r>
          </a:p>
        </p:txBody>
      </p:sp>
      <p:sp>
        <p:nvSpPr>
          <p:cNvPr id="6" name="Star: 5 Points 5"/>
          <p:cNvSpPr/>
          <p:nvPr/>
        </p:nvSpPr>
        <p:spPr>
          <a:xfrm>
            <a:off x="1774891" y="5277809"/>
            <a:ext cx="521208" cy="571967"/>
          </a:xfrm>
          <a:prstGeom prst="star5">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5" name="Star: 5 Points 34"/>
          <p:cNvSpPr/>
          <p:nvPr/>
        </p:nvSpPr>
        <p:spPr>
          <a:xfrm>
            <a:off x="1774891" y="4314698"/>
            <a:ext cx="521208" cy="571967"/>
          </a:xfrm>
          <a:prstGeom prst="star5">
            <a:avLst/>
          </a:prstGeom>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21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0" grpId="0"/>
      <p:bldP spid="22" grpId="0" animBg="1"/>
      <p:bldP spid="23" grpId="0" animBg="1"/>
      <p:bldP spid="24" grpId="0" animBg="1"/>
      <p:bldP spid="25" grpId="0" animBg="1"/>
      <p:bldP spid="26" grpId="0" animBg="1"/>
      <p:bldP spid="27" grpId="0" animBg="1"/>
      <p:bldP spid="28" grpId="0"/>
      <p:bldP spid="29" grpId="0" animBg="1"/>
      <p:bldP spid="30" grpId="0"/>
      <p:bldP spid="31" grpId="0" animBg="1"/>
      <p:bldP spid="32" grpId="0"/>
      <p:bldP spid="33" grpId="0" animBg="1"/>
      <p:bldP spid="34" grpId="0"/>
      <p:bldP spid="6" grpId="0" animBg="1"/>
      <p:bldP spid="3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Encouraging News</a:t>
            </a:r>
          </a:p>
        </p:txBody>
      </p:sp>
      <p:sp>
        <p:nvSpPr>
          <p:cNvPr id="3" name="Slide Number Placeholder 2"/>
          <p:cNvSpPr>
            <a:spLocks noGrp="1"/>
          </p:cNvSpPr>
          <p:nvPr>
            <p:ph type="sldNum" sz="quarter" idx="4"/>
          </p:nvPr>
        </p:nvSpPr>
        <p:spPr/>
        <p:txBody>
          <a:bodyPr/>
          <a:lstStyle/>
          <a:p>
            <a:fld id="{62DFECC4-1679-4D45-9635-E86BD1EE09E9}" type="slidenum">
              <a:rPr lang="en-US" smtClean="0"/>
              <a:pPr/>
              <a:t>75</a:t>
            </a:fld>
            <a:endParaRPr lang="en-US" dirty="0"/>
          </a:p>
        </p:txBody>
      </p:sp>
      <p:sp>
        <p:nvSpPr>
          <p:cNvPr id="4" name="TextBox 3"/>
          <p:cNvSpPr txBox="1"/>
          <p:nvPr/>
        </p:nvSpPr>
        <p:spPr>
          <a:xfrm>
            <a:off x="74315" y="2081430"/>
            <a:ext cx="3275437" cy="3698448"/>
          </a:xfrm>
          <a:prstGeom prst="rect">
            <a:avLst/>
          </a:prstGeom>
          <a:noFill/>
        </p:spPr>
        <p:txBody>
          <a:bodyPr wrap="square" rtlCol="0">
            <a:spAutoFit/>
          </a:bodyPr>
          <a:lstStyle/>
          <a:p>
            <a:pPr marL="285750" indent="-285750">
              <a:spcBef>
                <a:spcPts val="1100"/>
              </a:spcBef>
              <a:buClr>
                <a:schemeClr val="accent5"/>
              </a:buClr>
              <a:buFont typeface="Arial" panose="020B0604020202020204" pitchFamily="34" charset="0"/>
              <a:buChar char="•"/>
            </a:pPr>
            <a:r>
              <a:rPr lang="en-US" dirty="0"/>
              <a:t>SEL is a shared priority among these audiences.</a:t>
            </a:r>
          </a:p>
          <a:p>
            <a:pPr marL="285750" indent="-285750">
              <a:spcBef>
                <a:spcPts val="1100"/>
              </a:spcBef>
              <a:buClr>
                <a:schemeClr val="accent5"/>
              </a:buClr>
              <a:buFont typeface="Arial" panose="020B0604020202020204" pitchFamily="34" charset="0"/>
              <a:buChar char="•"/>
            </a:pPr>
            <a:r>
              <a:rPr lang="en-US" dirty="0"/>
              <a:t>Other items on the education agenda are a chance to tune and target the message (but they are not necessarily competing with SEL).</a:t>
            </a:r>
          </a:p>
          <a:p>
            <a:pPr marL="285750" indent="-285750">
              <a:spcBef>
                <a:spcPts val="1100"/>
              </a:spcBef>
              <a:buClr>
                <a:schemeClr val="accent5"/>
              </a:buClr>
              <a:buFont typeface="Arial" panose="020B0604020202020204" pitchFamily="34" charset="0"/>
              <a:buChar char="•"/>
            </a:pPr>
            <a:r>
              <a:rPr lang="en-US" dirty="0"/>
              <a:t>According to respondents, their communities are active and likely to stay engaged on this topic.</a:t>
            </a:r>
          </a:p>
        </p:txBody>
      </p:sp>
      <p:graphicFrame>
        <p:nvGraphicFramePr>
          <p:cNvPr id="13" name="Table 12"/>
          <p:cNvGraphicFramePr>
            <a:graphicFrameLocks noGrp="1"/>
          </p:cNvGraphicFramePr>
          <p:nvPr/>
        </p:nvGraphicFramePr>
        <p:xfrm>
          <a:off x="3319805" y="2215152"/>
          <a:ext cx="1734457" cy="3564726"/>
        </p:xfrm>
        <a:graphic>
          <a:graphicData uri="http://schemas.openxmlformats.org/drawingml/2006/table">
            <a:tbl>
              <a:tblPr firstRow="1" bandRow="1">
                <a:tableStyleId>{C4B1156A-380E-4F78-BDF5-A606A8083BF9}</a:tableStyleId>
              </a:tblPr>
              <a:tblGrid>
                <a:gridCol w="1734457">
                  <a:extLst>
                    <a:ext uri="{9D8B030D-6E8A-4147-A177-3AD203B41FA5}">
                      <a16:colId xmlns:a16="http://schemas.microsoft.com/office/drawing/2014/main" val="1393040191"/>
                    </a:ext>
                  </a:extLst>
                </a:gridCol>
              </a:tblGrid>
              <a:tr h="374904">
                <a:tc>
                  <a:txBody>
                    <a:bodyPr/>
                    <a:lstStyle/>
                    <a:p>
                      <a:pPr algn="ctr"/>
                      <a:r>
                        <a:rPr lang="en-US" sz="1600" dirty="0">
                          <a:solidFill>
                            <a:schemeClr val="bg1"/>
                          </a:solidFill>
                        </a:rPr>
                        <a:t>Policy</a:t>
                      </a:r>
                    </a:p>
                  </a:txBody>
                  <a:tcPr>
                    <a:solidFill>
                      <a:schemeClr val="accent1"/>
                    </a:solidFill>
                  </a:tcPr>
                </a:tc>
                <a:extLst>
                  <a:ext uri="{0D108BD9-81ED-4DB2-BD59-A6C34878D82A}">
                    <a16:rowId xmlns:a16="http://schemas.microsoft.com/office/drawing/2014/main" val="1320623596"/>
                  </a:ext>
                </a:extLst>
              </a:tr>
              <a:tr h="386915">
                <a:tc>
                  <a:txBody>
                    <a:bodyPr/>
                    <a:lstStyle/>
                    <a:p>
                      <a:pPr marL="166688" indent="-166688">
                        <a:buFont typeface="Arial" panose="020B0604020202020204" pitchFamily="34" charset="0"/>
                        <a:buChar char="•"/>
                      </a:pPr>
                      <a:r>
                        <a:rPr lang="en-US" sz="1400" dirty="0"/>
                        <a:t>SEL</a:t>
                      </a:r>
                    </a:p>
                  </a:txBody>
                  <a:tcPr>
                    <a:solidFill>
                      <a:schemeClr val="accent1">
                        <a:lumMod val="20000"/>
                        <a:lumOff val="80000"/>
                      </a:schemeClr>
                    </a:solidFill>
                  </a:tcPr>
                </a:tc>
                <a:extLst>
                  <a:ext uri="{0D108BD9-81ED-4DB2-BD59-A6C34878D82A}">
                    <a16:rowId xmlns:a16="http://schemas.microsoft.com/office/drawing/2014/main" val="1190889819"/>
                  </a:ext>
                </a:extLst>
              </a:tr>
              <a:tr h="386915">
                <a:tc>
                  <a:txBody>
                    <a:bodyPr/>
                    <a:lstStyle/>
                    <a:p>
                      <a:pPr marL="166688" indent="-166688">
                        <a:buFont typeface="Arial" panose="020B0604020202020204" pitchFamily="34" charset="0"/>
                        <a:buChar char="•"/>
                      </a:pPr>
                      <a:r>
                        <a:rPr lang="en-US" sz="1400" dirty="0"/>
                        <a:t>Training/PD</a:t>
                      </a:r>
                    </a:p>
                  </a:txBody>
                  <a:tcPr>
                    <a:solidFill>
                      <a:schemeClr val="bg1">
                        <a:lumMod val="95000"/>
                      </a:schemeClr>
                    </a:solidFill>
                  </a:tcPr>
                </a:tc>
                <a:extLst>
                  <a:ext uri="{0D108BD9-81ED-4DB2-BD59-A6C34878D82A}">
                    <a16:rowId xmlns:a16="http://schemas.microsoft.com/office/drawing/2014/main" val="2453220850"/>
                  </a:ext>
                </a:extLst>
              </a:tr>
              <a:tr h="540621">
                <a:tc>
                  <a:txBody>
                    <a:bodyPr/>
                    <a:lstStyle/>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College &amp; career readiness</a:t>
                      </a:r>
                    </a:p>
                  </a:txBody>
                  <a:tcPr>
                    <a:solidFill>
                      <a:schemeClr val="accent1">
                        <a:lumMod val="20000"/>
                        <a:lumOff val="80000"/>
                      </a:schemeClr>
                    </a:solidFill>
                  </a:tcPr>
                </a:tc>
                <a:extLst>
                  <a:ext uri="{0D108BD9-81ED-4DB2-BD59-A6C34878D82A}">
                    <a16:rowId xmlns:a16="http://schemas.microsoft.com/office/drawing/2014/main" val="4179935713"/>
                  </a:ext>
                </a:extLst>
              </a:tr>
              <a:tr h="540621">
                <a:tc>
                  <a:txBody>
                    <a:bodyPr/>
                    <a:lstStyle/>
                    <a:p>
                      <a:pPr marL="166688" indent="-166688">
                        <a:buFont typeface="Arial" panose="020B0604020202020204" pitchFamily="34" charset="0"/>
                        <a:buChar char="•"/>
                      </a:pPr>
                      <a:r>
                        <a:rPr lang="en-US" sz="1400" dirty="0"/>
                        <a:t>Gaps in academic achievement</a:t>
                      </a:r>
                    </a:p>
                  </a:txBody>
                  <a:tcPr>
                    <a:solidFill>
                      <a:schemeClr val="bg1">
                        <a:lumMod val="95000"/>
                      </a:schemeClr>
                    </a:solidFill>
                  </a:tcPr>
                </a:tc>
                <a:extLst>
                  <a:ext uri="{0D108BD9-81ED-4DB2-BD59-A6C34878D82A}">
                    <a16:rowId xmlns:a16="http://schemas.microsoft.com/office/drawing/2014/main" val="4078979905"/>
                  </a:ext>
                </a:extLst>
              </a:tr>
              <a:tr h="763230">
                <a:tc>
                  <a:txBody>
                    <a:bodyPr/>
                    <a:lstStyle/>
                    <a:p>
                      <a:pPr marL="166688" indent="-166688">
                        <a:buFont typeface="Arial" panose="020B0604020202020204" pitchFamily="34" charset="0"/>
                        <a:buChar char="•"/>
                      </a:pPr>
                      <a:r>
                        <a:rPr lang="en-US" sz="1400" dirty="0"/>
                        <a:t>Program</a:t>
                      </a:r>
                      <a:r>
                        <a:rPr lang="en-US" sz="1400" baseline="0" dirty="0"/>
                        <a:t> &amp; instructional quality</a:t>
                      </a:r>
                      <a:endParaRPr lang="en-US" sz="1400" dirty="0"/>
                    </a:p>
                  </a:txBody>
                  <a:tcPr>
                    <a:solidFill>
                      <a:schemeClr val="accent1">
                        <a:lumMod val="20000"/>
                        <a:lumOff val="80000"/>
                      </a:schemeClr>
                    </a:solidFill>
                  </a:tcPr>
                </a:tc>
                <a:extLst>
                  <a:ext uri="{0D108BD9-81ED-4DB2-BD59-A6C34878D82A}">
                    <a16:rowId xmlns:a16="http://schemas.microsoft.com/office/drawing/2014/main" val="742762834"/>
                  </a:ext>
                </a:extLst>
              </a:tr>
              <a:tr h="571520">
                <a:tc>
                  <a:txBody>
                    <a:bodyPr/>
                    <a:lstStyle/>
                    <a:p>
                      <a:pPr marL="166688" indent="-166688">
                        <a:buFont typeface="Arial" panose="020B0604020202020204" pitchFamily="34" charset="0"/>
                        <a:buChar char="•"/>
                      </a:pPr>
                      <a:r>
                        <a:rPr lang="en-US" sz="1400" dirty="0"/>
                        <a:t>Leadership development</a:t>
                      </a:r>
                    </a:p>
                  </a:txBody>
                  <a:tcPr>
                    <a:solidFill>
                      <a:schemeClr val="bg1">
                        <a:lumMod val="95000"/>
                      </a:schemeClr>
                    </a:solidFill>
                  </a:tcPr>
                </a:tc>
                <a:extLst>
                  <a:ext uri="{0D108BD9-81ED-4DB2-BD59-A6C34878D82A}">
                    <a16:rowId xmlns:a16="http://schemas.microsoft.com/office/drawing/2014/main" val="1879772109"/>
                  </a:ext>
                </a:extLst>
              </a:tr>
            </a:tbl>
          </a:graphicData>
        </a:graphic>
      </p:graphicFrame>
      <p:graphicFrame>
        <p:nvGraphicFramePr>
          <p:cNvPr id="16" name="Table 15"/>
          <p:cNvGraphicFramePr>
            <a:graphicFrameLocks noGrp="1"/>
          </p:cNvGraphicFramePr>
          <p:nvPr/>
        </p:nvGraphicFramePr>
        <p:xfrm>
          <a:off x="5259314" y="2215152"/>
          <a:ext cx="1734457" cy="3564726"/>
        </p:xfrm>
        <a:graphic>
          <a:graphicData uri="http://schemas.openxmlformats.org/drawingml/2006/table">
            <a:tbl>
              <a:tblPr firstRow="1" bandRow="1">
                <a:tableStyleId>{C4B1156A-380E-4F78-BDF5-A606A8083BF9}</a:tableStyleId>
              </a:tblPr>
              <a:tblGrid>
                <a:gridCol w="1734457">
                  <a:extLst>
                    <a:ext uri="{9D8B030D-6E8A-4147-A177-3AD203B41FA5}">
                      <a16:colId xmlns:a16="http://schemas.microsoft.com/office/drawing/2014/main" val="1393040191"/>
                    </a:ext>
                  </a:extLst>
                </a:gridCol>
              </a:tblGrid>
              <a:tr h="370840">
                <a:tc>
                  <a:txBody>
                    <a:bodyPr/>
                    <a:lstStyle/>
                    <a:p>
                      <a:pPr algn="ctr"/>
                      <a:r>
                        <a:rPr lang="en-US" sz="1600" dirty="0">
                          <a:solidFill>
                            <a:schemeClr val="bg1"/>
                          </a:solidFill>
                        </a:rPr>
                        <a:t>K-12</a:t>
                      </a:r>
                    </a:p>
                  </a:txBody>
                  <a:tcPr>
                    <a:solidFill>
                      <a:srgbClr val="C00000">
                        <a:alpha val="80000"/>
                      </a:srgbClr>
                    </a:solidFill>
                  </a:tcPr>
                </a:tc>
                <a:extLst>
                  <a:ext uri="{0D108BD9-81ED-4DB2-BD59-A6C34878D82A}">
                    <a16:rowId xmlns:a16="http://schemas.microsoft.com/office/drawing/2014/main" val="1320623596"/>
                  </a:ext>
                </a:extLst>
              </a:tr>
              <a:tr h="384048">
                <a:tc>
                  <a:txBody>
                    <a:bodyPr/>
                    <a:lstStyle/>
                    <a:p>
                      <a:pPr marL="166688" indent="-166688">
                        <a:buFont typeface="Arial" panose="020B0604020202020204" pitchFamily="34" charset="0"/>
                        <a:buChar char="•"/>
                      </a:pPr>
                      <a:r>
                        <a:rPr lang="en-US" sz="1400" dirty="0"/>
                        <a:t>SEL</a:t>
                      </a:r>
                    </a:p>
                  </a:txBody>
                  <a:tcPr>
                    <a:solidFill>
                      <a:schemeClr val="accent6">
                        <a:lumMod val="40000"/>
                        <a:lumOff val="60000"/>
                      </a:schemeClr>
                    </a:solidFill>
                  </a:tcPr>
                </a:tc>
                <a:extLst>
                  <a:ext uri="{0D108BD9-81ED-4DB2-BD59-A6C34878D82A}">
                    <a16:rowId xmlns:a16="http://schemas.microsoft.com/office/drawing/2014/main" val="1190889819"/>
                  </a:ext>
                </a:extLst>
              </a:tr>
              <a:tr h="518160">
                <a:tc>
                  <a:txBody>
                    <a:bodyPr/>
                    <a:lstStyle/>
                    <a:p>
                      <a:pPr marL="166688" indent="-166688">
                        <a:buFont typeface="Arial" panose="020B0604020202020204" pitchFamily="34" charset="0"/>
                        <a:buChar char="•"/>
                      </a:pPr>
                      <a:r>
                        <a:rPr lang="en-US" sz="1400" dirty="0"/>
                        <a:t>Academic achievement</a:t>
                      </a:r>
                    </a:p>
                  </a:txBody>
                  <a:tcPr>
                    <a:solidFill>
                      <a:schemeClr val="bg1">
                        <a:lumMod val="95000"/>
                      </a:schemeClr>
                    </a:solidFill>
                  </a:tcPr>
                </a:tc>
                <a:extLst>
                  <a:ext uri="{0D108BD9-81ED-4DB2-BD59-A6C34878D82A}">
                    <a16:rowId xmlns:a16="http://schemas.microsoft.com/office/drawing/2014/main" val="2453220850"/>
                  </a:ext>
                </a:extLst>
              </a:tr>
              <a:tr h="518160">
                <a:tc>
                  <a:txBody>
                    <a:bodyPr/>
                    <a:lstStyle/>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Gaps in academic achievement</a:t>
                      </a:r>
                    </a:p>
                  </a:txBody>
                  <a:tcPr>
                    <a:solidFill>
                      <a:schemeClr val="accent6">
                        <a:lumMod val="40000"/>
                        <a:lumOff val="60000"/>
                      </a:schemeClr>
                    </a:solidFill>
                  </a:tcPr>
                </a:tc>
                <a:extLst>
                  <a:ext uri="{0D108BD9-81ED-4DB2-BD59-A6C34878D82A}">
                    <a16:rowId xmlns:a16="http://schemas.microsoft.com/office/drawing/2014/main" val="4179935713"/>
                  </a:ext>
                </a:extLst>
              </a:tr>
              <a:tr h="518160">
                <a:tc>
                  <a:txBody>
                    <a:bodyPr/>
                    <a:lstStyle/>
                    <a:p>
                      <a:pPr marL="166688" indent="-166688">
                        <a:buFont typeface="Arial" panose="020B0604020202020204" pitchFamily="34" charset="0"/>
                        <a:buChar char="•"/>
                      </a:pPr>
                      <a:r>
                        <a:rPr lang="en-US" sz="1400" dirty="0"/>
                        <a:t>Budget &amp; resources</a:t>
                      </a:r>
                    </a:p>
                  </a:txBody>
                  <a:tcPr>
                    <a:solidFill>
                      <a:schemeClr val="bg1">
                        <a:lumMod val="95000"/>
                      </a:schemeClr>
                    </a:solidFill>
                  </a:tcPr>
                </a:tc>
                <a:extLst>
                  <a:ext uri="{0D108BD9-81ED-4DB2-BD59-A6C34878D82A}">
                    <a16:rowId xmlns:a16="http://schemas.microsoft.com/office/drawing/2014/main" val="4078979905"/>
                  </a:ext>
                </a:extLst>
              </a:tr>
              <a:tr h="731520">
                <a:tc>
                  <a:txBody>
                    <a:bodyPr/>
                    <a:lstStyle/>
                    <a:p>
                      <a:pPr marL="166688" indent="-166688">
                        <a:buFont typeface="Arial" panose="020B0604020202020204" pitchFamily="34" charset="0"/>
                        <a:buChar char="•"/>
                      </a:pPr>
                      <a:r>
                        <a:rPr lang="en-US" sz="1400" dirty="0"/>
                        <a:t>Program</a:t>
                      </a:r>
                      <a:r>
                        <a:rPr lang="en-US" sz="1400" baseline="0" dirty="0"/>
                        <a:t> &amp; instructional quality</a:t>
                      </a:r>
                      <a:endParaRPr lang="en-US" sz="1400" dirty="0"/>
                    </a:p>
                  </a:txBody>
                  <a:tcPr>
                    <a:solidFill>
                      <a:schemeClr val="accent6">
                        <a:lumMod val="40000"/>
                        <a:lumOff val="60000"/>
                      </a:schemeClr>
                    </a:solidFill>
                  </a:tcPr>
                </a:tc>
                <a:extLst>
                  <a:ext uri="{0D108BD9-81ED-4DB2-BD59-A6C34878D82A}">
                    <a16:rowId xmlns:a16="http://schemas.microsoft.com/office/drawing/2014/main" val="742762834"/>
                  </a:ext>
                </a:extLst>
              </a:tr>
              <a:tr h="523838">
                <a:tc>
                  <a:txBody>
                    <a:bodyPr/>
                    <a:lstStyle/>
                    <a:p>
                      <a:pPr marL="166688" indent="-166688">
                        <a:buFont typeface="Arial" panose="020B0604020202020204" pitchFamily="34" charset="0"/>
                        <a:buChar char="•"/>
                      </a:pPr>
                      <a:r>
                        <a:rPr lang="en-US" sz="1400" dirty="0"/>
                        <a:t>Student engagement</a:t>
                      </a:r>
                    </a:p>
                  </a:txBody>
                  <a:tcPr>
                    <a:solidFill>
                      <a:schemeClr val="bg1">
                        <a:lumMod val="95000"/>
                      </a:schemeClr>
                    </a:solidFill>
                  </a:tcPr>
                </a:tc>
                <a:extLst>
                  <a:ext uri="{0D108BD9-81ED-4DB2-BD59-A6C34878D82A}">
                    <a16:rowId xmlns:a16="http://schemas.microsoft.com/office/drawing/2014/main" val="1879772109"/>
                  </a:ext>
                </a:extLst>
              </a:tr>
            </a:tbl>
          </a:graphicData>
        </a:graphic>
      </p:graphicFrame>
      <p:graphicFrame>
        <p:nvGraphicFramePr>
          <p:cNvPr id="17" name="Table 16"/>
          <p:cNvGraphicFramePr>
            <a:graphicFrameLocks noGrp="1"/>
          </p:cNvGraphicFramePr>
          <p:nvPr/>
        </p:nvGraphicFramePr>
        <p:xfrm>
          <a:off x="7198824" y="2215152"/>
          <a:ext cx="1734457" cy="3564726"/>
        </p:xfrm>
        <a:graphic>
          <a:graphicData uri="http://schemas.openxmlformats.org/drawingml/2006/table">
            <a:tbl>
              <a:tblPr firstRow="1" bandRow="1">
                <a:tableStyleId>{C4B1156A-380E-4F78-BDF5-A606A8083BF9}</a:tableStyleId>
              </a:tblPr>
              <a:tblGrid>
                <a:gridCol w="1734457">
                  <a:extLst>
                    <a:ext uri="{9D8B030D-6E8A-4147-A177-3AD203B41FA5}">
                      <a16:colId xmlns:a16="http://schemas.microsoft.com/office/drawing/2014/main" val="1393040191"/>
                    </a:ext>
                  </a:extLst>
                </a:gridCol>
              </a:tblGrid>
              <a:tr h="373290">
                <a:tc>
                  <a:txBody>
                    <a:bodyPr/>
                    <a:lstStyle/>
                    <a:p>
                      <a:pPr algn="ctr"/>
                      <a:r>
                        <a:rPr lang="en-US" sz="1600" dirty="0">
                          <a:solidFill>
                            <a:schemeClr val="bg1"/>
                          </a:solidFill>
                        </a:rPr>
                        <a:t>Afterschool</a:t>
                      </a:r>
                      <a:endParaRPr lang="en-US" sz="1400" dirty="0">
                        <a:solidFill>
                          <a:schemeClr val="bg1"/>
                        </a:solidFill>
                      </a:endParaRPr>
                    </a:p>
                  </a:txBody>
                  <a:tcPr>
                    <a:solidFill>
                      <a:schemeClr val="accent5"/>
                    </a:solidFill>
                  </a:tcPr>
                </a:tc>
                <a:extLst>
                  <a:ext uri="{0D108BD9-81ED-4DB2-BD59-A6C34878D82A}">
                    <a16:rowId xmlns:a16="http://schemas.microsoft.com/office/drawing/2014/main" val="1320623596"/>
                  </a:ext>
                </a:extLst>
              </a:tr>
              <a:tr h="384048">
                <a:tc>
                  <a:txBody>
                    <a:bodyPr/>
                    <a:lstStyle/>
                    <a:p>
                      <a:pPr marL="166688" indent="-166688">
                        <a:buFont typeface="Arial" panose="020B0604020202020204" pitchFamily="34" charset="0"/>
                        <a:buChar char="•"/>
                      </a:pPr>
                      <a:r>
                        <a:rPr lang="en-US" sz="1400" dirty="0"/>
                        <a:t>SEL</a:t>
                      </a:r>
                    </a:p>
                  </a:txBody>
                  <a:tcPr>
                    <a:solidFill>
                      <a:schemeClr val="accent5">
                        <a:lumMod val="40000"/>
                        <a:lumOff val="60000"/>
                      </a:schemeClr>
                    </a:solidFill>
                  </a:tcPr>
                </a:tc>
                <a:extLst>
                  <a:ext uri="{0D108BD9-81ED-4DB2-BD59-A6C34878D82A}">
                    <a16:rowId xmlns:a16="http://schemas.microsoft.com/office/drawing/2014/main" val="1190889819"/>
                  </a:ext>
                </a:extLst>
              </a:tr>
              <a:tr h="755746">
                <a:tc>
                  <a:txBody>
                    <a:bodyPr/>
                    <a:lstStyle/>
                    <a:p>
                      <a:pPr marL="166688" indent="-166688">
                        <a:buFont typeface="Arial" panose="020B0604020202020204" pitchFamily="34" charset="0"/>
                        <a:buChar char="•"/>
                      </a:pPr>
                      <a:r>
                        <a:rPr lang="en-US" sz="1400" dirty="0"/>
                        <a:t>Program &amp; instructional quality</a:t>
                      </a:r>
                    </a:p>
                  </a:txBody>
                  <a:tcPr>
                    <a:solidFill>
                      <a:schemeClr val="bg1">
                        <a:lumMod val="95000"/>
                      </a:schemeClr>
                    </a:solidFill>
                  </a:tcPr>
                </a:tc>
                <a:extLst>
                  <a:ext uri="{0D108BD9-81ED-4DB2-BD59-A6C34878D82A}">
                    <a16:rowId xmlns:a16="http://schemas.microsoft.com/office/drawing/2014/main" val="2453220850"/>
                  </a:ext>
                </a:extLst>
              </a:tr>
              <a:tr h="535320">
                <a:tc>
                  <a:txBody>
                    <a:bodyPr/>
                    <a:lstStyle/>
                    <a:p>
                      <a:pPr marL="166688" marR="0" indent="-1666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Gaps in academic achievement</a:t>
                      </a:r>
                    </a:p>
                  </a:txBody>
                  <a:tcPr>
                    <a:solidFill>
                      <a:schemeClr val="accent5">
                        <a:lumMod val="40000"/>
                        <a:lumOff val="60000"/>
                      </a:schemeClr>
                    </a:solidFill>
                  </a:tcPr>
                </a:tc>
                <a:extLst>
                  <a:ext uri="{0D108BD9-81ED-4DB2-BD59-A6C34878D82A}">
                    <a16:rowId xmlns:a16="http://schemas.microsoft.com/office/drawing/2014/main" val="4179935713"/>
                  </a:ext>
                </a:extLst>
              </a:tr>
              <a:tr h="535320">
                <a:tc>
                  <a:txBody>
                    <a:bodyPr/>
                    <a:lstStyle/>
                    <a:p>
                      <a:pPr marL="166688" indent="-166688">
                        <a:buFont typeface="Arial" panose="020B0604020202020204" pitchFamily="34" charset="0"/>
                        <a:buChar char="•"/>
                      </a:pPr>
                      <a:r>
                        <a:rPr lang="en-US" sz="1400" dirty="0"/>
                        <a:t>Family engagement</a:t>
                      </a:r>
                    </a:p>
                  </a:txBody>
                  <a:tcPr>
                    <a:solidFill>
                      <a:schemeClr val="bg1">
                        <a:lumMod val="95000"/>
                      </a:schemeClr>
                    </a:solidFill>
                  </a:tcPr>
                </a:tc>
                <a:extLst>
                  <a:ext uri="{0D108BD9-81ED-4DB2-BD59-A6C34878D82A}">
                    <a16:rowId xmlns:a16="http://schemas.microsoft.com/office/drawing/2014/main" val="4078979905"/>
                  </a:ext>
                </a:extLst>
              </a:tr>
              <a:tr h="394711">
                <a:tc>
                  <a:txBody>
                    <a:bodyPr/>
                    <a:lstStyle/>
                    <a:p>
                      <a:pPr marL="166688" indent="-166688">
                        <a:buFont typeface="Arial" panose="020B0604020202020204" pitchFamily="34" charset="0"/>
                        <a:buChar char="•"/>
                      </a:pPr>
                      <a:r>
                        <a:rPr lang="en-US" sz="1400" dirty="0"/>
                        <a:t>Training/PD</a:t>
                      </a:r>
                    </a:p>
                  </a:txBody>
                  <a:tcPr>
                    <a:solidFill>
                      <a:schemeClr val="accent5">
                        <a:lumMod val="40000"/>
                        <a:lumOff val="60000"/>
                      </a:schemeClr>
                    </a:solidFill>
                  </a:tcPr>
                </a:tc>
                <a:extLst>
                  <a:ext uri="{0D108BD9-81ED-4DB2-BD59-A6C34878D82A}">
                    <a16:rowId xmlns:a16="http://schemas.microsoft.com/office/drawing/2014/main" val="742762834"/>
                  </a:ext>
                </a:extLst>
              </a:tr>
              <a:tr h="586291">
                <a:tc>
                  <a:txBody>
                    <a:bodyPr/>
                    <a:lstStyle/>
                    <a:p>
                      <a:pPr marL="166688" indent="-166688">
                        <a:buFont typeface="Arial" panose="020B0604020202020204" pitchFamily="34" charset="0"/>
                        <a:buChar char="•"/>
                      </a:pPr>
                      <a:r>
                        <a:rPr lang="en-US" sz="1400" dirty="0"/>
                        <a:t>Summer </a:t>
                      </a:r>
                      <a:br>
                        <a:rPr lang="en-US" sz="1400" dirty="0"/>
                      </a:br>
                      <a:r>
                        <a:rPr lang="en-US" sz="1400" dirty="0"/>
                        <a:t>learning</a:t>
                      </a:r>
                    </a:p>
                  </a:txBody>
                  <a:tcPr>
                    <a:solidFill>
                      <a:schemeClr val="bg1">
                        <a:lumMod val="95000"/>
                      </a:schemeClr>
                    </a:solidFill>
                  </a:tcPr>
                </a:tc>
                <a:extLst>
                  <a:ext uri="{0D108BD9-81ED-4DB2-BD59-A6C34878D82A}">
                    <a16:rowId xmlns:a16="http://schemas.microsoft.com/office/drawing/2014/main" val="1879772109"/>
                  </a:ext>
                </a:extLst>
              </a:tr>
            </a:tbl>
          </a:graphicData>
        </a:graphic>
      </p:graphicFrame>
      <p:pic>
        <p:nvPicPr>
          <p:cNvPr id="18" name="Picture 17"/>
          <p:cNvPicPr>
            <a:picLocks noChangeAspect="1"/>
          </p:cNvPicPr>
          <p:nvPr/>
        </p:nvPicPr>
        <p:blipFill>
          <a:blip r:embed="rId3">
            <a:duotone>
              <a:schemeClr val="accent4">
                <a:shade val="45000"/>
                <a:satMod val="135000"/>
              </a:schemeClr>
              <a:prstClr val="white"/>
            </a:duotone>
          </a:blip>
          <a:stretch>
            <a:fillRect/>
          </a:stretch>
        </p:blipFill>
        <p:spPr>
          <a:xfrm rot="360000">
            <a:off x="4195218" y="824728"/>
            <a:ext cx="575962" cy="843258"/>
          </a:xfrm>
          <a:prstGeom prst="rect">
            <a:avLst/>
          </a:prstGeom>
        </p:spPr>
      </p:pic>
      <p:sp>
        <p:nvSpPr>
          <p:cNvPr id="19" name="TextBox 18"/>
          <p:cNvSpPr txBox="1"/>
          <p:nvPr/>
        </p:nvSpPr>
        <p:spPr>
          <a:xfrm>
            <a:off x="4813676" y="953970"/>
            <a:ext cx="3073844" cy="584775"/>
          </a:xfrm>
          <a:prstGeom prst="rect">
            <a:avLst/>
          </a:prstGeom>
          <a:noFill/>
        </p:spPr>
        <p:txBody>
          <a:bodyPr wrap="square" rtlCol="0">
            <a:spAutoFit/>
          </a:bodyPr>
          <a:lstStyle/>
          <a:p>
            <a:r>
              <a:rPr lang="en-US" sz="3200" dirty="0">
                <a:solidFill>
                  <a:schemeClr val="tx1">
                    <a:lumMod val="75000"/>
                    <a:lumOff val="25000"/>
                  </a:schemeClr>
                </a:solidFill>
              </a:rPr>
              <a:t>On the </a:t>
            </a:r>
            <a:r>
              <a:rPr lang="en-US" sz="3200" b="1" dirty="0">
                <a:solidFill>
                  <a:schemeClr val="tx1">
                    <a:lumMod val="75000"/>
                    <a:lumOff val="25000"/>
                  </a:schemeClr>
                </a:solidFill>
              </a:rPr>
              <a:t>Agenda</a:t>
            </a:r>
          </a:p>
        </p:txBody>
      </p:sp>
      <p:grpSp>
        <p:nvGrpSpPr>
          <p:cNvPr id="20" name="Group 19"/>
          <p:cNvGrpSpPr/>
          <p:nvPr/>
        </p:nvGrpSpPr>
        <p:grpSpPr>
          <a:xfrm>
            <a:off x="7212312" y="2270662"/>
            <a:ext cx="246888" cy="246888"/>
            <a:chOff x="7151688" y="1101474"/>
            <a:chExt cx="1246909" cy="1246909"/>
          </a:xfrm>
        </p:grpSpPr>
        <p:sp>
          <p:nvSpPr>
            <p:cNvPr id="21" name="Oval 20"/>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4"/>
            <a:srcRect l="8220" t="6842" b="6868"/>
            <a:stretch/>
          </p:blipFill>
          <p:spPr>
            <a:xfrm>
              <a:off x="7365840" y="1304459"/>
              <a:ext cx="818604" cy="840938"/>
            </a:xfrm>
            <a:prstGeom prst="rect">
              <a:avLst/>
            </a:prstGeom>
          </p:spPr>
        </p:pic>
      </p:grpSp>
      <p:grpSp>
        <p:nvGrpSpPr>
          <p:cNvPr id="34" name="Group 33"/>
          <p:cNvGrpSpPr/>
          <p:nvPr/>
        </p:nvGrpSpPr>
        <p:grpSpPr>
          <a:xfrm>
            <a:off x="5367337" y="2270662"/>
            <a:ext cx="246888" cy="246888"/>
            <a:chOff x="208276" y="6369286"/>
            <a:chExt cx="206101" cy="206101"/>
          </a:xfrm>
        </p:grpSpPr>
        <p:sp>
          <p:nvSpPr>
            <p:cNvPr id="33" name="Oval 32"/>
            <p:cNvSpPr>
              <a:spLocks noChangeAspect="1"/>
            </p:cNvSpPr>
            <p:nvPr/>
          </p:nvSpPr>
          <p:spPr>
            <a:xfrm>
              <a:off x="208276" y="6369286"/>
              <a:ext cx="206101" cy="206101"/>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23" name="Group 22"/>
            <p:cNvGrpSpPr/>
            <p:nvPr/>
          </p:nvGrpSpPr>
          <p:grpSpPr>
            <a:xfrm>
              <a:off x="240434" y="6383296"/>
              <a:ext cx="134508" cy="163547"/>
              <a:chOff x="6259830" y="260894"/>
              <a:chExt cx="1131570" cy="1375860"/>
            </a:xfrm>
          </p:grpSpPr>
          <p:grpSp>
            <p:nvGrpSpPr>
              <p:cNvPr id="24" name="Group 23"/>
              <p:cNvGrpSpPr/>
              <p:nvPr/>
            </p:nvGrpSpPr>
            <p:grpSpPr>
              <a:xfrm>
                <a:off x="6357098" y="260894"/>
                <a:ext cx="936267" cy="1079584"/>
                <a:chOff x="6374985" y="241883"/>
                <a:chExt cx="936267" cy="1123092"/>
              </a:xfrm>
            </p:grpSpPr>
            <p:sp>
              <p:nvSpPr>
                <p:cNvPr id="26" name="Freeform 25"/>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3495700" y="2270662"/>
            <a:ext cx="249382" cy="249382"/>
            <a:chOff x="10979428" y="3900250"/>
            <a:chExt cx="584279" cy="581693"/>
          </a:xfrm>
        </p:grpSpPr>
        <p:sp>
          <p:nvSpPr>
            <p:cNvPr id="30" name="Oval 29"/>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rotWithShape="1">
            <a:blip r:embed="rId5"/>
            <a:srcRect l="2607" t="6649" r="2502" b="3428"/>
            <a:stretch/>
          </p:blipFill>
          <p:spPr>
            <a:xfrm>
              <a:off x="11100495" y="3948112"/>
              <a:ext cx="339555" cy="460089"/>
            </a:xfrm>
            <a:prstGeom prst="rect">
              <a:avLst/>
            </a:prstGeom>
          </p:spPr>
        </p:pic>
        <p:sp>
          <p:nvSpPr>
            <p:cNvPr id="32" name="Oval 31"/>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35" name="TextBox 34"/>
          <p:cNvSpPr txBox="1"/>
          <p:nvPr/>
        </p:nvSpPr>
        <p:spPr>
          <a:xfrm>
            <a:off x="3120571" y="5888179"/>
            <a:ext cx="5900058" cy="261610"/>
          </a:xfrm>
          <a:prstGeom prst="rect">
            <a:avLst/>
          </a:prstGeom>
          <a:noFill/>
        </p:spPr>
        <p:txBody>
          <a:bodyPr wrap="square" rtlCol="0">
            <a:spAutoFit/>
          </a:bodyPr>
          <a:lstStyle/>
          <a:p>
            <a:pPr algn="ctr"/>
            <a:r>
              <a:rPr lang="en-US" sz="1100" i="1" dirty="0">
                <a:solidFill>
                  <a:schemeClr val="tx1">
                    <a:lumMod val="50000"/>
                    <a:lumOff val="50000"/>
                  </a:schemeClr>
                </a:solidFill>
              </a:rPr>
              <a:t>(Top 6 priorities rank ordered, respondents could select up to 3 priorities out of 16)</a:t>
            </a:r>
          </a:p>
        </p:txBody>
      </p:sp>
      <p:sp>
        <p:nvSpPr>
          <p:cNvPr id="6" name="TextBox 5"/>
          <p:cNvSpPr txBox="1"/>
          <p:nvPr/>
        </p:nvSpPr>
        <p:spPr>
          <a:xfrm>
            <a:off x="3835815" y="1791670"/>
            <a:ext cx="702436" cy="400110"/>
          </a:xfrm>
          <a:prstGeom prst="rect">
            <a:avLst/>
          </a:prstGeom>
          <a:noFill/>
        </p:spPr>
        <p:txBody>
          <a:bodyPr wrap="none" rtlCol="0">
            <a:spAutoFit/>
          </a:bodyPr>
          <a:lstStyle/>
          <a:p>
            <a:r>
              <a:rPr lang="en-US" sz="2000" b="1" dirty="0">
                <a:solidFill>
                  <a:schemeClr val="accent1"/>
                </a:solidFill>
              </a:rPr>
              <a:t>68%</a:t>
            </a:r>
          </a:p>
        </p:txBody>
      </p:sp>
      <p:sp>
        <p:nvSpPr>
          <p:cNvPr id="36" name="TextBox 35"/>
          <p:cNvSpPr txBox="1"/>
          <p:nvPr/>
        </p:nvSpPr>
        <p:spPr>
          <a:xfrm>
            <a:off x="5775324" y="1760892"/>
            <a:ext cx="702436" cy="400110"/>
          </a:xfrm>
          <a:prstGeom prst="rect">
            <a:avLst/>
          </a:prstGeom>
          <a:noFill/>
        </p:spPr>
        <p:txBody>
          <a:bodyPr wrap="none" rtlCol="0">
            <a:spAutoFit/>
          </a:bodyPr>
          <a:lstStyle/>
          <a:p>
            <a:r>
              <a:rPr lang="en-US" sz="2000" b="1" dirty="0">
                <a:solidFill>
                  <a:schemeClr val="accent6"/>
                </a:solidFill>
              </a:rPr>
              <a:t>66%</a:t>
            </a:r>
          </a:p>
        </p:txBody>
      </p:sp>
      <p:sp>
        <p:nvSpPr>
          <p:cNvPr id="37" name="TextBox 36"/>
          <p:cNvSpPr txBox="1"/>
          <p:nvPr/>
        </p:nvSpPr>
        <p:spPr>
          <a:xfrm>
            <a:off x="7730864" y="1748849"/>
            <a:ext cx="1343638" cy="400110"/>
          </a:xfrm>
          <a:prstGeom prst="rect">
            <a:avLst/>
          </a:prstGeom>
          <a:noFill/>
        </p:spPr>
        <p:txBody>
          <a:bodyPr wrap="none" rtlCol="0">
            <a:spAutoFit/>
          </a:bodyPr>
          <a:lstStyle/>
          <a:p>
            <a:r>
              <a:rPr lang="en-US" sz="2000" b="1" dirty="0">
                <a:solidFill>
                  <a:schemeClr val="accent5"/>
                </a:solidFill>
              </a:rPr>
              <a:t>82% </a:t>
            </a:r>
            <a:r>
              <a:rPr lang="en-US" sz="1400" dirty="0"/>
              <a:t>priority</a:t>
            </a:r>
          </a:p>
        </p:txBody>
      </p:sp>
    </p:spTree>
    <p:extLst>
      <p:ext uri="{BB962C8B-B14F-4D97-AF65-F5344CB8AC3E}">
        <p14:creationId xmlns:p14="http://schemas.microsoft.com/office/powerpoint/2010/main" val="9274572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to Do</a:t>
            </a:r>
          </a:p>
        </p:txBody>
      </p:sp>
      <p:sp>
        <p:nvSpPr>
          <p:cNvPr id="3" name="Slide Number Placeholder 2"/>
          <p:cNvSpPr>
            <a:spLocks noGrp="1"/>
          </p:cNvSpPr>
          <p:nvPr>
            <p:ph type="sldNum" sz="quarter" idx="4"/>
          </p:nvPr>
        </p:nvSpPr>
        <p:spPr/>
        <p:txBody>
          <a:bodyPr/>
          <a:lstStyle/>
          <a:p>
            <a:fld id="{62DFECC4-1679-4D45-9635-E86BD1EE09E9}" type="slidenum">
              <a:rPr lang="en-US" smtClean="0"/>
              <a:pPr/>
              <a:t>76</a:t>
            </a:fld>
            <a:endParaRPr lang="en-US" dirty="0"/>
          </a:p>
        </p:txBody>
      </p:sp>
      <p:sp>
        <p:nvSpPr>
          <p:cNvPr id="4" name="TextBox 3"/>
          <p:cNvSpPr txBox="1"/>
          <p:nvPr/>
        </p:nvSpPr>
        <p:spPr>
          <a:xfrm>
            <a:off x="304104" y="2128844"/>
            <a:ext cx="3273552" cy="2867452"/>
          </a:xfrm>
          <a:prstGeom prst="rect">
            <a:avLst/>
          </a:prstGeom>
          <a:noFill/>
        </p:spPr>
        <p:txBody>
          <a:bodyPr wrap="square" rtlCol="0">
            <a:spAutoFit/>
          </a:bodyPr>
          <a:lstStyle/>
          <a:p>
            <a:pPr marL="285750" indent="-285750">
              <a:spcBef>
                <a:spcPts val="1100"/>
              </a:spcBef>
              <a:buClr>
                <a:schemeClr val="accent5"/>
              </a:buClr>
              <a:buFont typeface="Arial" panose="020B0604020202020204" pitchFamily="34" charset="0"/>
              <a:buChar char="•"/>
            </a:pPr>
            <a:r>
              <a:rPr lang="en-US" dirty="0"/>
              <a:t>Audiences appear primed, but not mature, in their system support of SEL.</a:t>
            </a:r>
          </a:p>
          <a:p>
            <a:pPr marL="285750" indent="-285750">
              <a:spcBef>
                <a:spcPts val="1100"/>
              </a:spcBef>
              <a:buClr>
                <a:schemeClr val="accent5"/>
              </a:buClr>
              <a:buFont typeface="Arial" panose="020B0604020202020204" pitchFamily="34" charset="0"/>
              <a:buChar char="•"/>
            </a:pPr>
            <a:r>
              <a:rPr lang="en-US" dirty="0"/>
              <a:t>The biggest barrier is that adults will need a lot more training to address SEL.</a:t>
            </a:r>
          </a:p>
          <a:p>
            <a:pPr marL="285750" indent="-285750">
              <a:spcBef>
                <a:spcPts val="1100"/>
              </a:spcBef>
              <a:buClr>
                <a:schemeClr val="accent5"/>
              </a:buClr>
              <a:buFont typeface="Arial" panose="020B0604020202020204" pitchFamily="34" charset="0"/>
              <a:buChar char="•"/>
            </a:pPr>
            <a:r>
              <a:rPr lang="en-US" dirty="0"/>
              <a:t>Audiences also say the topic is more complex than many people imagine.</a:t>
            </a:r>
          </a:p>
        </p:txBody>
      </p:sp>
      <p:sp>
        <p:nvSpPr>
          <p:cNvPr id="5" name="Rectangular Callout 4"/>
          <p:cNvSpPr/>
          <p:nvPr/>
        </p:nvSpPr>
        <p:spPr>
          <a:xfrm>
            <a:off x="3702206" y="2297153"/>
            <a:ext cx="2531326" cy="1739591"/>
          </a:xfrm>
          <a:prstGeom prst="wedgeRectCallout">
            <a:avLst>
              <a:gd name="adj1" fmla="val -10688"/>
              <a:gd name="adj2" fmla="val 65705"/>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chemeClr val="bg1"/>
                </a:solidFill>
              </a:rPr>
              <a:t>Half </a:t>
            </a:r>
            <a:r>
              <a:rPr lang="en-US" sz="2000" dirty="0">
                <a:solidFill>
                  <a:schemeClr val="bg1"/>
                </a:solidFill>
              </a:rPr>
              <a:t>say their system has efforts “in process” on this topic</a:t>
            </a:r>
          </a:p>
        </p:txBody>
      </p:sp>
      <p:sp>
        <p:nvSpPr>
          <p:cNvPr id="6" name="TextBox 5"/>
          <p:cNvSpPr txBox="1"/>
          <p:nvPr/>
        </p:nvSpPr>
        <p:spPr>
          <a:xfrm>
            <a:off x="3967083" y="4337827"/>
            <a:ext cx="2001573" cy="938719"/>
          </a:xfrm>
          <a:prstGeom prst="rect">
            <a:avLst/>
          </a:prstGeom>
          <a:noFill/>
          <a:ln>
            <a:solidFill>
              <a:schemeClr val="accent1">
                <a:lumMod val="40000"/>
                <a:lumOff val="60000"/>
              </a:schemeClr>
            </a:solidFill>
          </a:ln>
        </p:spPr>
        <p:txBody>
          <a:bodyPr wrap="square" rtlCol="0">
            <a:spAutoFit/>
          </a:bodyPr>
          <a:lstStyle/>
          <a:p>
            <a:pPr algn="ctr">
              <a:lnSpc>
                <a:spcPct val="110000"/>
              </a:lnSpc>
            </a:pPr>
            <a:r>
              <a:rPr lang="en-US" sz="1600" dirty="0">
                <a:solidFill>
                  <a:schemeClr val="tx1">
                    <a:lumMod val="75000"/>
                    <a:lumOff val="25000"/>
                  </a:schemeClr>
                </a:solidFill>
              </a:rPr>
              <a:t>Policy (56%)</a:t>
            </a:r>
          </a:p>
          <a:p>
            <a:pPr algn="ctr">
              <a:lnSpc>
                <a:spcPct val="110000"/>
              </a:lnSpc>
            </a:pPr>
            <a:r>
              <a:rPr lang="en-US" sz="1600" dirty="0">
                <a:solidFill>
                  <a:schemeClr val="tx1">
                    <a:lumMod val="75000"/>
                    <a:lumOff val="25000"/>
                  </a:schemeClr>
                </a:solidFill>
              </a:rPr>
              <a:t>K-12 (55%)</a:t>
            </a:r>
          </a:p>
          <a:p>
            <a:pPr algn="ctr">
              <a:lnSpc>
                <a:spcPct val="110000"/>
              </a:lnSpc>
            </a:pPr>
            <a:r>
              <a:rPr lang="en-US" sz="1600" dirty="0">
                <a:solidFill>
                  <a:schemeClr val="tx1">
                    <a:lumMod val="75000"/>
                    <a:lumOff val="25000"/>
                  </a:schemeClr>
                </a:solidFill>
              </a:rPr>
              <a:t>Afterschool (55%)</a:t>
            </a:r>
          </a:p>
        </p:txBody>
      </p:sp>
      <p:sp>
        <p:nvSpPr>
          <p:cNvPr id="7" name="Rectangular Callout 6"/>
          <p:cNvSpPr/>
          <p:nvPr/>
        </p:nvSpPr>
        <p:spPr>
          <a:xfrm>
            <a:off x="6358082" y="1360450"/>
            <a:ext cx="2696708" cy="2259980"/>
          </a:xfrm>
          <a:prstGeom prst="wedgeRectCallout">
            <a:avLst>
              <a:gd name="adj1" fmla="val -10688"/>
              <a:gd name="adj2" fmla="val 65705"/>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200" b="1" dirty="0">
                <a:solidFill>
                  <a:schemeClr val="bg1"/>
                </a:solidFill>
              </a:rPr>
              <a:t>4 in 5 </a:t>
            </a:r>
            <a:r>
              <a:rPr lang="en-US" sz="2000" dirty="0">
                <a:solidFill>
                  <a:schemeClr val="bg1"/>
                </a:solidFill>
              </a:rPr>
              <a:t>say adults will need a lot more training and professional development to address this topic</a:t>
            </a:r>
          </a:p>
        </p:txBody>
      </p:sp>
      <p:sp>
        <p:nvSpPr>
          <p:cNvPr id="8" name="TextBox 7"/>
          <p:cNvSpPr txBox="1"/>
          <p:nvPr/>
        </p:nvSpPr>
        <p:spPr>
          <a:xfrm>
            <a:off x="6711317" y="3988418"/>
            <a:ext cx="2001573" cy="938719"/>
          </a:xfrm>
          <a:prstGeom prst="rect">
            <a:avLst/>
          </a:prstGeom>
          <a:noFill/>
          <a:ln>
            <a:solidFill>
              <a:schemeClr val="accent6">
                <a:lumMod val="40000"/>
                <a:lumOff val="60000"/>
              </a:schemeClr>
            </a:solidFill>
          </a:ln>
        </p:spPr>
        <p:txBody>
          <a:bodyPr wrap="square" rtlCol="0">
            <a:spAutoFit/>
          </a:bodyPr>
          <a:lstStyle/>
          <a:p>
            <a:pPr algn="ctr">
              <a:lnSpc>
                <a:spcPct val="110000"/>
              </a:lnSpc>
            </a:pPr>
            <a:r>
              <a:rPr lang="en-US" sz="1600" dirty="0">
                <a:solidFill>
                  <a:schemeClr val="tx1">
                    <a:lumMod val="75000"/>
                    <a:lumOff val="25000"/>
                  </a:schemeClr>
                </a:solidFill>
              </a:rPr>
              <a:t>Policy (81%)</a:t>
            </a:r>
          </a:p>
          <a:p>
            <a:pPr algn="ctr">
              <a:lnSpc>
                <a:spcPct val="110000"/>
              </a:lnSpc>
            </a:pPr>
            <a:r>
              <a:rPr lang="en-US" sz="1600" dirty="0">
                <a:solidFill>
                  <a:schemeClr val="tx1">
                    <a:lumMod val="75000"/>
                    <a:lumOff val="25000"/>
                  </a:schemeClr>
                </a:solidFill>
              </a:rPr>
              <a:t>K-12 (77%)</a:t>
            </a:r>
          </a:p>
          <a:p>
            <a:pPr algn="ctr">
              <a:lnSpc>
                <a:spcPct val="110000"/>
              </a:lnSpc>
            </a:pPr>
            <a:r>
              <a:rPr lang="en-US" sz="1600" dirty="0">
                <a:solidFill>
                  <a:schemeClr val="tx1">
                    <a:lumMod val="75000"/>
                    <a:lumOff val="25000"/>
                  </a:schemeClr>
                </a:solidFill>
              </a:rPr>
              <a:t>Afterschool (78%)</a:t>
            </a:r>
          </a:p>
        </p:txBody>
      </p:sp>
    </p:spTree>
    <p:extLst>
      <p:ext uri="{BB962C8B-B14F-4D97-AF65-F5344CB8AC3E}">
        <p14:creationId xmlns:p14="http://schemas.microsoft.com/office/powerpoint/2010/main" val="42635341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for Framing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77</a:t>
            </a:fld>
            <a:endParaRPr lang="en-US" dirty="0"/>
          </a:p>
        </p:txBody>
      </p:sp>
      <p:graphicFrame>
        <p:nvGraphicFramePr>
          <p:cNvPr id="4" name="Table 3"/>
          <p:cNvGraphicFramePr>
            <a:graphicFrameLocks noGrp="1"/>
          </p:cNvGraphicFramePr>
          <p:nvPr/>
        </p:nvGraphicFramePr>
        <p:xfrm>
          <a:off x="457200" y="888743"/>
          <a:ext cx="8229600" cy="5753612"/>
        </p:xfrm>
        <a:graphic>
          <a:graphicData uri="http://schemas.openxmlformats.org/drawingml/2006/table">
            <a:tbl>
              <a:tblPr firstRow="1" bandRow="1">
                <a:tableStyleId>{2D5ABB26-0587-4C30-8999-92F81FD0307C}</a:tableStyleId>
              </a:tblPr>
              <a:tblGrid>
                <a:gridCol w="3529841">
                  <a:extLst>
                    <a:ext uri="{9D8B030D-6E8A-4147-A177-3AD203B41FA5}">
                      <a16:colId xmlns:a16="http://schemas.microsoft.com/office/drawing/2014/main" val="4086989290"/>
                    </a:ext>
                  </a:extLst>
                </a:gridCol>
                <a:gridCol w="791716">
                  <a:extLst>
                    <a:ext uri="{9D8B030D-6E8A-4147-A177-3AD203B41FA5}">
                      <a16:colId xmlns:a16="http://schemas.microsoft.com/office/drawing/2014/main" val="2208841982"/>
                    </a:ext>
                  </a:extLst>
                </a:gridCol>
                <a:gridCol w="3908043">
                  <a:extLst>
                    <a:ext uri="{9D8B030D-6E8A-4147-A177-3AD203B41FA5}">
                      <a16:colId xmlns:a16="http://schemas.microsoft.com/office/drawing/2014/main" val="3340304196"/>
                    </a:ext>
                  </a:extLst>
                </a:gridCol>
              </a:tblGrid>
              <a:tr h="1031664">
                <a:tc>
                  <a:txBody>
                    <a:bodyPr/>
                    <a:lstStyle/>
                    <a:p>
                      <a:pPr algn="ctr"/>
                      <a:r>
                        <a:rPr lang="en-US" sz="1500" dirty="0"/>
                        <a:t>What motivates audiences to be involved directly</a:t>
                      </a:r>
                      <a:r>
                        <a:rPr lang="en-US" sz="1500" baseline="0" dirty="0"/>
                        <a:t> as partners or as knowledge users?</a:t>
                      </a:r>
                      <a:endParaRPr lang="en-US" sz="1500" dirty="0">
                        <a:latin typeface="+mn-lt"/>
                      </a:endParaRPr>
                    </a:p>
                  </a:txBody>
                  <a:tcPr anchor="ctr"/>
                </a:tc>
                <a:tc>
                  <a:txBody>
                    <a:bodyPr/>
                    <a:lstStyle/>
                    <a:p>
                      <a:pPr algn="ctr"/>
                      <a:endParaRPr lang="en-US" sz="1500" dirty="0">
                        <a:latin typeface="+mn-lt"/>
                      </a:endParaRPr>
                    </a:p>
                  </a:txBody>
                  <a:tcPr anchor="ctr"/>
                </a:tc>
                <a:tc>
                  <a:txBody>
                    <a:bodyPr/>
                    <a:lstStyle/>
                    <a:p>
                      <a:pPr algn="ctr"/>
                      <a:r>
                        <a:rPr lang="en-US" sz="1500" b="1" dirty="0"/>
                        <a:t>Gain frame </a:t>
                      </a:r>
                      <a:r>
                        <a:rPr lang="en-US" sz="1500" dirty="0"/>
                        <a:t>and </a:t>
                      </a:r>
                      <a:r>
                        <a:rPr lang="en-US" sz="1500" baseline="0" dirty="0"/>
                        <a:t>benefits to children; </a:t>
                      </a:r>
                      <a:br>
                        <a:rPr lang="en-US" sz="1500" baseline="0" dirty="0"/>
                      </a:br>
                      <a:r>
                        <a:rPr lang="en-US" sz="1500" baseline="0" dirty="0"/>
                        <a:t>children will be “prepared” and ready to meet their “potential.”</a:t>
                      </a:r>
                      <a:endParaRPr lang="en-US" sz="1500" dirty="0">
                        <a:latin typeface="+mn-lt"/>
                      </a:endParaRPr>
                    </a:p>
                  </a:txBody>
                  <a:tcPr anchor="ctr"/>
                </a:tc>
                <a:extLst>
                  <a:ext uri="{0D108BD9-81ED-4DB2-BD59-A6C34878D82A}">
                    <a16:rowId xmlns:a16="http://schemas.microsoft.com/office/drawing/2014/main" val="3484275498"/>
                  </a:ext>
                </a:extLst>
              </a:tr>
              <a:tr h="1171218">
                <a:tc>
                  <a:txBody>
                    <a:bodyPr/>
                    <a:lstStyle/>
                    <a:p>
                      <a:pPr algn="ctr"/>
                      <a:r>
                        <a:rPr lang="en-US" sz="1500" dirty="0"/>
                        <a:t>How do we talk about this when there is no generally accepted vocabulary</a:t>
                      </a:r>
                      <a:r>
                        <a:rPr lang="en-US" sz="1500" baseline="0" dirty="0"/>
                        <a:t>?</a:t>
                      </a:r>
                      <a:endParaRPr lang="en-US" sz="1500" dirty="0">
                        <a:latin typeface="+mn-lt"/>
                      </a:endParaRPr>
                    </a:p>
                  </a:txBody>
                  <a:tcPr anchor="ctr"/>
                </a:tc>
                <a:tc>
                  <a:txBody>
                    <a:bodyPr/>
                    <a:lstStyle/>
                    <a:p>
                      <a:pPr algn="ctr"/>
                      <a:endParaRPr lang="en-US" sz="1500" dirty="0">
                        <a:latin typeface="+mn-lt"/>
                      </a:endParaRPr>
                    </a:p>
                  </a:txBody>
                  <a:tcPr anchor="ctr"/>
                </a:tc>
                <a:tc>
                  <a:txBody>
                    <a:bodyPr/>
                    <a:lstStyle/>
                    <a:p>
                      <a:pPr algn="ctr"/>
                      <a:r>
                        <a:rPr lang="en-US" sz="1500" dirty="0"/>
                        <a:t>Specifics engage these professionals: “manage emotion,</a:t>
                      </a:r>
                      <a:r>
                        <a:rPr lang="en-US" sz="1500" baseline="0" dirty="0"/>
                        <a:t> build positive relationships, navigate social environments.”</a:t>
                      </a:r>
                      <a:endParaRPr lang="en-US" sz="1500" dirty="0">
                        <a:latin typeface="+mn-lt"/>
                      </a:endParaRPr>
                    </a:p>
                  </a:txBody>
                  <a:tcPr anchor="ctr"/>
                </a:tc>
                <a:extLst>
                  <a:ext uri="{0D108BD9-81ED-4DB2-BD59-A6C34878D82A}">
                    <a16:rowId xmlns:a16="http://schemas.microsoft.com/office/drawing/2014/main" val="3639454579"/>
                  </a:ext>
                </a:extLst>
              </a:tr>
              <a:tr h="1398772">
                <a:tc>
                  <a:txBody>
                    <a:bodyPr/>
                    <a:lstStyle/>
                    <a:p>
                      <a:pPr algn="ctr"/>
                      <a:r>
                        <a:rPr lang="en-US" sz="1500" dirty="0"/>
                        <a:t>What are ways to customize the</a:t>
                      </a:r>
                      <a:br>
                        <a:rPr lang="en-US" sz="1500" dirty="0"/>
                      </a:br>
                      <a:r>
                        <a:rPr lang="en-US" sz="1500" dirty="0"/>
                        <a:t>message by audience?</a:t>
                      </a:r>
                      <a:endParaRPr lang="en-US" sz="1500" dirty="0">
                        <a:latin typeface="+mn-lt"/>
                      </a:endParaRPr>
                    </a:p>
                  </a:txBody>
                  <a:tcPr anchor="ctr"/>
                </a:tc>
                <a:tc>
                  <a:txBody>
                    <a:bodyPr/>
                    <a:lstStyle/>
                    <a:p>
                      <a:pPr algn="ctr"/>
                      <a:endParaRPr lang="en-US" sz="1500" dirty="0">
                        <a:latin typeface="+mn-lt"/>
                      </a:endParaRPr>
                    </a:p>
                  </a:txBody>
                  <a:tcPr anchor="ctr"/>
                </a:tc>
                <a:tc>
                  <a:txBody>
                    <a:bodyPr/>
                    <a:lstStyle/>
                    <a:p>
                      <a:pPr algn="ctr">
                        <a:spcBef>
                          <a:spcPts val="400"/>
                        </a:spcBef>
                      </a:pPr>
                      <a:r>
                        <a:rPr lang="en-US" sz="1400" dirty="0"/>
                        <a:t>*</a:t>
                      </a:r>
                      <a:r>
                        <a:rPr lang="en-US" sz="1400" b="1" dirty="0"/>
                        <a:t>All adults</a:t>
                      </a:r>
                      <a:r>
                        <a:rPr lang="en-US" sz="1400" dirty="0"/>
                        <a:t> have a role (K-12, Afterschool)</a:t>
                      </a:r>
                    </a:p>
                    <a:p>
                      <a:pPr algn="ctr">
                        <a:spcBef>
                          <a:spcPts val="400"/>
                        </a:spcBef>
                      </a:pPr>
                      <a:r>
                        <a:rPr lang="en-US" sz="1400" dirty="0"/>
                        <a:t>*</a:t>
                      </a:r>
                      <a:r>
                        <a:rPr lang="en-US" sz="1400" b="1" dirty="0"/>
                        <a:t>Learning</a:t>
                      </a:r>
                      <a:r>
                        <a:rPr lang="en-US" sz="1400" dirty="0"/>
                        <a:t> equation</a:t>
                      </a:r>
                      <a:r>
                        <a:rPr lang="en-US" sz="1400" baseline="0" dirty="0"/>
                        <a:t> (for all)</a:t>
                      </a:r>
                    </a:p>
                    <a:p>
                      <a:pPr algn="ctr">
                        <a:spcBef>
                          <a:spcPts val="400"/>
                        </a:spcBef>
                      </a:pPr>
                      <a:r>
                        <a:rPr lang="en-US" sz="1400" baseline="0" dirty="0"/>
                        <a:t>*Good </a:t>
                      </a:r>
                      <a:r>
                        <a:rPr lang="en-US" sz="1400" b="1" baseline="0" dirty="0"/>
                        <a:t>citizens</a:t>
                      </a:r>
                      <a:r>
                        <a:rPr lang="en-US" sz="1400" baseline="0" dirty="0"/>
                        <a:t> (for Policy)</a:t>
                      </a:r>
                    </a:p>
                    <a:p>
                      <a:pPr algn="ctr">
                        <a:spcBef>
                          <a:spcPts val="400"/>
                        </a:spcBef>
                      </a:pPr>
                      <a:r>
                        <a:rPr lang="en-US" sz="1400" baseline="0" dirty="0"/>
                        <a:t>*Closing the </a:t>
                      </a:r>
                      <a:r>
                        <a:rPr lang="en-US" sz="1400" b="1" baseline="0" dirty="0"/>
                        <a:t>opportunity gap </a:t>
                      </a:r>
                      <a:r>
                        <a:rPr lang="en-US" sz="1400" baseline="0" dirty="0"/>
                        <a:t>(for some)</a:t>
                      </a:r>
                      <a:endParaRPr lang="en-US" sz="1400" dirty="0">
                        <a:latin typeface="+mn-lt"/>
                      </a:endParaRPr>
                    </a:p>
                  </a:txBody>
                  <a:tcPr anchor="ctr"/>
                </a:tc>
                <a:extLst>
                  <a:ext uri="{0D108BD9-81ED-4DB2-BD59-A6C34878D82A}">
                    <a16:rowId xmlns:a16="http://schemas.microsoft.com/office/drawing/2014/main" val="1870542500"/>
                  </a:ext>
                </a:extLst>
              </a:tr>
              <a:tr h="1075979">
                <a:tc>
                  <a:txBody>
                    <a:bodyPr/>
                    <a:lstStyle/>
                    <a:p>
                      <a:pPr algn="ctr"/>
                      <a:r>
                        <a:rPr lang="en-US" sz="1500" dirty="0"/>
                        <a:t>How far can we go in communicating the problem or potential benefit?</a:t>
                      </a:r>
                      <a:endParaRPr lang="en-US" sz="1500" dirty="0">
                        <a:latin typeface="+mn-lt"/>
                      </a:endParaRPr>
                    </a:p>
                  </a:txBody>
                  <a:tcPr anchor="ctr"/>
                </a:tc>
                <a:tc>
                  <a:txBody>
                    <a:bodyPr/>
                    <a:lstStyle/>
                    <a:p>
                      <a:pPr algn="ctr"/>
                      <a:endParaRPr lang="en-US" sz="1500" dirty="0">
                        <a:latin typeface="+mn-lt"/>
                      </a:endParaRPr>
                    </a:p>
                  </a:txBody>
                  <a:tcPr anchor="ctr"/>
                </a:tc>
                <a:tc>
                  <a:txBody>
                    <a:bodyPr/>
                    <a:lstStyle/>
                    <a:p>
                      <a:pPr algn="ctr"/>
                      <a:r>
                        <a:rPr lang="en-US" sz="1500" dirty="0"/>
                        <a:t>Be</a:t>
                      </a:r>
                      <a:r>
                        <a:rPr lang="en-US" sz="1500" baseline="0" dirty="0"/>
                        <a:t> careful. Push back on “prevention” and “solutions” frames gives reason to </a:t>
                      </a:r>
                      <a:br>
                        <a:rPr lang="en-US" sz="1500" baseline="0" dirty="0"/>
                      </a:br>
                      <a:r>
                        <a:rPr lang="en-US" sz="1500" baseline="0" dirty="0"/>
                        <a:t>temper communication.</a:t>
                      </a:r>
                      <a:endParaRPr lang="en-US" sz="1500" dirty="0">
                        <a:latin typeface="+mn-lt"/>
                      </a:endParaRPr>
                    </a:p>
                  </a:txBody>
                  <a:tcPr anchor="ctr"/>
                </a:tc>
                <a:extLst>
                  <a:ext uri="{0D108BD9-81ED-4DB2-BD59-A6C34878D82A}">
                    <a16:rowId xmlns:a16="http://schemas.microsoft.com/office/drawing/2014/main" val="2703567468"/>
                  </a:ext>
                </a:extLst>
              </a:tr>
              <a:tr h="1075979">
                <a:tc>
                  <a:txBody>
                    <a:bodyPr/>
                    <a:lstStyle/>
                    <a:p>
                      <a:pPr algn="ctr"/>
                      <a:r>
                        <a:rPr lang="en-US" sz="1500" dirty="0"/>
                        <a:t>What are we really asking for?</a:t>
                      </a:r>
                      <a:endParaRPr lang="en-US" sz="1500" dirty="0">
                        <a:latin typeface="+mn-lt"/>
                      </a:endParaRPr>
                    </a:p>
                  </a:txBody>
                  <a:tcPr anchor="ctr"/>
                </a:tc>
                <a:tc>
                  <a:txBody>
                    <a:bodyPr/>
                    <a:lstStyle/>
                    <a:p>
                      <a:pPr algn="ctr"/>
                      <a:endParaRPr lang="en-US" sz="1500" dirty="0">
                        <a:latin typeface="+mn-lt"/>
                      </a:endParaRPr>
                    </a:p>
                  </a:txBody>
                  <a:tcPr anchor="ctr"/>
                </a:tc>
                <a:tc>
                  <a:txBody>
                    <a:bodyPr/>
                    <a:lstStyle/>
                    <a:p>
                      <a:pPr algn="ctr"/>
                      <a:r>
                        <a:rPr lang="en-US" sz="1500" dirty="0"/>
                        <a:t>For leaders to make</a:t>
                      </a:r>
                      <a:r>
                        <a:rPr lang="en-US" sz="1500" baseline="0" dirty="0"/>
                        <a:t> SEL a “</a:t>
                      </a:r>
                      <a:r>
                        <a:rPr lang="en-US" sz="1500" b="1" baseline="0" dirty="0"/>
                        <a:t>priority</a:t>
                      </a:r>
                      <a:r>
                        <a:rPr lang="en-US" sz="1500" baseline="0" dirty="0"/>
                        <a:t>.” </a:t>
                      </a:r>
                      <a:br>
                        <a:rPr lang="en-US" sz="1500" baseline="0" dirty="0"/>
                      </a:br>
                      <a:r>
                        <a:rPr lang="en-US" sz="1500" baseline="0" dirty="0"/>
                        <a:t>The language of “priorities” and “prioritizing” helps build urgency.</a:t>
                      </a:r>
                      <a:endParaRPr lang="en-US" sz="1500" dirty="0">
                        <a:latin typeface="+mn-lt"/>
                      </a:endParaRPr>
                    </a:p>
                  </a:txBody>
                  <a:tcPr anchor="ctr"/>
                </a:tc>
                <a:extLst>
                  <a:ext uri="{0D108BD9-81ED-4DB2-BD59-A6C34878D82A}">
                    <a16:rowId xmlns:a16="http://schemas.microsoft.com/office/drawing/2014/main" val="490608061"/>
                  </a:ext>
                </a:extLst>
              </a:tr>
            </a:tbl>
          </a:graphicData>
        </a:graphic>
      </p:graphicFrame>
      <p:pic>
        <p:nvPicPr>
          <p:cNvPr id="5" name="Picture 4"/>
          <p:cNvPicPr>
            <a:picLocks noChangeAspect="1"/>
          </p:cNvPicPr>
          <p:nvPr/>
        </p:nvPicPr>
        <p:blipFill>
          <a:blip r:embed="rId2"/>
          <a:stretch>
            <a:fillRect/>
          </a:stretch>
        </p:blipFill>
        <p:spPr>
          <a:xfrm>
            <a:off x="4183687" y="1048759"/>
            <a:ext cx="514376" cy="660434"/>
          </a:xfrm>
          <a:prstGeom prst="rect">
            <a:avLst/>
          </a:prstGeom>
        </p:spPr>
      </p:pic>
      <p:pic>
        <p:nvPicPr>
          <p:cNvPr id="6" name="Picture 5"/>
          <p:cNvPicPr>
            <a:picLocks noChangeAspect="1"/>
          </p:cNvPicPr>
          <p:nvPr/>
        </p:nvPicPr>
        <p:blipFill>
          <a:blip r:embed="rId2"/>
          <a:stretch>
            <a:fillRect/>
          </a:stretch>
        </p:blipFill>
        <p:spPr>
          <a:xfrm>
            <a:off x="4183687" y="2146704"/>
            <a:ext cx="514376" cy="660434"/>
          </a:xfrm>
          <a:prstGeom prst="rect">
            <a:avLst/>
          </a:prstGeom>
        </p:spPr>
      </p:pic>
      <p:pic>
        <p:nvPicPr>
          <p:cNvPr id="7" name="Picture 6"/>
          <p:cNvPicPr>
            <a:picLocks noChangeAspect="1"/>
          </p:cNvPicPr>
          <p:nvPr/>
        </p:nvPicPr>
        <p:blipFill>
          <a:blip r:embed="rId2"/>
          <a:stretch>
            <a:fillRect/>
          </a:stretch>
        </p:blipFill>
        <p:spPr>
          <a:xfrm>
            <a:off x="4183687" y="3423065"/>
            <a:ext cx="514376" cy="660434"/>
          </a:xfrm>
          <a:prstGeom prst="rect">
            <a:avLst/>
          </a:prstGeom>
        </p:spPr>
      </p:pic>
      <p:pic>
        <p:nvPicPr>
          <p:cNvPr id="8" name="Picture 7"/>
          <p:cNvPicPr>
            <a:picLocks noChangeAspect="1"/>
          </p:cNvPicPr>
          <p:nvPr/>
        </p:nvPicPr>
        <p:blipFill>
          <a:blip r:embed="rId2"/>
          <a:stretch>
            <a:fillRect/>
          </a:stretch>
        </p:blipFill>
        <p:spPr>
          <a:xfrm>
            <a:off x="4183687" y="4654821"/>
            <a:ext cx="514376" cy="660434"/>
          </a:xfrm>
          <a:prstGeom prst="rect">
            <a:avLst/>
          </a:prstGeom>
        </p:spPr>
      </p:pic>
      <p:pic>
        <p:nvPicPr>
          <p:cNvPr id="9" name="Picture 8"/>
          <p:cNvPicPr>
            <a:picLocks noChangeAspect="1"/>
          </p:cNvPicPr>
          <p:nvPr/>
        </p:nvPicPr>
        <p:blipFill>
          <a:blip r:embed="rId2"/>
          <a:stretch>
            <a:fillRect/>
          </a:stretch>
        </p:blipFill>
        <p:spPr>
          <a:xfrm>
            <a:off x="4183687" y="5797369"/>
            <a:ext cx="514376" cy="660434"/>
          </a:xfrm>
          <a:prstGeom prst="rect">
            <a:avLst/>
          </a:prstGeom>
        </p:spPr>
      </p:pic>
    </p:spTree>
    <p:extLst>
      <p:ext uri="{BB962C8B-B14F-4D97-AF65-F5344CB8AC3E}">
        <p14:creationId xmlns:p14="http://schemas.microsoft.com/office/powerpoint/2010/main" val="1235891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Tree>
    <p:extLst>
      <p:ext uri="{BB962C8B-B14F-4D97-AF65-F5344CB8AC3E}">
        <p14:creationId xmlns:p14="http://schemas.microsoft.com/office/powerpoint/2010/main" val="25758957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Testing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79</a:t>
            </a:fld>
            <a:endParaRPr lang="en-US" dirty="0"/>
          </a:p>
        </p:txBody>
      </p:sp>
      <p:pic>
        <p:nvPicPr>
          <p:cNvPr id="6" name="Picture 5"/>
          <p:cNvPicPr>
            <a:picLocks noChangeAspect="1"/>
          </p:cNvPicPr>
          <p:nvPr/>
        </p:nvPicPr>
        <p:blipFill>
          <a:blip r:embed="rId3"/>
          <a:stretch>
            <a:fillRect/>
          </a:stretch>
        </p:blipFill>
        <p:spPr>
          <a:xfrm>
            <a:off x="5264979" y="1234552"/>
            <a:ext cx="3516457" cy="2651414"/>
          </a:xfrm>
          <a:prstGeom prst="rect">
            <a:avLst/>
          </a:prstGeom>
          <a:ln>
            <a:noFill/>
          </a:ln>
          <a:effectLst>
            <a:outerShdw blurRad="190500" algn="tl" rotWithShape="0">
              <a:srgbClr val="000000">
                <a:alpha val="70000"/>
              </a:srgbClr>
            </a:outerShdw>
          </a:effectLst>
        </p:spPr>
      </p:pic>
      <p:sp>
        <p:nvSpPr>
          <p:cNvPr id="62" name="Text Placeholder 3"/>
          <p:cNvSpPr>
            <a:spLocks noGrp="1"/>
          </p:cNvSpPr>
          <p:nvPr>
            <p:ph type="body" sz="quarter" idx="13"/>
          </p:nvPr>
        </p:nvSpPr>
        <p:spPr>
          <a:xfrm>
            <a:off x="332957" y="1156707"/>
            <a:ext cx="4795633" cy="5192762"/>
          </a:xfrm>
          <a:solidFill>
            <a:schemeClr val="bg1"/>
          </a:solidFill>
          <a:ln w="19050">
            <a:noFill/>
          </a:ln>
        </p:spPr>
        <p:txBody>
          <a:bodyPr anchor="ctr">
            <a:noAutofit/>
          </a:bodyPr>
          <a:lstStyle/>
          <a:p>
            <a:pPr marL="463550" indent="-463550">
              <a:lnSpc>
                <a:spcPct val="110000"/>
              </a:lnSpc>
              <a:spcBef>
                <a:spcPts val="1400"/>
              </a:spcBef>
              <a:buClr>
                <a:schemeClr val="accent1"/>
              </a:buClr>
            </a:pPr>
            <a:r>
              <a:rPr lang="en-US" b="1" dirty="0">
                <a:solidFill>
                  <a:schemeClr val="tx1">
                    <a:lumMod val="75000"/>
                    <a:lumOff val="25000"/>
                  </a:schemeClr>
                </a:solidFill>
              </a:rPr>
              <a:t>General impressions </a:t>
            </a:r>
            <a:r>
              <a:rPr lang="en-US" dirty="0"/>
              <a:t>–</a:t>
            </a:r>
            <a:br>
              <a:rPr lang="en-US" dirty="0"/>
            </a:br>
            <a:r>
              <a:rPr lang="en-US" dirty="0"/>
              <a:t>positive/negative (5 pt. scale)</a:t>
            </a:r>
          </a:p>
          <a:p>
            <a:pPr marL="463550" indent="-463550">
              <a:lnSpc>
                <a:spcPct val="110000"/>
              </a:lnSpc>
              <a:spcBef>
                <a:spcPts val="1400"/>
              </a:spcBef>
              <a:buClr>
                <a:schemeClr val="accent1"/>
              </a:buClr>
            </a:pPr>
            <a:r>
              <a:rPr lang="en-US" b="1" dirty="0">
                <a:solidFill>
                  <a:schemeClr val="tx1">
                    <a:lumMod val="75000"/>
                    <a:lumOff val="25000"/>
                  </a:schemeClr>
                </a:solidFill>
              </a:rPr>
              <a:t>After Wallace definition </a:t>
            </a:r>
            <a:r>
              <a:rPr lang="en-US" dirty="0"/>
              <a:t>– </a:t>
            </a:r>
            <a:br>
              <a:rPr lang="en-US" dirty="0"/>
            </a:br>
            <a:r>
              <a:rPr lang="en-US" dirty="0"/>
              <a:t>most descriptive; most natural language; most motivating (pick 1)</a:t>
            </a:r>
          </a:p>
          <a:p>
            <a:pPr marL="463550" indent="-463550">
              <a:lnSpc>
                <a:spcPct val="110000"/>
              </a:lnSpc>
              <a:spcBef>
                <a:spcPts val="1400"/>
              </a:spcBef>
              <a:buClr>
                <a:schemeClr val="accent1"/>
              </a:buClr>
            </a:pPr>
            <a:r>
              <a:rPr lang="en-US" b="1" dirty="0">
                <a:solidFill>
                  <a:schemeClr val="tx1">
                    <a:lumMod val="75000"/>
                    <a:lumOff val="25000"/>
                  </a:schemeClr>
                </a:solidFill>
              </a:rPr>
              <a:t>Connotations </a:t>
            </a:r>
            <a:r>
              <a:rPr lang="en-US" dirty="0"/>
              <a:t>–  </a:t>
            </a:r>
            <a:br>
              <a:rPr lang="en-US" dirty="0"/>
            </a:br>
            <a:r>
              <a:rPr lang="en-US" dirty="0"/>
              <a:t>partisan leanings;</a:t>
            </a:r>
            <a:br>
              <a:rPr lang="en-US" dirty="0"/>
            </a:br>
            <a:r>
              <a:rPr lang="en-US" dirty="0"/>
              <a:t>term of past vs. term of future;</a:t>
            </a:r>
            <a:br>
              <a:rPr lang="en-US" dirty="0"/>
            </a:br>
            <a:r>
              <a:rPr lang="en-US" dirty="0"/>
              <a:t>system approach vs. individual program (slide rule ratings)</a:t>
            </a:r>
            <a:endParaRPr lang="en-US" b="1" dirty="0">
              <a:solidFill>
                <a:schemeClr val="tx1">
                  <a:lumMod val="75000"/>
                  <a:lumOff val="25000"/>
                </a:schemeClr>
              </a:solidFill>
            </a:endParaRPr>
          </a:p>
          <a:p>
            <a:pPr marL="463550" indent="-463550">
              <a:lnSpc>
                <a:spcPct val="110000"/>
              </a:lnSpc>
              <a:spcBef>
                <a:spcPts val="1400"/>
              </a:spcBef>
              <a:buClr>
                <a:schemeClr val="accent1"/>
              </a:buClr>
            </a:pPr>
            <a:r>
              <a:rPr lang="en-US" b="1" dirty="0">
                <a:solidFill>
                  <a:schemeClr val="tx1">
                    <a:lumMod val="75000"/>
                    <a:lumOff val="25000"/>
                  </a:schemeClr>
                </a:solidFill>
              </a:rPr>
              <a:t>On reflection </a:t>
            </a:r>
            <a:r>
              <a:rPr lang="en-US" dirty="0"/>
              <a:t>– </a:t>
            </a:r>
            <a:br>
              <a:rPr lang="en-US" dirty="0"/>
            </a:br>
            <a:r>
              <a:rPr lang="en-US" dirty="0"/>
              <a:t>term you prefer (pick 1);</a:t>
            </a:r>
            <a:br>
              <a:rPr lang="en-US" dirty="0"/>
            </a:br>
            <a:r>
              <a:rPr lang="en-US" dirty="0"/>
              <a:t>terms to avoid (multi-select)</a:t>
            </a:r>
          </a:p>
        </p:txBody>
      </p:sp>
      <p:sp>
        <p:nvSpPr>
          <p:cNvPr id="8" name="Rectangle 7"/>
          <p:cNvSpPr/>
          <p:nvPr/>
        </p:nvSpPr>
        <p:spPr>
          <a:xfrm>
            <a:off x="5202092" y="4103960"/>
            <a:ext cx="3642232" cy="2245509"/>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marL="463550" indent="-463550" algn="ctr">
              <a:lnSpc>
                <a:spcPct val="110000"/>
              </a:lnSpc>
              <a:spcBef>
                <a:spcPts val="1400"/>
              </a:spcBef>
              <a:buClr>
                <a:schemeClr val="accent1"/>
              </a:buClr>
            </a:pPr>
            <a:r>
              <a:rPr lang="en-US" dirty="0"/>
              <a:t>* = top choice in the category</a:t>
            </a:r>
            <a:br>
              <a:rPr lang="en-US" dirty="0"/>
            </a:br>
            <a:r>
              <a:rPr lang="en-US" dirty="0"/>
              <a:t>for this audience</a:t>
            </a:r>
          </a:p>
          <a:p>
            <a:pPr marL="463550" indent="-463550" algn="ctr">
              <a:lnSpc>
                <a:spcPct val="110000"/>
              </a:lnSpc>
              <a:spcBef>
                <a:spcPts val="1400"/>
              </a:spcBef>
              <a:buClr>
                <a:schemeClr val="accent1"/>
              </a:buClr>
            </a:pPr>
            <a:r>
              <a:rPr lang="en-US" b="1" dirty="0"/>
              <a:t>## bold </a:t>
            </a:r>
            <a:r>
              <a:rPr lang="en-US" dirty="0"/>
              <a:t>= statistically significant</a:t>
            </a:r>
          </a:p>
          <a:p>
            <a:pPr marL="463550" indent="-463550" algn="ctr">
              <a:lnSpc>
                <a:spcPct val="110000"/>
              </a:lnSpc>
              <a:spcBef>
                <a:spcPts val="1400"/>
              </a:spcBef>
              <a:buClr>
                <a:schemeClr val="accent1"/>
              </a:buClr>
            </a:pPr>
            <a:r>
              <a:rPr lang="en-US" dirty="0"/>
              <a:t>gr = low agreement on </a:t>
            </a:r>
            <a:br>
              <a:rPr lang="en-US" dirty="0"/>
            </a:br>
            <a:r>
              <a:rPr lang="en-US" dirty="0"/>
              <a:t>this connotation</a:t>
            </a:r>
          </a:p>
        </p:txBody>
      </p:sp>
      <p:sp>
        <p:nvSpPr>
          <p:cNvPr id="83" name="Rectangle 82"/>
          <p:cNvSpPr/>
          <p:nvPr/>
        </p:nvSpPr>
        <p:spPr>
          <a:xfrm>
            <a:off x="5570126" y="5584094"/>
            <a:ext cx="515252"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 ##</a:t>
            </a:r>
          </a:p>
        </p:txBody>
      </p:sp>
      <p:sp>
        <p:nvSpPr>
          <p:cNvPr id="9" name="5-Point Star 8"/>
          <p:cNvSpPr/>
          <p:nvPr/>
        </p:nvSpPr>
        <p:spPr>
          <a:xfrm>
            <a:off x="5393246" y="4271614"/>
            <a:ext cx="284309" cy="258777"/>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37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2DFECC4-1679-4D45-9635-E86BD1EE09E9}" type="slidenum">
              <a:rPr lang="en-US" smtClean="0"/>
              <a:pPr/>
              <a:t>8</a:t>
            </a:fld>
            <a:endParaRPr lang="en-US" dirty="0"/>
          </a:p>
        </p:txBody>
      </p:sp>
      <p:sp>
        <p:nvSpPr>
          <p:cNvPr id="5" name="TextBox 4"/>
          <p:cNvSpPr txBox="1"/>
          <p:nvPr/>
        </p:nvSpPr>
        <p:spPr>
          <a:xfrm>
            <a:off x="439838" y="185192"/>
            <a:ext cx="6667018" cy="584775"/>
          </a:xfrm>
          <a:prstGeom prst="rect">
            <a:avLst/>
          </a:prstGeom>
          <a:noFill/>
        </p:spPr>
        <p:txBody>
          <a:bodyPr wrap="square" rtlCol="0">
            <a:spAutoFit/>
          </a:bodyPr>
          <a:lstStyle/>
          <a:p>
            <a:r>
              <a:rPr lang="en-US" sz="3200" dirty="0">
                <a:solidFill>
                  <a:schemeClr val="accent1"/>
                </a:solidFill>
                <a:latin typeface="Gadugi" panose="020B0502040204020203" pitchFamily="34" charset="0"/>
              </a:rPr>
              <a:t>Desktop Research: Term Inventory</a:t>
            </a:r>
          </a:p>
        </p:txBody>
      </p:sp>
      <p:graphicFrame>
        <p:nvGraphicFramePr>
          <p:cNvPr id="2" name="Table 1"/>
          <p:cNvGraphicFramePr>
            <a:graphicFrameLocks noGrp="1"/>
          </p:cNvGraphicFramePr>
          <p:nvPr>
            <p:extLst>
              <p:ext uri="{D42A27DB-BD31-4B8C-83A1-F6EECF244321}">
                <p14:modId xmlns:p14="http://schemas.microsoft.com/office/powerpoint/2010/main" val="2341113924"/>
              </p:ext>
            </p:extLst>
          </p:nvPr>
        </p:nvGraphicFramePr>
        <p:xfrm>
          <a:off x="469787" y="1536331"/>
          <a:ext cx="8129672" cy="5025044"/>
        </p:xfrm>
        <a:graphic>
          <a:graphicData uri="http://schemas.openxmlformats.org/drawingml/2006/table">
            <a:tbl>
              <a:tblPr firstRow="1" bandRow="1">
                <a:tableStyleId>{F5AB1C69-6EDB-4FF4-983F-18BD219EF322}</a:tableStyleId>
              </a:tblPr>
              <a:tblGrid>
                <a:gridCol w="2468880">
                  <a:extLst>
                    <a:ext uri="{9D8B030D-6E8A-4147-A177-3AD203B41FA5}">
                      <a16:colId xmlns:a16="http://schemas.microsoft.com/office/drawing/2014/main" val="20000"/>
                    </a:ext>
                  </a:extLst>
                </a:gridCol>
                <a:gridCol w="1415198">
                  <a:extLst>
                    <a:ext uri="{9D8B030D-6E8A-4147-A177-3AD203B41FA5}">
                      <a16:colId xmlns:a16="http://schemas.microsoft.com/office/drawing/2014/main" val="20001"/>
                    </a:ext>
                  </a:extLst>
                </a:gridCol>
                <a:gridCol w="1415198">
                  <a:extLst>
                    <a:ext uri="{9D8B030D-6E8A-4147-A177-3AD203B41FA5}">
                      <a16:colId xmlns:a16="http://schemas.microsoft.com/office/drawing/2014/main" val="20002"/>
                    </a:ext>
                  </a:extLst>
                </a:gridCol>
                <a:gridCol w="1415198">
                  <a:extLst>
                    <a:ext uri="{9D8B030D-6E8A-4147-A177-3AD203B41FA5}">
                      <a16:colId xmlns:a16="http://schemas.microsoft.com/office/drawing/2014/main" val="20003"/>
                    </a:ext>
                  </a:extLst>
                </a:gridCol>
                <a:gridCol w="1415198">
                  <a:extLst>
                    <a:ext uri="{9D8B030D-6E8A-4147-A177-3AD203B41FA5}">
                      <a16:colId xmlns:a16="http://schemas.microsoft.com/office/drawing/2014/main" val="20004"/>
                    </a:ext>
                  </a:extLst>
                </a:gridCol>
              </a:tblGrid>
              <a:tr h="498764">
                <a:tc>
                  <a:txBody>
                    <a:bodyPr/>
                    <a:lstStyle/>
                    <a:p>
                      <a:endParaRPr lang="en-US" dirty="0">
                        <a:latin typeface="Gadugi" panose="020B0502040204020203" pitchFamily="34" charset="0"/>
                      </a:endParaRPr>
                    </a:p>
                  </a:txBody>
                  <a:tcPr/>
                </a:tc>
                <a:tc>
                  <a:txBody>
                    <a:bodyPr/>
                    <a:lstStyle/>
                    <a:p>
                      <a:pPr algn="ctr"/>
                      <a:r>
                        <a:rPr lang="en-US" sz="1200" b="1" dirty="0">
                          <a:solidFill>
                            <a:schemeClr val="tx1"/>
                          </a:solidFill>
                          <a:latin typeface="Gadugi" panose="020B0502040204020203" pitchFamily="34" charset="0"/>
                        </a:rPr>
                        <a:t>Frequency</a:t>
                      </a:r>
                      <a:br>
                        <a:rPr lang="en-US" sz="1200" b="1" dirty="0">
                          <a:solidFill>
                            <a:schemeClr val="tx1"/>
                          </a:solidFill>
                          <a:latin typeface="Gadugi" panose="020B0502040204020203" pitchFamily="34" charset="0"/>
                        </a:rPr>
                      </a:br>
                      <a:r>
                        <a:rPr lang="en-US" sz="1100" b="0" dirty="0">
                          <a:solidFill>
                            <a:schemeClr val="tx1">
                              <a:lumMod val="50000"/>
                              <a:lumOff val="50000"/>
                            </a:schemeClr>
                          </a:solidFill>
                          <a:latin typeface="Gadugi" panose="020B0502040204020203" pitchFamily="34" charset="0"/>
                        </a:rPr>
                        <a:t>(how often used)</a:t>
                      </a:r>
                    </a:p>
                  </a:txBody>
                  <a:tcPr anchor="b"/>
                </a:tc>
                <a:tc>
                  <a:txBody>
                    <a:bodyPr/>
                    <a:lstStyle/>
                    <a:p>
                      <a:pPr algn="ctr"/>
                      <a:r>
                        <a:rPr lang="en-US" sz="1200" b="1" dirty="0">
                          <a:solidFill>
                            <a:schemeClr val="tx1"/>
                          </a:solidFill>
                          <a:latin typeface="Gadugi" panose="020B0502040204020203" pitchFamily="34" charset="0"/>
                        </a:rPr>
                        <a:t>Clarity</a:t>
                      </a:r>
                      <a:br>
                        <a:rPr lang="en-US" sz="1200" b="1" dirty="0">
                          <a:solidFill>
                            <a:schemeClr val="tx1"/>
                          </a:solidFill>
                          <a:latin typeface="Gadugi" panose="020B0502040204020203" pitchFamily="34" charset="0"/>
                        </a:rPr>
                      </a:br>
                      <a:r>
                        <a:rPr lang="en-US" sz="1100" b="0" dirty="0">
                          <a:solidFill>
                            <a:schemeClr val="tx1">
                              <a:lumMod val="50000"/>
                              <a:lumOff val="50000"/>
                            </a:schemeClr>
                          </a:solidFill>
                          <a:latin typeface="Gadugi" panose="020B0502040204020203" pitchFamily="34" charset="0"/>
                        </a:rPr>
                        <a:t>(of</a:t>
                      </a:r>
                      <a:r>
                        <a:rPr lang="en-US" sz="1100" b="0" baseline="0" dirty="0">
                          <a:solidFill>
                            <a:schemeClr val="tx1">
                              <a:lumMod val="50000"/>
                              <a:lumOff val="50000"/>
                            </a:schemeClr>
                          </a:solidFill>
                          <a:latin typeface="Gadugi" panose="020B0502040204020203" pitchFamily="34" charset="0"/>
                        </a:rPr>
                        <a:t> meaning</a:t>
                      </a:r>
                      <a:r>
                        <a:rPr lang="en-US" sz="1100" b="0" dirty="0">
                          <a:solidFill>
                            <a:schemeClr val="tx1">
                              <a:lumMod val="50000"/>
                              <a:lumOff val="50000"/>
                            </a:schemeClr>
                          </a:solidFill>
                          <a:latin typeface="Gadugi" panose="020B0502040204020203" pitchFamily="34" charset="0"/>
                        </a:rPr>
                        <a:t>)</a:t>
                      </a:r>
                      <a:endParaRPr lang="en-US" sz="1100" b="1" dirty="0">
                        <a:solidFill>
                          <a:schemeClr val="tx1"/>
                        </a:solidFill>
                        <a:latin typeface="Gadugi" panose="020B0502040204020203" pitchFamily="34" charset="0"/>
                      </a:endParaRPr>
                    </a:p>
                  </a:txBody>
                  <a:tcPr anchor="b"/>
                </a:tc>
                <a:tc>
                  <a:txBody>
                    <a:bodyPr/>
                    <a:lstStyle/>
                    <a:p>
                      <a:pPr algn="ctr"/>
                      <a:r>
                        <a:rPr lang="en-US" sz="1200" b="1" dirty="0">
                          <a:solidFill>
                            <a:schemeClr val="tx1"/>
                          </a:solidFill>
                          <a:latin typeface="Gadugi" panose="020B0502040204020203" pitchFamily="34" charset="0"/>
                        </a:rPr>
                        <a:t>Acceptance</a:t>
                      </a:r>
                      <a:br>
                        <a:rPr lang="en-US" sz="1200" b="1" dirty="0">
                          <a:solidFill>
                            <a:schemeClr val="tx1"/>
                          </a:solidFill>
                          <a:latin typeface="Gadugi" panose="020B0502040204020203" pitchFamily="34" charset="0"/>
                        </a:rPr>
                      </a:br>
                      <a:r>
                        <a:rPr lang="en-US" sz="1100" b="0" dirty="0">
                          <a:solidFill>
                            <a:schemeClr val="tx1">
                              <a:lumMod val="50000"/>
                              <a:lumOff val="50000"/>
                            </a:schemeClr>
                          </a:solidFill>
                          <a:latin typeface="Gadugi" panose="020B0502040204020203" pitchFamily="34" charset="0"/>
                        </a:rPr>
                        <a:t>(by</a:t>
                      </a:r>
                      <a:r>
                        <a:rPr lang="en-US" sz="1100" b="0" baseline="0" dirty="0">
                          <a:solidFill>
                            <a:schemeClr val="tx1">
                              <a:lumMod val="50000"/>
                              <a:lumOff val="50000"/>
                            </a:schemeClr>
                          </a:solidFill>
                          <a:latin typeface="Gadugi" panose="020B0502040204020203" pitchFamily="34" charset="0"/>
                        </a:rPr>
                        <a:t> </a:t>
                      </a:r>
                      <a:r>
                        <a:rPr lang="en-US" sz="1100" b="0" dirty="0">
                          <a:solidFill>
                            <a:schemeClr val="tx1">
                              <a:lumMod val="50000"/>
                              <a:lumOff val="50000"/>
                            </a:schemeClr>
                          </a:solidFill>
                          <a:latin typeface="Gadugi" panose="020B0502040204020203" pitchFamily="34" charset="0"/>
                        </a:rPr>
                        <a:t>stakeholders)</a:t>
                      </a:r>
                      <a:endParaRPr lang="en-US" sz="1200" b="1" dirty="0">
                        <a:solidFill>
                          <a:schemeClr val="tx1"/>
                        </a:solidFill>
                        <a:latin typeface="Gadugi" panose="020B0502040204020203" pitchFamily="34" charset="0"/>
                      </a:endParaRPr>
                    </a:p>
                  </a:txBody>
                  <a:tcPr anchor="b"/>
                </a:tc>
                <a:tc>
                  <a:txBody>
                    <a:bodyPr/>
                    <a:lstStyle/>
                    <a:p>
                      <a:pPr algn="ctr"/>
                      <a:r>
                        <a:rPr lang="en-US" sz="1200" b="1" dirty="0">
                          <a:solidFill>
                            <a:schemeClr val="tx1"/>
                          </a:solidFill>
                          <a:latin typeface="Gadugi" panose="020B0502040204020203" pitchFamily="34" charset="0"/>
                        </a:rPr>
                        <a:t>Sources</a:t>
                      </a:r>
                      <a:br>
                        <a:rPr lang="en-US" sz="1200" b="1" dirty="0">
                          <a:solidFill>
                            <a:schemeClr val="tx1"/>
                          </a:solidFill>
                          <a:latin typeface="Gadugi" panose="020B0502040204020203" pitchFamily="34" charset="0"/>
                        </a:rPr>
                      </a:br>
                      <a:r>
                        <a:rPr lang="en-US" sz="1100" b="0" dirty="0">
                          <a:solidFill>
                            <a:schemeClr val="tx1">
                              <a:lumMod val="50000"/>
                              <a:lumOff val="50000"/>
                            </a:schemeClr>
                          </a:solidFill>
                          <a:latin typeface="Gadugi" panose="020B0502040204020203" pitchFamily="34" charset="0"/>
                        </a:rPr>
                        <a:t>(who is using it)</a:t>
                      </a:r>
                      <a:endParaRPr lang="en-US" sz="1100" b="1" dirty="0">
                        <a:solidFill>
                          <a:schemeClr val="tx1"/>
                        </a:solidFill>
                        <a:latin typeface="Gadugi" panose="020B0502040204020203" pitchFamily="34" charset="0"/>
                      </a:endParaRPr>
                    </a:p>
                  </a:txBody>
                  <a:tcPr anchor="b"/>
                </a:tc>
                <a:extLst>
                  <a:ext uri="{0D108BD9-81ED-4DB2-BD59-A6C34878D82A}">
                    <a16:rowId xmlns:a16="http://schemas.microsoft.com/office/drawing/2014/main" val="10000"/>
                  </a:ext>
                </a:extLst>
              </a:tr>
              <a:tr h="411480">
                <a:tc>
                  <a:txBody>
                    <a:bodyPr/>
                    <a:lstStyle/>
                    <a:p>
                      <a:pPr algn="ctr"/>
                      <a:r>
                        <a:rPr lang="en-US" sz="1400" dirty="0">
                          <a:latin typeface="Gadugi" panose="020B0502040204020203" pitchFamily="34" charset="0"/>
                        </a:rPr>
                        <a:t>21</a:t>
                      </a:r>
                      <a:r>
                        <a:rPr lang="en-US" sz="1400" baseline="30000" dirty="0">
                          <a:latin typeface="Gadugi" panose="020B0502040204020203" pitchFamily="34" charset="0"/>
                        </a:rPr>
                        <a:t>st</a:t>
                      </a:r>
                      <a:r>
                        <a:rPr lang="en-US" sz="1400" dirty="0">
                          <a:latin typeface="Gadugi" panose="020B0502040204020203" pitchFamily="34" charset="0"/>
                        </a:rPr>
                        <a:t> Century</a:t>
                      </a:r>
                      <a:r>
                        <a:rPr lang="en-US" sz="1400" baseline="0" dirty="0">
                          <a:latin typeface="Gadugi" panose="020B0502040204020203" pitchFamily="34" charset="0"/>
                        </a:rPr>
                        <a:t> Skills</a:t>
                      </a:r>
                      <a:endParaRPr lang="en-US" sz="1400" dirty="0">
                        <a:latin typeface="Gadugi" panose="020B0502040204020203" pitchFamily="34" charset="0"/>
                      </a:endParaRP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rgbClr val="00B050"/>
                          </a:solidFill>
                          <a:latin typeface="Gadugi" panose="020B0502040204020203" pitchFamily="34" charset="0"/>
                        </a:rPr>
                        <a:t>Many</a:t>
                      </a:r>
                    </a:p>
                  </a:txBody>
                  <a:tcPr anchor="ctr"/>
                </a:tc>
                <a:extLst>
                  <a:ext uri="{0D108BD9-81ED-4DB2-BD59-A6C34878D82A}">
                    <a16:rowId xmlns:a16="http://schemas.microsoft.com/office/drawing/2014/main" val="10001"/>
                  </a:ext>
                </a:extLst>
              </a:tr>
              <a:tr h="411480">
                <a:tc>
                  <a:txBody>
                    <a:bodyPr/>
                    <a:lstStyle/>
                    <a:p>
                      <a:pPr algn="ctr"/>
                      <a:r>
                        <a:rPr lang="en-US" sz="1400" dirty="0">
                          <a:latin typeface="Gadugi" panose="020B0502040204020203" pitchFamily="34" charset="0"/>
                        </a:rPr>
                        <a:t>Soft Skills</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rgbClr val="00B050"/>
                          </a:solidFill>
                          <a:latin typeface="Gadugi" panose="020B0502040204020203" pitchFamily="34" charset="0"/>
                        </a:rPr>
                        <a:t>Many</a:t>
                      </a:r>
                    </a:p>
                  </a:txBody>
                  <a:tcPr anchor="ctr"/>
                </a:tc>
                <a:extLst>
                  <a:ext uri="{0D108BD9-81ED-4DB2-BD59-A6C34878D82A}">
                    <a16:rowId xmlns:a16="http://schemas.microsoft.com/office/drawing/2014/main" val="10002"/>
                  </a:ext>
                </a:extLst>
              </a:tr>
              <a:tr h="411480">
                <a:tc>
                  <a:txBody>
                    <a:bodyPr/>
                    <a:lstStyle/>
                    <a:p>
                      <a:pPr algn="ctr"/>
                      <a:r>
                        <a:rPr lang="en-US" sz="1400" dirty="0">
                          <a:latin typeface="Gadugi" panose="020B0502040204020203" pitchFamily="34" charset="0"/>
                        </a:rPr>
                        <a:t>Social and Emotional</a:t>
                      </a:r>
                    </a:p>
                  </a:txBody>
                  <a:tcPr anchor="ctr"/>
                </a:tc>
                <a:tc>
                  <a:txBody>
                    <a:bodyPr/>
                    <a:lstStyle/>
                    <a:p>
                      <a:pPr algn="ctr"/>
                      <a:r>
                        <a:rPr lang="en-US" sz="1400" dirty="0">
                          <a:solidFill>
                            <a:srgbClr val="00B050"/>
                          </a:solidFill>
                          <a:latin typeface="Gadugi" panose="020B0502040204020203" pitchFamily="34" charset="0"/>
                        </a:rPr>
                        <a:t>High</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200" dirty="0">
                          <a:solidFill>
                            <a:schemeClr val="accent5">
                              <a:lumMod val="75000"/>
                            </a:schemeClr>
                          </a:solidFill>
                          <a:latin typeface="Gadugi" panose="020B0502040204020203" pitchFamily="34" charset="0"/>
                        </a:rPr>
                        <a:t>To be determined</a:t>
                      </a:r>
                    </a:p>
                  </a:txBody>
                  <a:tcPr anchor="ctr"/>
                </a:tc>
                <a:tc>
                  <a:txBody>
                    <a:bodyPr/>
                    <a:lstStyle/>
                    <a:p>
                      <a:pPr algn="ctr"/>
                      <a:r>
                        <a:rPr lang="en-US" sz="1400" dirty="0">
                          <a:solidFill>
                            <a:srgbClr val="00B050"/>
                          </a:solidFill>
                          <a:latin typeface="Gadugi" panose="020B0502040204020203" pitchFamily="34" charset="0"/>
                        </a:rPr>
                        <a:t>Many</a:t>
                      </a:r>
                    </a:p>
                  </a:txBody>
                  <a:tcPr anchor="ctr"/>
                </a:tc>
                <a:extLst>
                  <a:ext uri="{0D108BD9-81ED-4DB2-BD59-A6C34878D82A}">
                    <a16:rowId xmlns:a16="http://schemas.microsoft.com/office/drawing/2014/main" val="10003"/>
                  </a:ext>
                </a:extLst>
              </a:tr>
              <a:tr h="411480">
                <a:tc>
                  <a:txBody>
                    <a:bodyPr/>
                    <a:lstStyle/>
                    <a:p>
                      <a:pPr algn="ctr"/>
                      <a:r>
                        <a:rPr lang="en-US" sz="1400" dirty="0">
                          <a:latin typeface="Gadugi" panose="020B0502040204020203" pitchFamily="34" charset="0"/>
                        </a:rPr>
                        <a:t>Grit</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Some</a:t>
                      </a:r>
                    </a:p>
                  </a:txBody>
                  <a:tcPr anchor="ctr"/>
                </a:tc>
                <a:extLst>
                  <a:ext uri="{0D108BD9-81ED-4DB2-BD59-A6C34878D82A}">
                    <a16:rowId xmlns:a16="http://schemas.microsoft.com/office/drawing/2014/main" val="10004"/>
                  </a:ext>
                </a:extLst>
              </a:tr>
              <a:tr h="411480">
                <a:tc>
                  <a:txBody>
                    <a:bodyPr/>
                    <a:lstStyle/>
                    <a:p>
                      <a:pPr algn="ctr"/>
                      <a:r>
                        <a:rPr lang="en-US" sz="1400" dirty="0">
                          <a:latin typeface="Gadugi" panose="020B0502040204020203" pitchFamily="34" charset="0"/>
                        </a:rPr>
                        <a:t>Growth</a:t>
                      </a:r>
                      <a:r>
                        <a:rPr lang="en-US" sz="1400" baseline="0" dirty="0">
                          <a:latin typeface="Gadugi" panose="020B0502040204020203" pitchFamily="34" charset="0"/>
                        </a:rPr>
                        <a:t> Mindset</a:t>
                      </a:r>
                      <a:endParaRPr lang="en-US" sz="1400" dirty="0">
                        <a:latin typeface="Gadugi" panose="020B0502040204020203" pitchFamily="34" charset="0"/>
                      </a:endParaRP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0005"/>
                  </a:ext>
                </a:extLst>
              </a:tr>
              <a:tr h="411480">
                <a:tc>
                  <a:txBody>
                    <a:bodyPr/>
                    <a:lstStyle/>
                    <a:p>
                      <a:pPr algn="ctr"/>
                      <a:r>
                        <a:rPr lang="en-US" sz="1400" dirty="0">
                          <a:latin typeface="Gadugi" panose="020B0502040204020203" pitchFamily="34" charset="0"/>
                        </a:rPr>
                        <a:t>Whole Child Development</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643476178"/>
                  </a:ext>
                </a:extLst>
              </a:tr>
              <a:tr h="411480">
                <a:tc>
                  <a:txBody>
                    <a:bodyPr/>
                    <a:lstStyle/>
                    <a:p>
                      <a:pPr algn="ctr"/>
                      <a:r>
                        <a:rPr lang="en-US" sz="1400" dirty="0">
                          <a:latin typeface="Gadugi" panose="020B0502040204020203" pitchFamily="34" charset="0"/>
                        </a:rPr>
                        <a:t>Character Development</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0006"/>
                  </a:ext>
                </a:extLst>
              </a:tr>
              <a:tr h="411480">
                <a:tc>
                  <a:txBody>
                    <a:bodyPr/>
                    <a:lstStyle/>
                    <a:p>
                      <a:pPr algn="ctr"/>
                      <a:r>
                        <a:rPr lang="en-US" sz="1400" dirty="0">
                          <a:latin typeface="Gadugi" panose="020B0502040204020203" pitchFamily="34" charset="0"/>
                        </a:rPr>
                        <a:t>Non-Cognitive</a:t>
                      </a:r>
                    </a:p>
                  </a:txBody>
                  <a:tcPr anchor="ctr"/>
                </a:tc>
                <a:tc>
                  <a:txBody>
                    <a:bodyPr/>
                    <a:lstStyle/>
                    <a:p>
                      <a:pPr algn="ctr"/>
                      <a:r>
                        <a:rPr lang="en-US" sz="1400" dirty="0">
                          <a:solidFill>
                            <a:schemeClr val="accent5">
                              <a:lumMod val="75000"/>
                            </a:schemeClr>
                          </a:solidFill>
                          <a:latin typeface="Gadugi" panose="020B0502040204020203" pitchFamily="34" charset="0"/>
                        </a:rPr>
                        <a:t>Mixed</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Limited</a:t>
                      </a:r>
                    </a:p>
                  </a:txBody>
                  <a:tcPr anchor="ctr"/>
                </a:tc>
                <a:extLst>
                  <a:ext uri="{0D108BD9-81ED-4DB2-BD59-A6C34878D82A}">
                    <a16:rowId xmlns:a16="http://schemas.microsoft.com/office/drawing/2014/main" val="10007"/>
                  </a:ext>
                </a:extLst>
              </a:tr>
              <a:tr h="411480">
                <a:tc>
                  <a:txBody>
                    <a:bodyPr/>
                    <a:lstStyle/>
                    <a:p>
                      <a:pPr algn="ctr"/>
                      <a:r>
                        <a:rPr lang="en-US" sz="1400" dirty="0">
                          <a:latin typeface="Gadugi" panose="020B0502040204020203" pitchFamily="34" charset="0"/>
                        </a:rPr>
                        <a:t>Positive Youth Development</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00B050"/>
                          </a:solidFill>
                          <a:latin typeface="Gadugi" panose="020B0502040204020203" pitchFamily="34" charset="0"/>
                        </a:rPr>
                        <a:t>Positive</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0008"/>
                  </a:ext>
                </a:extLst>
              </a:tr>
              <a:tr h="411480">
                <a:tc>
                  <a:txBody>
                    <a:bodyPr/>
                    <a:lstStyle/>
                    <a:p>
                      <a:pPr algn="ctr"/>
                      <a:r>
                        <a:rPr lang="en-US" sz="1400" dirty="0">
                          <a:latin typeface="Gadugi" panose="020B0502040204020203" pitchFamily="34" charset="0"/>
                        </a:rPr>
                        <a:t>Academic Attitudes</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chemeClr val="accent5">
                              <a:lumMod val="75000"/>
                            </a:schemeClr>
                          </a:solidFill>
                          <a:latin typeface="Gadugi" panose="020B0502040204020203" pitchFamily="34" charset="0"/>
                        </a:rPr>
                        <a:t>Medium</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0009"/>
                  </a:ext>
                </a:extLst>
              </a:tr>
              <a:tr h="411480">
                <a:tc>
                  <a:txBody>
                    <a:bodyPr/>
                    <a:lstStyle/>
                    <a:p>
                      <a:pPr algn="ctr"/>
                      <a:r>
                        <a:rPr lang="en-US" sz="1400" dirty="0">
                          <a:latin typeface="Gadugi" panose="020B0502040204020203" pitchFamily="34" charset="0"/>
                        </a:rPr>
                        <a:t>Behavioral Skills</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Negative</a:t>
                      </a:r>
                    </a:p>
                  </a:txBody>
                  <a:tcPr anchor="ctr"/>
                </a:tc>
                <a:tc>
                  <a:txBody>
                    <a:bodyPr/>
                    <a:lstStyle/>
                    <a:p>
                      <a:pPr algn="ctr"/>
                      <a:r>
                        <a:rPr lang="en-US" sz="1400" dirty="0">
                          <a:solidFill>
                            <a:srgbClr val="FF0000"/>
                          </a:solidFill>
                          <a:latin typeface="Gadugi" panose="020B0502040204020203" pitchFamily="34" charset="0"/>
                        </a:rPr>
                        <a:t>Low</a:t>
                      </a:r>
                    </a:p>
                  </a:txBody>
                  <a:tcPr anchor="ctr"/>
                </a:tc>
                <a:tc>
                  <a:txBody>
                    <a:bodyPr/>
                    <a:lstStyle/>
                    <a:p>
                      <a:pPr algn="ctr"/>
                      <a:r>
                        <a:rPr lang="en-US" sz="1400" dirty="0">
                          <a:solidFill>
                            <a:srgbClr val="FF0000"/>
                          </a:solidFill>
                          <a:latin typeface="Gadugi" panose="020B0502040204020203" pitchFamily="34" charset="0"/>
                        </a:rPr>
                        <a:t>Few</a:t>
                      </a:r>
                    </a:p>
                  </a:txBody>
                  <a:tcPr anchor="ctr"/>
                </a:tc>
                <a:extLst>
                  <a:ext uri="{0D108BD9-81ED-4DB2-BD59-A6C34878D82A}">
                    <a16:rowId xmlns:a16="http://schemas.microsoft.com/office/drawing/2014/main" val="10010"/>
                  </a:ext>
                </a:extLst>
              </a:tr>
            </a:tbl>
          </a:graphicData>
        </a:graphic>
      </p:graphicFrame>
      <p:grpSp>
        <p:nvGrpSpPr>
          <p:cNvPr id="58" name="Group 57"/>
          <p:cNvGrpSpPr/>
          <p:nvPr/>
        </p:nvGrpSpPr>
        <p:grpSpPr>
          <a:xfrm>
            <a:off x="3379021" y="1188606"/>
            <a:ext cx="443481" cy="471004"/>
            <a:chOff x="1210947" y="2165250"/>
            <a:chExt cx="864218" cy="917853"/>
          </a:xfrm>
        </p:grpSpPr>
        <p:sp>
          <p:nvSpPr>
            <p:cNvPr id="59" name="Oval 58"/>
            <p:cNvSpPr/>
            <p:nvPr/>
          </p:nvSpPr>
          <p:spPr>
            <a:xfrm>
              <a:off x="1210947" y="2165250"/>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p:cNvGrpSpPr/>
            <p:nvPr/>
          </p:nvGrpSpPr>
          <p:grpSpPr>
            <a:xfrm>
              <a:off x="1280922" y="2353803"/>
              <a:ext cx="724267" cy="729300"/>
              <a:chOff x="1280928" y="2360087"/>
              <a:chExt cx="724267" cy="729300"/>
            </a:xfrm>
          </p:grpSpPr>
          <p:sp>
            <p:nvSpPr>
              <p:cNvPr id="61" name="Oval 60"/>
              <p:cNvSpPr/>
              <p:nvPr/>
            </p:nvSpPr>
            <p:spPr>
              <a:xfrm>
                <a:off x="1574812" y="2724736"/>
                <a:ext cx="136477" cy="136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Arc 61"/>
              <p:cNvSpPr/>
              <p:nvPr/>
            </p:nvSpPr>
            <p:spPr>
              <a:xfrm rot="18941877">
                <a:off x="1527811" y="2642373"/>
                <a:ext cx="230481" cy="249529"/>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Arc 62"/>
              <p:cNvSpPr/>
              <p:nvPr/>
            </p:nvSpPr>
            <p:spPr>
              <a:xfrm rot="18941877">
                <a:off x="1462187" y="2545809"/>
                <a:ext cx="361735" cy="38097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Arc 63"/>
              <p:cNvSpPr/>
              <p:nvPr/>
            </p:nvSpPr>
            <p:spPr>
              <a:xfrm rot="18941877">
                <a:off x="1374627" y="2444818"/>
                <a:ext cx="536857" cy="559836"/>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Arc 64"/>
              <p:cNvSpPr/>
              <p:nvPr/>
            </p:nvSpPr>
            <p:spPr>
              <a:xfrm rot="18941877">
                <a:off x="1280928" y="2360087"/>
                <a:ext cx="724267" cy="729300"/>
              </a:xfrm>
              <a:prstGeom prst="arc">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66" name="Group 65"/>
          <p:cNvGrpSpPr/>
          <p:nvPr/>
        </p:nvGrpSpPr>
        <p:grpSpPr>
          <a:xfrm>
            <a:off x="4806230" y="1157011"/>
            <a:ext cx="443481" cy="443481"/>
            <a:chOff x="1574326" y="2201464"/>
            <a:chExt cx="864218" cy="864218"/>
          </a:xfrm>
        </p:grpSpPr>
        <p:grpSp>
          <p:nvGrpSpPr>
            <p:cNvPr id="67" name="Group 66"/>
            <p:cNvGrpSpPr/>
            <p:nvPr/>
          </p:nvGrpSpPr>
          <p:grpSpPr>
            <a:xfrm>
              <a:off x="1574326" y="2201464"/>
              <a:ext cx="864218" cy="864218"/>
              <a:chOff x="1574326" y="2201464"/>
              <a:chExt cx="864218" cy="864218"/>
            </a:xfrm>
          </p:grpSpPr>
          <p:sp>
            <p:nvSpPr>
              <p:cNvPr id="73" name="Oval 72"/>
              <p:cNvSpPr/>
              <p:nvPr/>
            </p:nvSpPr>
            <p:spPr>
              <a:xfrm>
                <a:off x="1574326" y="2201464"/>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1820411" y="2548233"/>
                <a:ext cx="372048" cy="342910"/>
                <a:chOff x="1820411" y="2524535"/>
                <a:chExt cx="372048" cy="342910"/>
              </a:xfrm>
            </p:grpSpPr>
            <p:sp>
              <p:nvSpPr>
                <p:cNvPr id="75" name="Isosceles Triangle 74"/>
                <p:cNvSpPr/>
                <p:nvPr/>
              </p:nvSpPr>
              <p:spPr>
                <a:xfrm flipV="1">
                  <a:off x="1820411" y="2601717"/>
                  <a:ext cx="372048"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1825021" y="2524536"/>
                  <a:ext cx="367438" cy="77181"/>
                </a:xfrm>
                <a:prstGeom prst="trapezoid">
                  <a:avLst>
                    <a:gd name="adj" fmla="val 52157"/>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flipV="1">
                  <a:off x="1946127" y="2601717"/>
                  <a:ext cx="120615" cy="265728"/>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1948723" y="2524535"/>
                  <a:ext cx="118019" cy="74095"/>
                </a:xfrm>
                <a:prstGeom prst="triangl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1829522" y="2527521"/>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flipH="1">
                  <a:off x="2073995" y="2530608"/>
                  <a:ext cx="117903" cy="68122"/>
                </a:xfrm>
                <a:custGeom>
                  <a:avLst/>
                  <a:gdLst>
                    <a:gd name="connsiteX0" fmla="*/ 39301 w 117903"/>
                    <a:gd name="connsiteY0" fmla="*/ 0 h 68122"/>
                    <a:gd name="connsiteX1" fmla="*/ 0 w 117903"/>
                    <a:gd name="connsiteY1" fmla="*/ 68122 h 68122"/>
                    <a:gd name="connsiteX2" fmla="*/ 117903 w 117903"/>
                    <a:gd name="connsiteY2" fmla="*/ 68122 h 68122"/>
                    <a:gd name="connsiteX3" fmla="*/ 39301 w 117903"/>
                    <a:gd name="connsiteY3" fmla="*/ 0 h 68122"/>
                  </a:gdLst>
                  <a:ahLst/>
                  <a:cxnLst>
                    <a:cxn ang="0">
                      <a:pos x="connsiteX0" y="connsiteY0"/>
                    </a:cxn>
                    <a:cxn ang="0">
                      <a:pos x="connsiteX1" y="connsiteY1"/>
                    </a:cxn>
                    <a:cxn ang="0">
                      <a:pos x="connsiteX2" y="connsiteY2"/>
                    </a:cxn>
                    <a:cxn ang="0">
                      <a:pos x="connsiteX3" y="connsiteY3"/>
                    </a:cxn>
                  </a:cxnLst>
                  <a:rect l="l" t="t" r="r" b="b"/>
                  <a:pathLst>
                    <a:path w="117903" h="68122">
                      <a:moveTo>
                        <a:pt x="39301" y="0"/>
                      </a:moveTo>
                      <a:lnTo>
                        <a:pt x="0" y="68122"/>
                      </a:lnTo>
                      <a:lnTo>
                        <a:pt x="117903" y="68122"/>
                      </a:lnTo>
                      <a:lnTo>
                        <a:pt x="39301" y="0"/>
                      </a:lnTo>
                      <a:close/>
                    </a:path>
                  </a:pathLst>
                </a:cu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8" name="4-Point Star 67"/>
            <p:cNvSpPr/>
            <p:nvPr/>
          </p:nvSpPr>
          <p:spPr>
            <a:xfrm>
              <a:off x="1849204" y="2431886"/>
              <a:ext cx="78537" cy="8659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4-Point Star 68"/>
            <p:cNvSpPr/>
            <p:nvPr/>
          </p:nvSpPr>
          <p:spPr>
            <a:xfrm>
              <a:off x="1946127" y="2362126"/>
              <a:ext cx="120615" cy="122047"/>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4-Point Star 70"/>
            <p:cNvSpPr/>
            <p:nvPr/>
          </p:nvSpPr>
          <p:spPr>
            <a:xfrm>
              <a:off x="2031422" y="2461863"/>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4-Point Star 71"/>
            <p:cNvSpPr/>
            <p:nvPr/>
          </p:nvSpPr>
          <p:spPr>
            <a:xfrm>
              <a:off x="2096389" y="2362536"/>
              <a:ext cx="77893" cy="8834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p:cNvGrpSpPr/>
          <p:nvPr/>
        </p:nvGrpSpPr>
        <p:grpSpPr>
          <a:xfrm>
            <a:off x="6212099" y="1107831"/>
            <a:ext cx="495649" cy="646331"/>
            <a:chOff x="3852549" y="2009242"/>
            <a:chExt cx="965878" cy="1259516"/>
          </a:xfrm>
        </p:grpSpPr>
        <p:sp>
          <p:nvSpPr>
            <p:cNvPr id="83" name="Oval 82"/>
            <p:cNvSpPr/>
            <p:nvPr/>
          </p:nvSpPr>
          <p:spPr>
            <a:xfrm>
              <a:off x="3866564" y="2164661"/>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3852549" y="2009242"/>
              <a:ext cx="965878" cy="1259516"/>
            </a:xfrm>
            <a:prstGeom prst="rect">
              <a:avLst/>
            </a:prstGeom>
          </p:spPr>
          <p:txBody>
            <a:bodyPr wrap="none">
              <a:spAutoFit/>
            </a:bodyPr>
            <a:lstStyle/>
            <a:p>
              <a:r>
                <a:rPr lang="en-US" sz="3600" dirty="0">
                  <a:solidFill>
                    <a:schemeClr val="bg1"/>
                  </a:solidFill>
                  <a:latin typeface="Wingdings" panose="05000000000000000000" pitchFamily="2" charset="2"/>
                  <a:ea typeface="Calibri" panose="020F0502020204030204" pitchFamily="34" charset="0"/>
                  <a:cs typeface="Times New Roman" panose="02020603050405020304" pitchFamily="18" charset="0"/>
                </a:rPr>
                <a:t>C</a:t>
              </a:r>
              <a:endParaRPr lang="en-US" sz="3600" dirty="0">
                <a:solidFill>
                  <a:schemeClr val="bg1"/>
                </a:solidFill>
              </a:endParaRPr>
            </a:p>
          </p:txBody>
        </p:sp>
      </p:grpSp>
      <p:grpSp>
        <p:nvGrpSpPr>
          <p:cNvPr id="85" name="Group 84"/>
          <p:cNvGrpSpPr/>
          <p:nvPr/>
        </p:nvGrpSpPr>
        <p:grpSpPr>
          <a:xfrm>
            <a:off x="7634732" y="1165276"/>
            <a:ext cx="443481" cy="443481"/>
            <a:chOff x="3922840" y="2891143"/>
            <a:chExt cx="864218" cy="864218"/>
          </a:xfrm>
        </p:grpSpPr>
        <p:sp>
          <p:nvSpPr>
            <p:cNvPr id="86" name="Oval 85"/>
            <p:cNvSpPr/>
            <p:nvPr/>
          </p:nvSpPr>
          <p:spPr>
            <a:xfrm>
              <a:off x="3922840" y="2891143"/>
              <a:ext cx="864218" cy="86421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4057995" y="3100864"/>
              <a:ext cx="593908" cy="444776"/>
              <a:chOff x="4059321" y="3132775"/>
              <a:chExt cx="593908" cy="444776"/>
            </a:xfrm>
          </p:grpSpPr>
          <p:sp>
            <p:nvSpPr>
              <p:cNvPr id="89" name="Wave 88"/>
              <p:cNvSpPr/>
              <p:nvPr/>
            </p:nvSpPr>
            <p:spPr>
              <a:xfrm>
                <a:off x="4354949" y="3132775"/>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Wave 90"/>
              <p:cNvSpPr/>
              <p:nvPr/>
            </p:nvSpPr>
            <p:spPr>
              <a:xfrm flipH="1">
                <a:off x="4059321" y="3135472"/>
                <a:ext cx="298280" cy="404361"/>
              </a:xfrm>
              <a:prstGeom prst="wave">
                <a:avLst>
                  <a:gd name="adj1" fmla="val 4035"/>
                  <a:gd name="adj2" fmla="val 0"/>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4439376" y="3286288"/>
                <a:ext cx="184414" cy="184414"/>
              </a:xfrm>
              <a:prstGeom prst="ellipse">
                <a:avLst/>
              </a:prstGeom>
              <a:no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rot="2676858">
                <a:off x="4420792" y="3433315"/>
                <a:ext cx="45719" cy="7477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rot="18968942">
                <a:off x="4254350" y="3531832"/>
                <a:ext cx="206410" cy="45719"/>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3272944">
                <a:off x="4484244" y="3277848"/>
                <a:ext cx="45719" cy="116024"/>
              </a:xfrm>
              <a:prstGeom prst="mo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6598033" y="6567069"/>
            <a:ext cx="1693092" cy="246221"/>
          </a:xfrm>
          <a:prstGeom prst="rect">
            <a:avLst/>
          </a:prstGeom>
          <a:noFill/>
        </p:spPr>
        <p:txBody>
          <a:bodyPr wrap="none" rtlCol="0">
            <a:spAutoFit/>
          </a:bodyPr>
          <a:lstStyle/>
          <a:p>
            <a:r>
              <a:rPr lang="en-US" sz="1000" dirty="0"/>
              <a:t>Key: </a:t>
            </a:r>
            <a:r>
              <a:rPr lang="en-US" sz="1000" dirty="0">
                <a:solidFill>
                  <a:srgbClr val="00B050"/>
                </a:solidFill>
              </a:rPr>
              <a:t>Higher</a:t>
            </a:r>
            <a:r>
              <a:rPr lang="en-US" sz="1000" dirty="0">
                <a:solidFill>
                  <a:schemeClr val="accent5">
                    <a:lumMod val="75000"/>
                  </a:schemeClr>
                </a:solidFill>
              </a:rPr>
              <a:t>, Middle</a:t>
            </a:r>
            <a:r>
              <a:rPr lang="en-US" sz="1000" dirty="0"/>
              <a:t>, </a:t>
            </a:r>
            <a:r>
              <a:rPr lang="en-US" sz="1000" dirty="0">
                <a:solidFill>
                  <a:srgbClr val="C00000"/>
                </a:solidFill>
              </a:rPr>
              <a:t>Lower</a:t>
            </a:r>
          </a:p>
        </p:txBody>
      </p:sp>
      <p:sp>
        <p:nvSpPr>
          <p:cNvPr id="40" name="Text Placeholder 3"/>
          <p:cNvSpPr>
            <a:spLocks noGrp="1"/>
          </p:cNvSpPr>
          <p:nvPr>
            <p:ph type="body" sz="quarter" idx="13"/>
          </p:nvPr>
        </p:nvSpPr>
        <p:spPr>
          <a:xfrm>
            <a:off x="503238" y="769967"/>
            <a:ext cx="8460624" cy="1055659"/>
          </a:xfrm>
        </p:spPr>
        <p:txBody>
          <a:bodyPr>
            <a:normAutofit/>
          </a:bodyPr>
          <a:lstStyle/>
          <a:p>
            <a:r>
              <a:rPr lang="en-US" sz="1600" dirty="0"/>
              <a:t>Analyzing terms on four dimensions helped Wallace prioritize terms of interest.</a:t>
            </a:r>
          </a:p>
        </p:txBody>
      </p:sp>
    </p:spTree>
    <p:extLst>
      <p:ext uri="{BB962C8B-B14F-4D97-AF65-F5344CB8AC3E}">
        <p14:creationId xmlns:p14="http://schemas.microsoft.com/office/powerpoint/2010/main" val="30597455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3100060" y="1144746"/>
            <a:ext cx="2926080" cy="4894888"/>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9792" y="1144746"/>
            <a:ext cx="2926080" cy="4894888"/>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00328" y="1144746"/>
            <a:ext cx="2926080" cy="4894888"/>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Character</a:t>
            </a:r>
          </a:p>
        </p:txBody>
      </p:sp>
      <p:sp>
        <p:nvSpPr>
          <p:cNvPr id="3" name="Slide Number Placeholder 2"/>
          <p:cNvSpPr>
            <a:spLocks noGrp="1"/>
          </p:cNvSpPr>
          <p:nvPr>
            <p:ph type="sldNum" sz="quarter" idx="4"/>
          </p:nvPr>
        </p:nvSpPr>
        <p:spPr/>
        <p:txBody>
          <a:bodyPr/>
          <a:lstStyle/>
          <a:p>
            <a:fld id="{62DFECC4-1679-4D45-9635-E86BD1EE09E9}" type="slidenum">
              <a:rPr lang="en-US" smtClean="0"/>
              <a:pPr/>
              <a:t>80</a:t>
            </a:fld>
            <a:endParaRPr lang="en-US" dirty="0"/>
          </a:p>
        </p:txBody>
      </p:sp>
      <p:graphicFrame>
        <p:nvGraphicFramePr>
          <p:cNvPr id="11" name="Chart 10"/>
          <p:cNvGraphicFramePr/>
          <p:nvPr/>
        </p:nvGraphicFramePr>
        <p:xfrm>
          <a:off x="99791" y="1080502"/>
          <a:ext cx="3371378" cy="506914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363288" y="6617965"/>
            <a:ext cx="1188720" cy="182880"/>
          </a:xfrm>
          <a:prstGeom prst="rect">
            <a:avLst/>
          </a:prstGeom>
          <a:solidFill>
            <a:schemeClr val="accent5"/>
          </a:solidFill>
        </p:spPr>
        <p:txBody>
          <a:bodyPr wrap="square" rtlCol="0" anchor="ctr">
            <a:spAutoFit/>
          </a:bodyPr>
          <a:lstStyle/>
          <a:p>
            <a:r>
              <a:rPr lang="en-US" sz="1050" dirty="0">
                <a:solidFill>
                  <a:schemeClr val="bg1"/>
                </a:solidFill>
              </a:rPr>
              <a:t>Afterschool</a:t>
            </a:r>
          </a:p>
        </p:txBody>
      </p:sp>
      <p:sp>
        <p:nvSpPr>
          <p:cNvPr id="149" name="TextBox 148"/>
          <p:cNvSpPr txBox="1"/>
          <p:nvPr/>
        </p:nvSpPr>
        <p:spPr>
          <a:xfrm>
            <a:off x="363288" y="6385249"/>
            <a:ext cx="1188720" cy="182880"/>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150" name="TextBox 149"/>
          <p:cNvSpPr txBox="1"/>
          <p:nvPr/>
        </p:nvSpPr>
        <p:spPr>
          <a:xfrm>
            <a:off x="363288" y="6152533"/>
            <a:ext cx="1188720" cy="182880"/>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100" name="Group 99"/>
          <p:cNvGrpSpPr/>
          <p:nvPr/>
        </p:nvGrpSpPr>
        <p:grpSpPr>
          <a:xfrm>
            <a:off x="208276" y="6602967"/>
            <a:ext cx="206101" cy="206101"/>
            <a:chOff x="7151688" y="1101474"/>
            <a:chExt cx="1246909" cy="1246909"/>
          </a:xfrm>
        </p:grpSpPr>
        <p:sp>
          <p:nvSpPr>
            <p:cNvPr id="101" name="Oval 100"/>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2" name="Picture 101"/>
            <p:cNvPicPr>
              <a:picLocks noChangeAspect="1"/>
            </p:cNvPicPr>
            <p:nvPr/>
          </p:nvPicPr>
          <p:blipFill rotWithShape="1">
            <a:blip r:embed="rId4"/>
            <a:srcRect l="8220" t="6842" b="6868"/>
            <a:stretch/>
          </p:blipFill>
          <p:spPr>
            <a:xfrm>
              <a:off x="7365840" y="1304459"/>
              <a:ext cx="818604" cy="840938"/>
            </a:xfrm>
            <a:prstGeom prst="rect">
              <a:avLst/>
            </a:prstGeom>
          </p:spPr>
        </p:pic>
      </p:grpSp>
      <p:sp>
        <p:nvSpPr>
          <p:cNvPr id="111" name="Oval 110"/>
          <p:cNvSpPr>
            <a:spLocks noChangeAspect="1"/>
          </p:cNvSpPr>
          <p:nvPr/>
        </p:nvSpPr>
        <p:spPr>
          <a:xfrm>
            <a:off x="208276" y="6369286"/>
            <a:ext cx="206101" cy="206101"/>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12" name="Group 111"/>
          <p:cNvGrpSpPr/>
          <p:nvPr/>
        </p:nvGrpSpPr>
        <p:grpSpPr>
          <a:xfrm>
            <a:off x="240434" y="6383296"/>
            <a:ext cx="134508" cy="163547"/>
            <a:chOff x="6259830" y="260894"/>
            <a:chExt cx="1131570" cy="1375860"/>
          </a:xfrm>
        </p:grpSpPr>
        <p:grpSp>
          <p:nvGrpSpPr>
            <p:cNvPr id="126" name="Group 125"/>
            <p:cNvGrpSpPr/>
            <p:nvPr/>
          </p:nvGrpSpPr>
          <p:grpSpPr>
            <a:xfrm>
              <a:off x="6357098" y="260894"/>
              <a:ext cx="936267" cy="1079584"/>
              <a:chOff x="6374985" y="241883"/>
              <a:chExt cx="936267" cy="1123092"/>
            </a:xfrm>
          </p:grpSpPr>
          <p:sp>
            <p:nvSpPr>
              <p:cNvPr id="142" name="Freeform 141"/>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 Diagonal Corner Rectangle 143"/>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p:cNvGrpSpPr/>
          <p:nvPr/>
        </p:nvGrpSpPr>
        <p:grpSpPr>
          <a:xfrm>
            <a:off x="208276" y="6135604"/>
            <a:ext cx="206101" cy="206101"/>
            <a:chOff x="10979428" y="3900250"/>
            <a:chExt cx="584279" cy="581693"/>
          </a:xfrm>
        </p:grpSpPr>
        <p:sp>
          <p:nvSpPr>
            <p:cNvPr id="146" name="Oval 145"/>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47" name="Picture 146"/>
            <p:cNvPicPr>
              <a:picLocks noChangeAspect="1"/>
            </p:cNvPicPr>
            <p:nvPr/>
          </p:nvPicPr>
          <p:blipFill rotWithShape="1">
            <a:blip r:embed="rId5"/>
            <a:srcRect l="2607" t="6649" r="2502" b="3428"/>
            <a:stretch/>
          </p:blipFill>
          <p:spPr>
            <a:xfrm>
              <a:off x="11100495" y="3948112"/>
              <a:ext cx="339555" cy="460089"/>
            </a:xfrm>
            <a:prstGeom prst="rect">
              <a:avLst/>
            </a:prstGeom>
          </p:spPr>
        </p:pic>
        <p:sp>
          <p:nvSpPr>
            <p:cNvPr id="148" name="Oval 147"/>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52" name="TextBox 151"/>
          <p:cNvSpPr txBox="1"/>
          <p:nvPr/>
        </p:nvSpPr>
        <p:spPr>
          <a:xfrm>
            <a:off x="3708115" y="862032"/>
            <a:ext cx="1709969" cy="338554"/>
          </a:xfrm>
          <a:prstGeom prst="rect">
            <a:avLst/>
          </a:prstGeom>
          <a:noFill/>
        </p:spPr>
        <p:txBody>
          <a:bodyPr wrap="square" rtlCol="0">
            <a:spAutoFit/>
          </a:bodyPr>
          <a:lstStyle/>
          <a:p>
            <a:pPr algn="ctr"/>
            <a:r>
              <a:rPr lang="en-US" sz="1600" b="1" dirty="0">
                <a:solidFill>
                  <a:schemeClr val="accent5">
                    <a:lumMod val="75000"/>
                  </a:schemeClr>
                </a:solidFill>
              </a:rPr>
              <a:t>ASSOCIATIONS</a:t>
            </a:r>
            <a:endParaRPr lang="en-US" sz="1600" dirty="0"/>
          </a:p>
        </p:txBody>
      </p:sp>
      <p:sp>
        <p:nvSpPr>
          <p:cNvPr id="153" name="TextBox 152"/>
          <p:cNvSpPr txBox="1"/>
          <p:nvPr/>
        </p:nvSpPr>
        <p:spPr>
          <a:xfrm>
            <a:off x="6723708" y="862032"/>
            <a:ext cx="1679319" cy="338554"/>
          </a:xfrm>
          <a:prstGeom prst="rect">
            <a:avLst/>
          </a:prstGeom>
          <a:noFill/>
        </p:spPr>
        <p:txBody>
          <a:bodyPr wrap="square" rtlCol="0">
            <a:spAutoFit/>
          </a:bodyPr>
          <a:lstStyle/>
          <a:p>
            <a:pPr algn="ctr"/>
            <a:r>
              <a:rPr lang="en-US" sz="1600" b="1" dirty="0">
                <a:solidFill>
                  <a:schemeClr val="accent6"/>
                </a:solidFill>
              </a:rPr>
              <a:t>ASSESSMENT</a:t>
            </a:r>
            <a:endParaRPr lang="en-US" sz="1600" dirty="0"/>
          </a:p>
        </p:txBody>
      </p:sp>
      <p:sp>
        <p:nvSpPr>
          <p:cNvPr id="154" name="TextBox 153"/>
          <p:cNvSpPr txBox="1"/>
          <p:nvPr/>
        </p:nvSpPr>
        <p:spPr>
          <a:xfrm>
            <a:off x="762821" y="862032"/>
            <a:ext cx="1603373" cy="338554"/>
          </a:xfrm>
          <a:prstGeom prst="rect">
            <a:avLst/>
          </a:prstGeom>
          <a:noFill/>
          <a:effectLst/>
        </p:spPr>
        <p:txBody>
          <a:bodyPr wrap="square" rtlCol="0">
            <a:spAutoFit/>
          </a:bodyPr>
          <a:lstStyle/>
          <a:p>
            <a:pPr algn="ctr"/>
            <a:r>
              <a:rPr lang="en-US" sz="1600" b="1" dirty="0">
                <a:solidFill>
                  <a:schemeClr val="accent1"/>
                </a:solidFill>
              </a:rPr>
              <a:t>IMPRESSIONS</a:t>
            </a:r>
            <a:endParaRPr lang="en-US" sz="1600" dirty="0"/>
          </a:p>
        </p:txBody>
      </p:sp>
      <p:graphicFrame>
        <p:nvGraphicFramePr>
          <p:cNvPr id="155" name="Chart 154"/>
          <p:cNvGraphicFramePr/>
          <p:nvPr/>
        </p:nvGraphicFramePr>
        <p:xfrm>
          <a:off x="6471438" y="1243147"/>
          <a:ext cx="2466748" cy="3041389"/>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p:cNvSpPr txBox="1"/>
          <p:nvPr/>
        </p:nvSpPr>
        <p:spPr>
          <a:xfrm>
            <a:off x="889233" y="6115633"/>
            <a:ext cx="725936" cy="230832"/>
          </a:xfrm>
          <a:prstGeom prst="rect">
            <a:avLst/>
          </a:prstGeom>
          <a:noFill/>
        </p:spPr>
        <p:txBody>
          <a:bodyPr wrap="square" rtlCol="0">
            <a:spAutoFit/>
          </a:bodyPr>
          <a:lstStyle/>
          <a:p>
            <a:pPr algn="r"/>
            <a:r>
              <a:rPr lang="en-US" sz="900" dirty="0">
                <a:solidFill>
                  <a:schemeClr val="bg1"/>
                </a:solidFill>
              </a:rPr>
              <a:t>n=192</a:t>
            </a:r>
          </a:p>
        </p:txBody>
      </p:sp>
      <p:sp>
        <p:nvSpPr>
          <p:cNvPr id="156" name="TextBox 155"/>
          <p:cNvSpPr txBox="1"/>
          <p:nvPr/>
        </p:nvSpPr>
        <p:spPr>
          <a:xfrm>
            <a:off x="889233" y="6351535"/>
            <a:ext cx="725936" cy="230832"/>
          </a:xfrm>
          <a:prstGeom prst="rect">
            <a:avLst/>
          </a:prstGeom>
          <a:noFill/>
        </p:spPr>
        <p:txBody>
          <a:bodyPr wrap="square" rtlCol="0">
            <a:spAutoFit/>
          </a:bodyPr>
          <a:lstStyle/>
          <a:p>
            <a:pPr algn="r"/>
            <a:r>
              <a:rPr lang="en-US" sz="900" dirty="0">
                <a:solidFill>
                  <a:schemeClr val="bg1"/>
                </a:solidFill>
              </a:rPr>
              <a:t>n=331</a:t>
            </a:r>
          </a:p>
        </p:txBody>
      </p:sp>
      <p:sp>
        <p:nvSpPr>
          <p:cNvPr id="157" name="TextBox 156"/>
          <p:cNvSpPr txBox="1"/>
          <p:nvPr/>
        </p:nvSpPr>
        <p:spPr>
          <a:xfrm>
            <a:off x="889233" y="6589662"/>
            <a:ext cx="725936" cy="230832"/>
          </a:xfrm>
          <a:prstGeom prst="rect">
            <a:avLst/>
          </a:prstGeom>
          <a:noFill/>
        </p:spPr>
        <p:txBody>
          <a:bodyPr wrap="square" rtlCol="0">
            <a:spAutoFit/>
          </a:bodyPr>
          <a:lstStyle/>
          <a:p>
            <a:pPr algn="r"/>
            <a:r>
              <a:rPr lang="en-US" sz="900" dirty="0">
                <a:solidFill>
                  <a:schemeClr val="bg1"/>
                </a:solidFill>
              </a:rPr>
              <a:t>n=620</a:t>
            </a:r>
          </a:p>
        </p:txBody>
      </p:sp>
      <p:sp>
        <p:nvSpPr>
          <p:cNvPr id="158" name="Rectangle 157"/>
          <p:cNvSpPr/>
          <p:nvPr/>
        </p:nvSpPr>
        <p:spPr>
          <a:xfrm>
            <a:off x="1685016" y="6115633"/>
            <a:ext cx="6606678" cy="6730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98138" y="6047599"/>
            <a:ext cx="1379865" cy="307777"/>
          </a:xfrm>
          <a:prstGeom prst="rect">
            <a:avLst/>
          </a:prstGeom>
        </p:spPr>
        <p:txBody>
          <a:bodyPr wrap="none">
            <a:spAutoFit/>
          </a:bodyPr>
          <a:lstStyle/>
          <a:p>
            <a:r>
              <a:rPr lang="en-US" sz="1400" b="1" dirty="0">
                <a:solidFill>
                  <a:schemeClr val="tx1">
                    <a:lumMod val="75000"/>
                    <a:lumOff val="25000"/>
                  </a:schemeClr>
                </a:solidFill>
              </a:rPr>
              <a:t>BOTTOM LINE</a:t>
            </a:r>
          </a:p>
        </p:txBody>
      </p:sp>
      <p:sp>
        <p:nvSpPr>
          <p:cNvPr id="22" name="TextBox 21"/>
          <p:cNvSpPr txBox="1"/>
          <p:nvPr/>
        </p:nvSpPr>
        <p:spPr>
          <a:xfrm>
            <a:off x="1699315" y="6255394"/>
            <a:ext cx="6577512" cy="584775"/>
          </a:xfrm>
          <a:prstGeom prst="rect">
            <a:avLst/>
          </a:prstGeom>
          <a:noFill/>
        </p:spPr>
        <p:txBody>
          <a:bodyPr wrap="square" rtlCol="0" anchor="ctr">
            <a:spAutoFit/>
          </a:bodyPr>
          <a:lstStyle/>
          <a:p>
            <a:pPr algn="ctr"/>
            <a:r>
              <a:rPr lang="en-US" sz="1600" dirty="0"/>
              <a:t>Too many strikes against this term. </a:t>
            </a:r>
            <a:br>
              <a:rPr lang="en-US" sz="1600" dirty="0"/>
            </a:br>
            <a:r>
              <a:rPr lang="en-US" sz="1600" dirty="0"/>
              <a:t>A particularly loaded term for Policy.</a:t>
            </a:r>
          </a:p>
        </p:txBody>
      </p:sp>
      <p:sp>
        <p:nvSpPr>
          <p:cNvPr id="23" name="TextBox 22"/>
          <p:cNvSpPr txBox="1"/>
          <p:nvPr/>
        </p:nvSpPr>
        <p:spPr>
          <a:xfrm>
            <a:off x="6204779" y="4374930"/>
            <a:ext cx="2717176" cy="1384995"/>
          </a:xfrm>
          <a:prstGeom prst="rect">
            <a:avLst/>
          </a:prstGeom>
          <a:noFill/>
        </p:spPr>
        <p:txBody>
          <a:bodyPr wrap="square" rtlCol="0">
            <a:spAutoFit/>
          </a:bodyPr>
          <a:lstStyle/>
          <a:p>
            <a:pPr algn="ctr"/>
            <a:r>
              <a:rPr lang="en-US" sz="1400" i="1" dirty="0"/>
              <a:t>“Character is tricky because it can sound like a moral judgment or deficiency, if you say someone doesn't have it, or it can seem like an incrimination of home.” Policy</a:t>
            </a:r>
          </a:p>
        </p:txBody>
      </p:sp>
      <p:graphicFrame>
        <p:nvGraphicFramePr>
          <p:cNvPr id="5" name="Table 4"/>
          <p:cNvGraphicFramePr>
            <a:graphicFrameLocks noGrp="1"/>
          </p:cNvGraphicFramePr>
          <p:nvPr/>
        </p:nvGraphicFramePr>
        <p:xfrm>
          <a:off x="3145779" y="1190744"/>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Liberal</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Conservative</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10" name="Rectangle 9"/>
          <p:cNvSpPr/>
          <p:nvPr/>
        </p:nvSpPr>
        <p:spPr>
          <a:xfrm>
            <a:off x="3504532" y="1532095"/>
            <a:ext cx="623455"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8%</a:t>
            </a:r>
          </a:p>
        </p:txBody>
      </p:sp>
      <p:sp>
        <p:nvSpPr>
          <p:cNvPr id="61" name="Rectangle 60"/>
          <p:cNvSpPr/>
          <p:nvPr/>
        </p:nvSpPr>
        <p:spPr>
          <a:xfrm>
            <a:off x="5025046" y="1532095"/>
            <a:ext cx="611396" cy="256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57%</a:t>
            </a:r>
          </a:p>
        </p:txBody>
      </p:sp>
      <p:sp>
        <p:nvSpPr>
          <p:cNvPr id="12" name="TextBox 11"/>
          <p:cNvSpPr txBox="1"/>
          <p:nvPr/>
        </p:nvSpPr>
        <p:spPr>
          <a:xfrm>
            <a:off x="4334070" y="1324414"/>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63" name="Rectangle 62"/>
          <p:cNvSpPr/>
          <p:nvPr/>
        </p:nvSpPr>
        <p:spPr>
          <a:xfrm>
            <a:off x="3504532" y="1867057"/>
            <a:ext cx="623455"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18%</a:t>
            </a:r>
          </a:p>
        </p:txBody>
      </p:sp>
      <p:sp>
        <p:nvSpPr>
          <p:cNvPr id="64" name="Rectangle 63"/>
          <p:cNvSpPr/>
          <p:nvPr/>
        </p:nvSpPr>
        <p:spPr>
          <a:xfrm>
            <a:off x="5025046" y="1867057"/>
            <a:ext cx="611396"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42%</a:t>
            </a:r>
          </a:p>
        </p:txBody>
      </p:sp>
      <p:sp>
        <p:nvSpPr>
          <p:cNvPr id="65" name="Rectangle 64"/>
          <p:cNvSpPr/>
          <p:nvPr/>
        </p:nvSpPr>
        <p:spPr>
          <a:xfrm>
            <a:off x="3504532" y="2219421"/>
            <a:ext cx="623455"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a:t>
            </a:r>
          </a:p>
        </p:txBody>
      </p:sp>
      <p:sp>
        <p:nvSpPr>
          <p:cNvPr id="66" name="Rectangle 65"/>
          <p:cNvSpPr/>
          <p:nvPr/>
        </p:nvSpPr>
        <p:spPr>
          <a:xfrm>
            <a:off x="5025046" y="2219421"/>
            <a:ext cx="611396" cy="2568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47%</a:t>
            </a:r>
          </a:p>
        </p:txBody>
      </p:sp>
      <p:graphicFrame>
        <p:nvGraphicFramePr>
          <p:cNvPr id="67" name="Table 66"/>
          <p:cNvGraphicFramePr>
            <a:graphicFrameLocks noGrp="1"/>
          </p:cNvGraphicFramePr>
          <p:nvPr/>
        </p:nvGraphicFramePr>
        <p:xfrm>
          <a:off x="3202348" y="2791937"/>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Term Future</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Term Past</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68" name="Rectangle 67"/>
          <p:cNvSpPr/>
          <p:nvPr/>
        </p:nvSpPr>
        <p:spPr>
          <a:xfrm>
            <a:off x="3561101" y="3133288"/>
            <a:ext cx="623455"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12%</a:t>
            </a:r>
          </a:p>
        </p:txBody>
      </p:sp>
      <p:sp>
        <p:nvSpPr>
          <p:cNvPr id="69" name="Rectangle 68"/>
          <p:cNvSpPr/>
          <p:nvPr/>
        </p:nvSpPr>
        <p:spPr>
          <a:xfrm>
            <a:off x="5081615" y="3133288"/>
            <a:ext cx="611396" cy="256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61%</a:t>
            </a:r>
          </a:p>
        </p:txBody>
      </p:sp>
      <p:sp>
        <p:nvSpPr>
          <p:cNvPr id="70" name="TextBox 69"/>
          <p:cNvSpPr txBox="1"/>
          <p:nvPr/>
        </p:nvSpPr>
        <p:spPr>
          <a:xfrm>
            <a:off x="4390639" y="2925607"/>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71" name="Rectangle 70"/>
          <p:cNvSpPr/>
          <p:nvPr/>
        </p:nvSpPr>
        <p:spPr>
          <a:xfrm>
            <a:off x="3561101" y="3468250"/>
            <a:ext cx="623455"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19%</a:t>
            </a:r>
          </a:p>
        </p:txBody>
      </p:sp>
      <p:sp>
        <p:nvSpPr>
          <p:cNvPr id="72" name="Rectangle 71"/>
          <p:cNvSpPr/>
          <p:nvPr/>
        </p:nvSpPr>
        <p:spPr>
          <a:xfrm>
            <a:off x="5081615" y="3468250"/>
            <a:ext cx="611396"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58%</a:t>
            </a:r>
          </a:p>
        </p:txBody>
      </p:sp>
      <p:sp>
        <p:nvSpPr>
          <p:cNvPr id="73" name="Rectangle 72"/>
          <p:cNvSpPr/>
          <p:nvPr/>
        </p:nvSpPr>
        <p:spPr>
          <a:xfrm>
            <a:off x="3561101" y="3820614"/>
            <a:ext cx="623455"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21%</a:t>
            </a:r>
          </a:p>
        </p:txBody>
      </p:sp>
      <p:sp>
        <p:nvSpPr>
          <p:cNvPr id="74" name="Rectangle 73"/>
          <p:cNvSpPr/>
          <p:nvPr/>
        </p:nvSpPr>
        <p:spPr>
          <a:xfrm>
            <a:off x="5081615" y="3820614"/>
            <a:ext cx="611396" cy="2568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55%</a:t>
            </a:r>
          </a:p>
        </p:txBody>
      </p:sp>
      <p:graphicFrame>
        <p:nvGraphicFramePr>
          <p:cNvPr id="75" name="Table 74"/>
          <p:cNvGraphicFramePr>
            <a:graphicFrameLocks noGrp="1"/>
          </p:cNvGraphicFramePr>
          <p:nvPr/>
        </p:nvGraphicFramePr>
        <p:xfrm>
          <a:off x="3202348" y="4436086"/>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System-Wide</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Program</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76" name="Rectangle 75"/>
          <p:cNvSpPr/>
          <p:nvPr/>
        </p:nvSpPr>
        <p:spPr>
          <a:xfrm>
            <a:off x="3561101" y="4777437"/>
            <a:ext cx="623455"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27%</a:t>
            </a:r>
          </a:p>
        </p:txBody>
      </p:sp>
      <p:sp>
        <p:nvSpPr>
          <p:cNvPr id="77" name="Rectangle 76"/>
          <p:cNvSpPr/>
          <p:nvPr/>
        </p:nvSpPr>
        <p:spPr>
          <a:xfrm>
            <a:off x="5081615" y="4777437"/>
            <a:ext cx="611396" cy="256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54%</a:t>
            </a:r>
          </a:p>
        </p:txBody>
      </p:sp>
      <p:sp>
        <p:nvSpPr>
          <p:cNvPr id="78" name="TextBox 77"/>
          <p:cNvSpPr txBox="1"/>
          <p:nvPr/>
        </p:nvSpPr>
        <p:spPr>
          <a:xfrm>
            <a:off x="4390639" y="4569756"/>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79" name="Rectangle 78"/>
          <p:cNvSpPr/>
          <p:nvPr/>
        </p:nvSpPr>
        <p:spPr>
          <a:xfrm>
            <a:off x="3561101" y="5112399"/>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48%</a:t>
            </a:r>
          </a:p>
        </p:txBody>
      </p:sp>
      <p:sp>
        <p:nvSpPr>
          <p:cNvPr id="80" name="Rectangle 79"/>
          <p:cNvSpPr/>
          <p:nvPr/>
        </p:nvSpPr>
        <p:spPr>
          <a:xfrm>
            <a:off x="5081615" y="5112399"/>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33%</a:t>
            </a:r>
          </a:p>
        </p:txBody>
      </p:sp>
      <p:sp>
        <p:nvSpPr>
          <p:cNvPr id="81" name="Rectangle 80"/>
          <p:cNvSpPr/>
          <p:nvPr/>
        </p:nvSpPr>
        <p:spPr>
          <a:xfrm>
            <a:off x="3561101" y="5464763"/>
            <a:ext cx="623455"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31%</a:t>
            </a:r>
          </a:p>
        </p:txBody>
      </p:sp>
      <p:sp>
        <p:nvSpPr>
          <p:cNvPr id="82" name="Rectangle 81"/>
          <p:cNvSpPr/>
          <p:nvPr/>
        </p:nvSpPr>
        <p:spPr>
          <a:xfrm>
            <a:off x="5081615" y="5464763"/>
            <a:ext cx="611396" cy="2568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50%</a:t>
            </a:r>
          </a:p>
        </p:txBody>
      </p:sp>
      <p:sp>
        <p:nvSpPr>
          <p:cNvPr id="7" name="TextBox 6"/>
          <p:cNvSpPr txBox="1"/>
          <p:nvPr/>
        </p:nvSpPr>
        <p:spPr>
          <a:xfrm>
            <a:off x="436221" y="3108512"/>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62" name="TextBox 61"/>
          <p:cNvSpPr txBox="1"/>
          <p:nvPr/>
        </p:nvSpPr>
        <p:spPr>
          <a:xfrm>
            <a:off x="441575" y="4311920"/>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83" name="TextBox 82"/>
          <p:cNvSpPr txBox="1"/>
          <p:nvPr/>
        </p:nvSpPr>
        <p:spPr>
          <a:xfrm>
            <a:off x="437877" y="5483009"/>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84" name="TextBox 83"/>
          <p:cNvSpPr txBox="1"/>
          <p:nvPr/>
        </p:nvSpPr>
        <p:spPr>
          <a:xfrm>
            <a:off x="6351529" y="2162281"/>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85" name="5-Point Star 84"/>
          <p:cNvSpPr/>
          <p:nvPr/>
        </p:nvSpPr>
        <p:spPr>
          <a:xfrm>
            <a:off x="5530980" y="1459587"/>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6" name="5-Point Star 85"/>
          <p:cNvSpPr/>
          <p:nvPr/>
        </p:nvSpPr>
        <p:spPr>
          <a:xfrm>
            <a:off x="5530980" y="1828494"/>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7" name="5-Point Star 86"/>
          <p:cNvSpPr/>
          <p:nvPr/>
        </p:nvSpPr>
        <p:spPr>
          <a:xfrm>
            <a:off x="5541820" y="2174729"/>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8" name="5-Point Star 87"/>
          <p:cNvSpPr/>
          <p:nvPr/>
        </p:nvSpPr>
        <p:spPr>
          <a:xfrm>
            <a:off x="5590896" y="3064190"/>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9" name="5-Point Star 88"/>
          <p:cNvSpPr/>
          <p:nvPr/>
        </p:nvSpPr>
        <p:spPr>
          <a:xfrm>
            <a:off x="5615313" y="3416772"/>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0" name="5-Point Star 89"/>
          <p:cNvSpPr/>
          <p:nvPr/>
        </p:nvSpPr>
        <p:spPr>
          <a:xfrm>
            <a:off x="5612772" y="3777720"/>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1" name="5-Point Star 90"/>
          <p:cNvSpPr/>
          <p:nvPr/>
        </p:nvSpPr>
        <p:spPr>
          <a:xfrm>
            <a:off x="5589523" y="4712558"/>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2" name="5-Point Star 91"/>
          <p:cNvSpPr/>
          <p:nvPr/>
        </p:nvSpPr>
        <p:spPr>
          <a:xfrm>
            <a:off x="5612772" y="504933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3" name="5-Point Star 92"/>
          <p:cNvSpPr/>
          <p:nvPr/>
        </p:nvSpPr>
        <p:spPr>
          <a:xfrm>
            <a:off x="5636442" y="5408724"/>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4" name="5-Point Star 93"/>
          <p:cNvSpPr/>
          <p:nvPr/>
        </p:nvSpPr>
        <p:spPr>
          <a:xfrm>
            <a:off x="8426079" y="2927107"/>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5" name="5-Point Star 94"/>
          <p:cNvSpPr/>
          <p:nvPr/>
        </p:nvSpPr>
        <p:spPr>
          <a:xfrm>
            <a:off x="8052552" y="3239317"/>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6" name="5-Point Star 95"/>
          <p:cNvSpPr/>
          <p:nvPr/>
        </p:nvSpPr>
        <p:spPr>
          <a:xfrm>
            <a:off x="8159344" y="3543576"/>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62322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792" y="1144746"/>
            <a:ext cx="2926080" cy="4894888"/>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100060" y="1144746"/>
            <a:ext cx="2926080" cy="4894888"/>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00328" y="1144746"/>
            <a:ext cx="2926080" cy="4894888"/>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Success Factors</a:t>
            </a:r>
          </a:p>
        </p:txBody>
      </p:sp>
      <p:sp>
        <p:nvSpPr>
          <p:cNvPr id="3" name="Slide Number Placeholder 2"/>
          <p:cNvSpPr>
            <a:spLocks noGrp="1"/>
          </p:cNvSpPr>
          <p:nvPr>
            <p:ph type="sldNum" sz="quarter" idx="4"/>
          </p:nvPr>
        </p:nvSpPr>
        <p:spPr/>
        <p:txBody>
          <a:bodyPr/>
          <a:lstStyle/>
          <a:p>
            <a:fld id="{62DFECC4-1679-4D45-9635-E86BD1EE09E9}" type="slidenum">
              <a:rPr lang="en-US" smtClean="0"/>
              <a:pPr/>
              <a:t>81</a:t>
            </a:fld>
            <a:endParaRPr lang="en-US" dirty="0"/>
          </a:p>
        </p:txBody>
      </p:sp>
      <p:graphicFrame>
        <p:nvGraphicFramePr>
          <p:cNvPr id="11" name="Chart 10"/>
          <p:cNvGraphicFramePr/>
          <p:nvPr/>
        </p:nvGraphicFramePr>
        <p:xfrm>
          <a:off x="99791" y="1080502"/>
          <a:ext cx="3145980" cy="5035266"/>
        </p:xfrm>
        <a:graphic>
          <a:graphicData uri="http://schemas.openxmlformats.org/drawingml/2006/chart">
            <c:chart xmlns:c="http://schemas.openxmlformats.org/drawingml/2006/chart" xmlns:r="http://schemas.openxmlformats.org/officeDocument/2006/relationships" r:id="rId3"/>
          </a:graphicData>
        </a:graphic>
      </p:graphicFrame>
      <p:sp>
        <p:nvSpPr>
          <p:cNvPr id="152" name="TextBox 151"/>
          <p:cNvSpPr txBox="1"/>
          <p:nvPr/>
        </p:nvSpPr>
        <p:spPr>
          <a:xfrm>
            <a:off x="3708115" y="862032"/>
            <a:ext cx="1709969" cy="338554"/>
          </a:xfrm>
          <a:prstGeom prst="rect">
            <a:avLst/>
          </a:prstGeom>
          <a:noFill/>
        </p:spPr>
        <p:txBody>
          <a:bodyPr wrap="square" rtlCol="0">
            <a:spAutoFit/>
          </a:bodyPr>
          <a:lstStyle/>
          <a:p>
            <a:pPr algn="ctr"/>
            <a:r>
              <a:rPr lang="en-US" sz="1600" b="1" dirty="0">
                <a:solidFill>
                  <a:schemeClr val="accent5">
                    <a:lumMod val="75000"/>
                  </a:schemeClr>
                </a:solidFill>
              </a:rPr>
              <a:t>ASSOCIATIONS</a:t>
            </a:r>
            <a:endParaRPr lang="en-US" sz="1600" dirty="0"/>
          </a:p>
        </p:txBody>
      </p:sp>
      <p:sp>
        <p:nvSpPr>
          <p:cNvPr id="153" name="TextBox 152"/>
          <p:cNvSpPr txBox="1"/>
          <p:nvPr/>
        </p:nvSpPr>
        <p:spPr>
          <a:xfrm>
            <a:off x="6723708" y="862032"/>
            <a:ext cx="1679319" cy="338554"/>
          </a:xfrm>
          <a:prstGeom prst="rect">
            <a:avLst/>
          </a:prstGeom>
          <a:noFill/>
        </p:spPr>
        <p:txBody>
          <a:bodyPr wrap="square" rtlCol="0">
            <a:spAutoFit/>
          </a:bodyPr>
          <a:lstStyle/>
          <a:p>
            <a:pPr algn="ctr"/>
            <a:r>
              <a:rPr lang="en-US" sz="1600" b="1" dirty="0">
                <a:solidFill>
                  <a:schemeClr val="accent6"/>
                </a:solidFill>
              </a:rPr>
              <a:t>ASSESSMENT</a:t>
            </a:r>
            <a:endParaRPr lang="en-US" sz="1600" dirty="0"/>
          </a:p>
        </p:txBody>
      </p:sp>
      <p:sp>
        <p:nvSpPr>
          <p:cNvPr id="154" name="TextBox 153"/>
          <p:cNvSpPr txBox="1"/>
          <p:nvPr/>
        </p:nvSpPr>
        <p:spPr>
          <a:xfrm>
            <a:off x="762821" y="862032"/>
            <a:ext cx="1603373" cy="338554"/>
          </a:xfrm>
          <a:prstGeom prst="rect">
            <a:avLst/>
          </a:prstGeom>
          <a:noFill/>
          <a:effectLst/>
        </p:spPr>
        <p:txBody>
          <a:bodyPr wrap="square" rtlCol="0">
            <a:spAutoFit/>
          </a:bodyPr>
          <a:lstStyle/>
          <a:p>
            <a:pPr algn="ctr"/>
            <a:r>
              <a:rPr lang="en-US" sz="1600" b="1" dirty="0">
                <a:solidFill>
                  <a:schemeClr val="accent1"/>
                </a:solidFill>
              </a:rPr>
              <a:t>IMPRESSIONS</a:t>
            </a:r>
            <a:endParaRPr lang="en-US" sz="1600" dirty="0"/>
          </a:p>
        </p:txBody>
      </p:sp>
      <p:graphicFrame>
        <p:nvGraphicFramePr>
          <p:cNvPr id="155" name="Chart 154"/>
          <p:cNvGraphicFramePr/>
          <p:nvPr/>
        </p:nvGraphicFramePr>
        <p:xfrm>
          <a:off x="6471438" y="1243147"/>
          <a:ext cx="2466748" cy="3041389"/>
        </p:xfrm>
        <a:graphic>
          <a:graphicData uri="http://schemas.openxmlformats.org/drawingml/2006/chart">
            <c:chart xmlns:c="http://schemas.openxmlformats.org/drawingml/2006/chart" xmlns:r="http://schemas.openxmlformats.org/officeDocument/2006/relationships" r:id="rId4"/>
          </a:graphicData>
        </a:graphic>
      </p:graphicFrame>
      <p:sp>
        <p:nvSpPr>
          <p:cNvPr id="158" name="Rectangle 157"/>
          <p:cNvSpPr/>
          <p:nvPr/>
        </p:nvSpPr>
        <p:spPr>
          <a:xfrm>
            <a:off x="1685016" y="6115633"/>
            <a:ext cx="6606678" cy="6730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98138" y="6047599"/>
            <a:ext cx="1379865" cy="307777"/>
          </a:xfrm>
          <a:prstGeom prst="rect">
            <a:avLst/>
          </a:prstGeom>
        </p:spPr>
        <p:txBody>
          <a:bodyPr wrap="none">
            <a:spAutoFit/>
          </a:bodyPr>
          <a:lstStyle/>
          <a:p>
            <a:r>
              <a:rPr lang="en-US" sz="1400" b="1" dirty="0">
                <a:solidFill>
                  <a:schemeClr val="tx1">
                    <a:lumMod val="75000"/>
                    <a:lumOff val="25000"/>
                  </a:schemeClr>
                </a:solidFill>
              </a:rPr>
              <a:t>BOTTOM LINE</a:t>
            </a:r>
          </a:p>
        </p:txBody>
      </p:sp>
      <p:sp>
        <p:nvSpPr>
          <p:cNvPr id="22" name="TextBox 21"/>
          <p:cNvSpPr txBox="1"/>
          <p:nvPr/>
        </p:nvSpPr>
        <p:spPr>
          <a:xfrm>
            <a:off x="1699315" y="6255394"/>
            <a:ext cx="6577512" cy="584775"/>
          </a:xfrm>
          <a:prstGeom prst="rect">
            <a:avLst/>
          </a:prstGeom>
          <a:noFill/>
        </p:spPr>
        <p:txBody>
          <a:bodyPr wrap="square" rtlCol="0" anchor="ctr">
            <a:spAutoFit/>
          </a:bodyPr>
          <a:lstStyle/>
          <a:p>
            <a:pPr algn="ctr"/>
            <a:r>
              <a:rPr lang="en-US" sz="1600" dirty="0"/>
              <a:t>Doesn’t fit the bill as an overarching term.</a:t>
            </a:r>
            <a:br>
              <a:rPr lang="en-US" sz="1600" dirty="0"/>
            </a:br>
            <a:r>
              <a:rPr lang="en-US" sz="1600" dirty="0"/>
              <a:t>Some positives mean it still has potential for messaging.</a:t>
            </a:r>
          </a:p>
        </p:txBody>
      </p:sp>
      <p:sp>
        <p:nvSpPr>
          <p:cNvPr id="5" name="TextBox 4"/>
          <p:cNvSpPr txBox="1"/>
          <p:nvPr/>
        </p:nvSpPr>
        <p:spPr>
          <a:xfrm>
            <a:off x="6129233" y="4031334"/>
            <a:ext cx="2831014" cy="954107"/>
          </a:xfrm>
          <a:prstGeom prst="rect">
            <a:avLst/>
          </a:prstGeom>
          <a:noFill/>
        </p:spPr>
        <p:txBody>
          <a:bodyPr wrap="square" rtlCol="0">
            <a:spAutoFit/>
          </a:bodyPr>
          <a:lstStyle/>
          <a:p>
            <a:pPr algn="ctr"/>
            <a:r>
              <a:rPr lang="en-US" sz="1400" i="1" dirty="0"/>
              <a:t>“I have no idea what success factors is – it sounds very </a:t>
            </a:r>
            <a:r>
              <a:rPr lang="en-US" sz="1400" i="1" dirty="0" err="1"/>
              <a:t>jargony</a:t>
            </a:r>
            <a:r>
              <a:rPr lang="en-US" sz="1400" i="1" dirty="0"/>
              <a:t>.”</a:t>
            </a:r>
          </a:p>
          <a:p>
            <a:pPr algn="ctr"/>
            <a:r>
              <a:rPr lang="en-US" sz="1400" i="1" dirty="0"/>
              <a:t>Foundation/Funder</a:t>
            </a:r>
            <a:endParaRPr lang="en-US" sz="1400" dirty="0"/>
          </a:p>
        </p:txBody>
      </p:sp>
      <p:graphicFrame>
        <p:nvGraphicFramePr>
          <p:cNvPr id="37" name="Table 36"/>
          <p:cNvGraphicFramePr>
            <a:graphicFrameLocks noGrp="1"/>
          </p:cNvGraphicFramePr>
          <p:nvPr/>
        </p:nvGraphicFramePr>
        <p:xfrm>
          <a:off x="3145779" y="1190744"/>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Liberal</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Conservative</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38" name="Rectangle 37"/>
          <p:cNvSpPr/>
          <p:nvPr/>
        </p:nvSpPr>
        <p:spPr>
          <a:xfrm>
            <a:off x="3504532" y="1532095"/>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a:t>
            </a:r>
          </a:p>
        </p:txBody>
      </p:sp>
      <p:sp>
        <p:nvSpPr>
          <p:cNvPr id="39" name="Rectangle 38"/>
          <p:cNvSpPr/>
          <p:nvPr/>
        </p:nvSpPr>
        <p:spPr>
          <a:xfrm>
            <a:off x="5025046" y="1532095"/>
            <a:ext cx="611396"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29%</a:t>
            </a:r>
          </a:p>
        </p:txBody>
      </p:sp>
      <p:sp>
        <p:nvSpPr>
          <p:cNvPr id="40" name="TextBox 39"/>
          <p:cNvSpPr txBox="1"/>
          <p:nvPr/>
        </p:nvSpPr>
        <p:spPr>
          <a:xfrm>
            <a:off x="4334070" y="1324414"/>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41" name="Rectangle 40"/>
          <p:cNvSpPr/>
          <p:nvPr/>
        </p:nvSpPr>
        <p:spPr>
          <a:xfrm>
            <a:off x="3504532" y="1867057"/>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27%</a:t>
            </a:r>
          </a:p>
        </p:txBody>
      </p:sp>
      <p:sp>
        <p:nvSpPr>
          <p:cNvPr id="42" name="Rectangle 41"/>
          <p:cNvSpPr/>
          <p:nvPr/>
        </p:nvSpPr>
        <p:spPr>
          <a:xfrm>
            <a:off x="5025046" y="1867057"/>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a:t>
            </a:r>
          </a:p>
        </p:txBody>
      </p:sp>
      <p:sp>
        <p:nvSpPr>
          <p:cNvPr id="43" name="Rectangle 42"/>
          <p:cNvSpPr/>
          <p:nvPr/>
        </p:nvSpPr>
        <p:spPr>
          <a:xfrm>
            <a:off x="3504532" y="2219421"/>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23%</a:t>
            </a:r>
          </a:p>
        </p:txBody>
      </p:sp>
      <p:sp>
        <p:nvSpPr>
          <p:cNvPr id="44" name="Rectangle 43"/>
          <p:cNvSpPr/>
          <p:nvPr/>
        </p:nvSpPr>
        <p:spPr>
          <a:xfrm>
            <a:off x="5025046" y="2219421"/>
            <a:ext cx="611396" cy="256804"/>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27%</a:t>
            </a:r>
          </a:p>
        </p:txBody>
      </p:sp>
      <p:graphicFrame>
        <p:nvGraphicFramePr>
          <p:cNvPr id="45" name="Table 44"/>
          <p:cNvGraphicFramePr>
            <a:graphicFrameLocks noGrp="1"/>
          </p:cNvGraphicFramePr>
          <p:nvPr/>
        </p:nvGraphicFramePr>
        <p:xfrm>
          <a:off x="3202348" y="2791937"/>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Term Future</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Term Past</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46" name="Rectangle 45"/>
          <p:cNvSpPr/>
          <p:nvPr/>
        </p:nvSpPr>
        <p:spPr>
          <a:xfrm>
            <a:off x="3561101" y="3133288"/>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46%</a:t>
            </a:r>
          </a:p>
        </p:txBody>
      </p:sp>
      <p:sp>
        <p:nvSpPr>
          <p:cNvPr id="47" name="Rectangle 46"/>
          <p:cNvSpPr/>
          <p:nvPr/>
        </p:nvSpPr>
        <p:spPr>
          <a:xfrm>
            <a:off x="5081615" y="3133288"/>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19%</a:t>
            </a:r>
          </a:p>
        </p:txBody>
      </p:sp>
      <p:sp>
        <p:nvSpPr>
          <p:cNvPr id="48" name="TextBox 47"/>
          <p:cNvSpPr txBox="1"/>
          <p:nvPr/>
        </p:nvSpPr>
        <p:spPr>
          <a:xfrm>
            <a:off x="4390639" y="2925607"/>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49" name="Rectangle 48"/>
          <p:cNvSpPr/>
          <p:nvPr/>
        </p:nvSpPr>
        <p:spPr>
          <a:xfrm>
            <a:off x="3561101" y="3468250"/>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57%</a:t>
            </a:r>
          </a:p>
        </p:txBody>
      </p:sp>
      <p:sp>
        <p:nvSpPr>
          <p:cNvPr id="50" name="Rectangle 49"/>
          <p:cNvSpPr/>
          <p:nvPr/>
        </p:nvSpPr>
        <p:spPr>
          <a:xfrm>
            <a:off x="5081615" y="3468250"/>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a:t>
            </a:r>
          </a:p>
        </p:txBody>
      </p:sp>
      <p:sp>
        <p:nvSpPr>
          <p:cNvPr id="51" name="Rectangle 50"/>
          <p:cNvSpPr/>
          <p:nvPr/>
        </p:nvSpPr>
        <p:spPr>
          <a:xfrm>
            <a:off x="3561101" y="3820614"/>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44%</a:t>
            </a:r>
          </a:p>
        </p:txBody>
      </p:sp>
      <p:sp>
        <p:nvSpPr>
          <p:cNvPr id="52" name="Rectangle 51"/>
          <p:cNvSpPr/>
          <p:nvPr/>
        </p:nvSpPr>
        <p:spPr>
          <a:xfrm>
            <a:off x="5081615" y="3820614"/>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21%</a:t>
            </a:r>
          </a:p>
        </p:txBody>
      </p:sp>
      <p:graphicFrame>
        <p:nvGraphicFramePr>
          <p:cNvPr id="53" name="Table 52"/>
          <p:cNvGraphicFramePr>
            <a:graphicFrameLocks noGrp="1"/>
          </p:cNvGraphicFramePr>
          <p:nvPr/>
        </p:nvGraphicFramePr>
        <p:xfrm>
          <a:off x="3202348" y="4436086"/>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System-Wide</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Program</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54" name="Rectangle 53"/>
          <p:cNvSpPr/>
          <p:nvPr/>
        </p:nvSpPr>
        <p:spPr>
          <a:xfrm>
            <a:off x="3561101" y="4777437"/>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45%</a:t>
            </a:r>
          </a:p>
        </p:txBody>
      </p:sp>
      <p:sp>
        <p:nvSpPr>
          <p:cNvPr id="55" name="Rectangle 54"/>
          <p:cNvSpPr/>
          <p:nvPr/>
        </p:nvSpPr>
        <p:spPr>
          <a:xfrm>
            <a:off x="5081615" y="4777437"/>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26%</a:t>
            </a:r>
          </a:p>
        </p:txBody>
      </p:sp>
      <p:sp>
        <p:nvSpPr>
          <p:cNvPr id="58" name="TextBox 57"/>
          <p:cNvSpPr txBox="1"/>
          <p:nvPr/>
        </p:nvSpPr>
        <p:spPr>
          <a:xfrm>
            <a:off x="4390639" y="4569756"/>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59" name="Rectangle 58"/>
          <p:cNvSpPr/>
          <p:nvPr/>
        </p:nvSpPr>
        <p:spPr>
          <a:xfrm>
            <a:off x="3561101" y="5112399"/>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55%</a:t>
            </a:r>
          </a:p>
        </p:txBody>
      </p:sp>
      <p:sp>
        <p:nvSpPr>
          <p:cNvPr id="60" name="Rectangle 59"/>
          <p:cNvSpPr/>
          <p:nvPr/>
        </p:nvSpPr>
        <p:spPr>
          <a:xfrm>
            <a:off x="5081615" y="5112399"/>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27%</a:t>
            </a:r>
          </a:p>
        </p:txBody>
      </p:sp>
      <p:sp>
        <p:nvSpPr>
          <p:cNvPr id="61" name="Rectangle 60"/>
          <p:cNvSpPr/>
          <p:nvPr/>
        </p:nvSpPr>
        <p:spPr>
          <a:xfrm>
            <a:off x="3561101" y="5464763"/>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45%</a:t>
            </a:r>
          </a:p>
        </p:txBody>
      </p:sp>
      <p:sp>
        <p:nvSpPr>
          <p:cNvPr id="62" name="Rectangle 61"/>
          <p:cNvSpPr/>
          <p:nvPr/>
        </p:nvSpPr>
        <p:spPr>
          <a:xfrm>
            <a:off x="5081615" y="5464763"/>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32%</a:t>
            </a:r>
          </a:p>
        </p:txBody>
      </p:sp>
      <p:sp>
        <p:nvSpPr>
          <p:cNvPr id="63" name="TextBox 62"/>
          <p:cNvSpPr txBox="1"/>
          <p:nvPr/>
        </p:nvSpPr>
        <p:spPr>
          <a:xfrm>
            <a:off x="363288" y="6617965"/>
            <a:ext cx="1188720" cy="182880"/>
          </a:xfrm>
          <a:prstGeom prst="rect">
            <a:avLst/>
          </a:prstGeom>
          <a:solidFill>
            <a:schemeClr val="accent5"/>
          </a:solidFill>
        </p:spPr>
        <p:txBody>
          <a:bodyPr wrap="square" rtlCol="0" anchor="ctr">
            <a:spAutoFit/>
          </a:bodyPr>
          <a:lstStyle/>
          <a:p>
            <a:r>
              <a:rPr lang="en-US" sz="1050" dirty="0">
                <a:solidFill>
                  <a:schemeClr val="bg1"/>
                </a:solidFill>
              </a:rPr>
              <a:t>Afterschool</a:t>
            </a:r>
          </a:p>
        </p:txBody>
      </p:sp>
      <p:sp>
        <p:nvSpPr>
          <p:cNvPr id="64" name="TextBox 63"/>
          <p:cNvSpPr txBox="1"/>
          <p:nvPr/>
        </p:nvSpPr>
        <p:spPr>
          <a:xfrm>
            <a:off x="363288" y="6385249"/>
            <a:ext cx="1188720" cy="182880"/>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65" name="TextBox 64"/>
          <p:cNvSpPr txBox="1"/>
          <p:nvPr/>
        </p:nvSpPr>
        <p:spPr>
          <a:xfrm>
            <a:off x="363288" y="6152533"/>
            <a:ext cx="1188720" cy="182880"/>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66" name="Group 65"/>
          <p:cNvGrpSpPr/>
          <p:nvPr/>
        </p:nvGrpSpPr>
        <p:grpSpPr>
          <a:xfrm>
            <a:off x="208276" y="6602967"/>
            <a:ext cx="206101" cy="206101"/>
            <a:chOff x="7151688" y="1101474"/>
            <a:chExt cx="1246909" cy="1246909"/>
          </a:xfrm>
        </p:grpSpPr>
        <p:sp>
          <p:nvSpPr>
            <p:cNvPr id="67" name="Oval 66"/>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68" name="Picture 67"/>
            <p:cNvPicPr>
              <a:picLocks noChangeAspect="1"/>
            </p:cNvPicPr>
            <p:nvPr/>
          </p:nvPicPr>
          <p:blipFill rotWithShape="1">
            <a:blip r:embed="rId5"/>
            <a:srcRect l="8220" t="6842" b="6868"/>
            <a:stretch/>
          </p:blipFill>
          <p:spPr>
            <a:xfrm>
              <a:off x="7365840" y="1304459"/>
              <a:ext cx="818604" cy="840938"/>
            </a:xfrm>
            <a:prstGeom prst="rect">
              <a:avLst/>
            </a:prstGeom>
          </p:spPr>
        </p:pic>
      </p:grpSp>
      <p:sp>
        <p:nvSpPr>
          <p:cNvPr id="69" name="Oval 68"/>
          <p:cNvSpPr>
            <a:spLocks noChangeAspect="1"/>
          </p:cNvSpPr>
          <p:nvPr/>
        </p:nvSpPr>
        <p:spPr>
          <a:xfrm>
            <a:off x="208276" y="6369286"/>
            <a:ext cx="206101" cy="206101"/>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70" name="Group 69"/>
          <p:cNvGrpSpPr/>
          <p:nvPr/>
        </p:nvGrpSpPr>
        <p:grpSpPr>
          <a:xfrm>
            <a:off x="240434" y="6383296"/>
            <a:ext cx="134508" cy="163547"/>
            <a:chOff x="6259830" y="260894"/>
            <a:chExt cx="1131570" cy="1375860"/>
          </a:xfrm>
        </p:grpSpPr>
        <p:grpSp>
          <p:nvGrpSpPr>
            <p:cNvPr id="71" name="Group 70"/>
            <p:cNvGrpSpPr/>
            <p:nvPr/>
          </p:nvGrpSpPr>
          <p:grpSpPr>
            <a:xfrm>
              <a:off x="6357098" y="260894"/>
              <a:ext cx="936267" cy="1079584"/>
              <a:chOff x="6374985" y="241883"/>
              <a:chExt cx="936267" cy="1123092"/>
            </a:xfrm>
          </p:grpSpPr>
          <p:sp>
            <p:nvSpPr>
              <p:cNvPr id="73" name="Freeform 72"/>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 Diagonal Corner Rectangle 74"/>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208276" y="6135604"/>
            <a:ext cx="206101" cy="206101"/>
            <a:chOff x="10979428" y="3900250"/>
            <a:chExt cx="584279" cy="581693"/>
          </a:xfrm>
        </p:grpSpPr>
        <p:sp>
          <p:nvSpPr>
            <p:cNvPr id="77" name="Oval 76"/>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78" name="Picture 77"/>
            <p:cNvPicPr>
              <a:picLocks noChangeAspect="1"/>
            </p:cNvPicPr>
            <p:nvPr/>
          </p:nvPicPr>
          <p:blipFill rotWithShape="1">
            <a:blip r:embed="rId6"/>
            <a:srcRect l="2607" t="6649" r="2502" b="3428"/>
            <a:stretch/>
          </p:blipFill>
          <p:spPr>
            <a:xfrm>
              <a:off x="11100495" y="3948112"/>
              <a:ext cx="339555" cy="460089"/>
            </a:xfrm>
            <a:prstGeom prst="rect">
              <a:avLst/>
            </a:prstGeom>
          </p:spPr>
        </p:pic>
        <p:sp>
          <p:nvSpPr>
            <p:cNvPr id="79" name="Oval 78"/>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80" name="TextBox 79"/>
          <p:cNvSpPr txBox="1"/>
          <p:nvPr/>
        </p:nvSpPr>
        <p:spPr>
          <a:xfrm>
            <a:off x="889233" y="6115633"/>
            <a:ext cx="725936" cy="230832"/>
          </a:xfrm>
          <a:prstGeom prst="rect">
            <a:avLst/>
          </a:prstGeom>
          <a:noFill/>
        </p:spPr>
        <p:txBody>
          <a:bodyPr wrap="square" rtlCol="0">
            <a:spAutoFit/>
          </a:bodyPr>
          <a:lstStyle/>
          <a:p>
            <a:pPr algn="r"/>
            <a:r>
              <a:rPr lang="en-US" sz="900" dirty="0">
                <a:solidFill>
                  <a:schemeClr val="bg1"/>
                </a:solidFill>
              </a:rPr>
              <a:t>n=192</a:t>
            </a:r>
          </a:p>
        </p:txBody>
      </p:sp>
      <p:sp>
        <p:nvSpPr>
          <p:cNvPr id="81" name="TextBox 80"/>
          <p:cNvSpPr txBox="1"/>
          <p:nvPr/>
        </p:nvSpPr>
        <p:spPr>
          <a:xfrm>
            <a:off x="889233" y="6351535"/>
            <a:ext cx="725936" cy="230832"/>
          </a:xfrm>
          <a:prstGeom prst="rect">
            <a:avLst/>
          </a:prstGeom>
          <a:noFill/>
        </p:spPr>
        <p:txBody>
          <a:bodyPr wrap="square" rtlCol="0">
            <a:spAutoFit/>
          </a:bodyPr>
          <a:lstStyle/>
          <a:p>
            <a:pPr algn="r"/>
            <a:r>
              <a:rPr lang="en-US" sz="900" dirty="0">
                <a:solidFill>
                  <a:schemeClr val="bg1"/>
                </a:solidFill>
              </a:rPr>
              <a:t>n=331</a:t>
            </a:r>
          </a:p>
        </p:txBody>
      </p:sp>
      <p:sp>
        <p:nvSpPr>
          <p:cNvPr id="82" name="TextBox 81"/>
          <p:cNvSpPr txBox="1"/>
          <p:nvPr/>
        </p:nvSpPr>
        <p:spPr>
          <a:xfrm>
            <a:off x="889233" y="6589662"/>
            <a:ext cx="725936" cy="230832"/>
          </a:xfrm>
          <a:prstGeom prst="rect">
            <a:avLst/>
          </a:prstGeom>
          <a:noFill/>
        </p:spPr>
        <p:txBody>
          <a:bodyPr wrap="square" rtlCol="0">
            <a:spAutoFit/>
          </a:bodyPr>
          <a:lstStyle/>
          <a:p>
            <a:pPr algn="r"/>
            <a:r>
              <a:rPr lang="en-US" sz="900" dirty="0">
                <a:solidFill>
                  <a:schemeClr val="bg1"/>
                </a:solidFill>
              </a:rPr>
              <a:t>n=620</a:t>
            </a:r>
          </a:p>
        </p:txBody>
      </p:sp>
      <p:sp>
        <p:nvSpPr>
          <p:cNvPr id="83" name="TextBox 82"/>
          <p:cNvSpPr txBox="1"/>
          <p:nvPr/>
        </p:nvSpPr>
        <p:spPr>
          <a:xfrm>
            <a:off x="436221" y="3108512"/>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84" name="TextBox 83"/>
          <p:cNvSpPr txBox="1"/>
          <p:nvPr/>
        </p:nvSpPr>
        <p:spPr>
          <a:xfrm>
            <a:off x="441575" y="4311920"/>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85" name="TextBox 84"/>
          <p:cNvSpPr txBox="1"/>
          <p:nvPr/>
        </p:nvSpPr>
        <p:spPr>
          <a:xfrm>
            <a:off x="437877" y="5483009"/>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86" name="TextBox 85"/>
          <p:cNvSpPr txBox="1"/>
          <p:nvPr/>
        </p:nvSpPr>
        <p:spPr>
          <a:xfrm>
            <a:off x="6351529" y="2162281"/>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87" name="5-Point Star 86"/>
          <p:cNvSpPr/>
          <p:nvPr/>
        </p:nvSpPr>
        <p:spPr>
          <a:xfrm>
            <a:off x="1955192" y="495285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8" name="TextBox 87"/>
          <p:cNvSpPr txBox="1"/>
          <p:nvPr/>
        </p:nvSpPr>
        <p:spPr>
          <a:xfrm>
            <a:off x="2082197" y="4985441"/>
            <a:ext cx="605333" cy="253916"/>
          </a:xfrm>
          <a:prstGeom prst="rect">
            <a:avLst/>
          </a:prstGeom>
          <a:noFill/>
        </p:spPr>
        <p:txBody>
          <a:bodyPr wrap="square" rtlCol="0">
            <a:spAutoFit/>
          </a:bodyPr>
          <a:lstStyle/>
          <a:p>
            <a:r>
              <a:rPr lang="en-US" sz="1050" dirty="0">
                <a:solidFill>
                  <a:schemeClr val="tx1">
                    <a:lumMod val="50000"/>
                    <a:lumOff val="50000"/>
                  </a:schemeClr>
                </a:solidFill>
              </a:rPr>
              <a:t>tied</a:t>
            </a:r>
          </a:p>
        </p:txBody>
      </p:sp>
      <p:sp>
        <p:nvSpPr>
          <p:cNvPr id="89" name="TextBox 88"/>
          <p:cNvSpPr txBox="1"/>
          <p:nvPr/>
        </p:nvSpPr>
        <p:spPr>
          <a:xfrm>
            <a:off x="6129233" y="4749205"/>
            <a:ext cx="2831014" cy="1384995"/>
          </a:xfrm>
          <a:prstGeom prst="rect">
            <a:avLst/>
          </a:prstGeom>
          <a:noFill/>
        </p:spPr>
        <p:txBody>
          <a:bodyPr wrap="square" rtlCol="0">
            <a:spAutoFit/>
          </a:bodyPr>
          <a:lstStyle/>
          <a:p>
            <a:pPr algn="ctr"/>
            <a:endParaRPr lang="en-US" sz="1400" i="1" dirty="0"/>
          </a:p>
          <a:p>
            <a:pPr algn="ctr"/>
            <a:r>
              <a:rPr lang="en-US" sz="1400" i="1" dirty="0"/>
              <a:t>“Success factors are too intertwined with teacher evaluation and student academic performance. This might cause some confusion.” K-12</a:t>
            </a:r>
          </a:p>
        </p:txBody>
      </p:sp>
    </p:spTree>
    <p:extLst>
      <p:ext uri="{BB962C8B-B14F-4D97-AF65-F5344CB8AC3E}">
        <p14:creationId xmlns:p14="http://schemas.microsoft.com/office/powerpoint/2010/main" val="36179549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792" y="1144746"/>
            <a:ext cx="2926080" cy="4894888"/>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100060" y="1144746"/>
            <a:ext cx="2926080" cy="4894888"/>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00328" y="1144746"/>
            <a:ext cx="2926080" cy="4894888"/>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Youth Development</a:t>
            </a:r>
          </a:p>
        </p:txBody>
      </p:sp>
      <p:sp>
        <p:nvSpPr>
          <p:cNvPr id="3" name="Slide Number Placeholder 2"/>
          <p:cNvSpPr>
            <a:spLocks noGrp="1"/>
          </p:cNvSpPr>
          <p:nvPr>
            <p:ph type="sldNum" sz="quarter" idx="4"/>
          </p:nvPr>
        </p:nvSpPr>
        <p:spPr/>
        <p:txBody>
          <a:bodyPr/>
          <a:lstStyle/>
          <a:p>
            <a:fld id="{62DFECC4-1679-4D45-9635-E86BD1EE09E9}" type="slidenum">
              <a:rPr lang="en-US" smtClean="0"/>
              <a:pPr/>
              <a:t>82</a:t>
            </a:fld>
            <a:endParaRPr lang="en-US" dirty="0"/>
          </a:p>
        </p:txBody>
      </p:sp>
      <p:graphicFrame>
        <p:nvGraphicFramePr>
          <p:cNvPr id="11" name="Chart 10"/>
          <p:cNvGraphicFramePr/>
          <p:nvPr/>
        </p:nvGraphicFramePr>
        <p:xfrm>
          <a:off x="99791" y="1080502"/>
          <a:ext cx="3145980" cy="5035266"/>
        </p:xfrm>
        <a:graphic>
          <a:graphicData uri="http://schemas.openxmlformats.org/drawingml/2006/chart">
            <c:chart xmlns:c="http://schemas.openxmlformats.org/drawingml/2006/chart" xmlns:r="http://schemas.openxmlformats.org/officeDocument/2006/relationships" r:id="rId3"/>
          </a:graphicData>
        </a:graphic>
      </p:graphicFrame>
      <p:sp>
        <p:nvSpPr>
          <p:cNvPr id="152" name="TextBox 151"/>
          <p:cNvSpPr txBox="1"/>
          <p:nvPr/>
        </p:nvSpPr>
        <p:spPr>
          <a:xfrm>
            <a:off x="3708115" y="862032"/>
            <a:ext cx="1709969" cy="338554"/>
          </a:xfrm>
          <a:prstGeom prst="rect">
            <a:avLst/>
          </a:prstGeom>
          <a:noFill/>
        </p:spPr>
        <p:txBody>
          <a:bodyPr wrap="square" rtlCol="0">
            <a:spAutoFit/>
          </a:bodyPr>
          <a:lstStyle/>
          <a:p>
            <a:pPr algn="ctr"/>
            <a:r>
              <a:rPr lang="en-US" sz="1600" b="1" dirty="0">
                <a:solidFill>
                  <a:schemeClr val="accent5">
                    <a:lumMod val="75000"/>
                  </a:schemeClr>
                </a:solidFill>
              </a:rPr>
              <a:t>ASSOCIATIONS</a:t>
            </a:r>
            <a:endParaRPr lang="en-US" sz="1600" dirty="0"/>
          </a:p>
        </p:txBody>
      </p:sp>
      <p:sp>
        <p:nvSpPr>
          <p:cNvPr id="153" name="TextBox 152"/>
          <p:cNvSpPr txBox="1"/>
          <p:nvPr/>
        </p:nvSpPr>
        <p:spPr>
          <a:xfrm>
            <a:off x="6723708" y="862032"/>
            <a:ext cx="1679319" cy="338554"/>
          </a:xfrm>
          <a:prstGeom prst="rect">
            <a:avLst/>
          </a:prstGeom>
          <a:noFill/>
        </p:spPr>
        <p:txBody>
          <a:bodyPr wrap="square" rtlCol="0">
            <a:spAutoFit/>
          </a:bodyPr>
          <a:lstStyle/>
          <a:p>
            <a:pPr algn="ctr"/>
            <a:r>
              <a:rPr lang="en-US" sz="1600" b="1" dirty="0">
                <a:solidFill>
                  <a:schemeClr val="accent6"/>
                </a:solidFill>
              </a:rPr>
              <a:t>ASSESSMENT</a:t>
            </a:r>
            <a:endParaRPr lang="en-US" sz="1600" dirty="0"/>
          </a:p>
        </p:txBody>
      </p:sp>
      <p:sp>
        <p:nvSpPr>
          <p:cNvPr id="154" name="TextBox 153"/>
          <p:cNvSpPr txBox="1"/>
          <p:nvPr/>
        </p:nvSpPr>
        <p:spPr>
          <a:xfrm>
            <a:off x="762821" y="862032"/>
            <a:ext cx="1603373" cy="338554"/>
          </a:xfrm>
          <a:prstGeom prst="rect">
            <a:avLst/>
          </a:prstGeom>
          <a:noFill/>
          <a:effectLst/>
        </p:spPr>
        <p:txBody>
          <a:bodyPr wrap="square" rtlCol="0">
            <a:spAutoFit/>
          </a:bodyPr>
          <a:lstStyle/>
          <a:p>
            <a:pPr algn="ctr"/>
            <a:r>
              <a:rPr lang="en-US" sz="1600" b="1" dirty="0">
                <a:solidFill>
                  <a:schemeClr val="accent1"/>
                </a:solidFill>
              </a:rPr>
              <a:t>IMPRESSIONS</a:t>
            </a:r>
            <a:endParaRPr lang="en-US" sz="1600" dirty="0"/>
          </a:p>
        </p:txBody>
      </p:sp>
      <p:graphicFrame>
        <p:nvGraphicFramePr>
          <p:cNvPr id="155" name="Chart 154"/>
          <p:cNvGraphicFramePr/>
          <p:nvPr/>
        </p:nvGraphicFramePr>
        <p:xfrm>
          <a:off x="6471438" y="1243147"/>
          <a:ext cx="2466748" cy="3041389"/>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889233" y="6115633"/>
            <a:ext cx="725936" cy="230832"/>
          </a:xfrm>
          <a:prstGeom prst="rect">
            <a:avLst/>
          </a:prstGeom>
          <a:noFill/>
        </p:spPr>
        <p:txBody>
          <a:bodyPr wrap="square" rtlCol="0">
            <a:spAutoFit/>
          </a:bodyPr>
          <a:lstStyle/>
          <a:p>
            <a:pPr algn="r"/>
            <a:r>
              <a:rPr lang="en-US" sz="900" dirty="0">
                <a:solidFill>
                  <a:schemeClr val="bg1"/>
                </a:solidFill>
              </a:rPr>
              <a:t>n=175</a:t>
            </a:r>
          </a:p>
        </p:txBody>
      </p:sp>
      <p:sp>
        <p:nvSpPr>
          <p:cNvPr id="158" name="Rectangle 157"/>
          <p:cNvSpPr/>
          <p:nvPr/>
        </p:nvSpPr>
        <p:spPr>
          <a:xfrm>
            <a:off x="1685016" y="6115633"/>
            <a:ext cx="6606678" cy="6730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98138" y="6047599"/>
            <a:ext cx="1379865" cy="307777"/>
          </a:xfrm>
          <a:prstGeom prst="rect">
            <a:avLst/>
          </a:prstGeom>
        </p:spPr>
        <p:txBody>
          <a:bodyPr wrap="none">
            <a:spAutoFit/>
          </a:bodyPr>
          <a:lstStyle/>
          <a:p>
            <a:r>
              <a:rPr lang="en-US" sz="1400" b="1" dirty="0">
                <a:solidFill>
                  <a:schemeClr val="tx1">
                    <a:lumMod val="75000"/>
                    <a:lumOff val="25000"/>
                  </a:schemeClr>
                </a:solidFill>
              </a:rPr>
              <a:t>BOTTOM LINE</a:t>
            </a:r>
          </a:p>
        </p:txBody>
      </p:sp>
      <p:sp>
        <p:nvSpPr>
          <p:cNvPr id="22" name="TextBox 21"/>
          <p:cNvSpPr txBox="1"/>
          <p:nvPr/>
        </p:nvSpPr>
        <p:spPr>
          <a:xfrm>
            <a:off x="1699315" y="6255394"/>
            <a:ext cx="6577512" cy="584775"/>
          </a:xfrm>
          <a:prstGeom prst="rect">
            <a:avLst/>
          </a:prstGeom>
          <a:noFill/>
        </p:spPr>
        <p:txBody>
          <a:bodyPr wrap="square" rtlCol="0" anchor="ctr">
            <a:spAutoFit/>
          </a:bodyPr>
          <a:lstStyle/>
          <a:p>
            <a:pPr algn="ctr"/>
            <a:r>
              <a:rPr lang="en-US" sz="1600" dirty="0"/>
              <a:t>Tried and true language in Afterschool, but not the </a:t>
            </a:r>
            <a:r>
              <a:rPr lang="en-US" sz="1600" u="sng" dirty="0"/>
              <a:t>most</a:t>
            </a:r>
            <a:r>
              <a:rPr lang="en-US" sz="1600" dirty="0"/>
              <a:t> preferred. </a:t>
            </a:r>
          </a:p>
          <a:p>
            <a:pPr algn="ctr"/>
            <a:r>
              <a:rPr lang="en-US" sz="1600" dirty="0"/>
              <a:t>Works to a degree with Policy, but K-12 resists it.</a:t>
            </a:r>
          </a:p>
        </p:txBody>
      </p:sp>
      <p:sp>
        <p:nvSpPr>
          <p:cNvPr id="5" name="TextBox 4"/>
          <p:cNvSpPr txBox="1"/>
          <p:nvPr/>
        </p:nvSpPr>
        <p:spPr>
          <a:xfrm>
            <a:off x="6151869" y="4385290"/>
            <a:ext cx="2822995" cy="1477328"/>
          </a:xfrm>
          <a:prstGeom prst="rect">
            <a:avLst/>
          </a:prstGeom>
          <a:noFill/>
        </p:spPr>
        <p:txBody>
          <a:bodyPr wrap="square" rtlCol="0">
            <a:spAutoFit/>
          </a:bodyPr>
          <a:lstStyle/>
          <a:p>
            <a:pPr algn="ctr"/>
            <a:r>
              <a:rPr lang="en-US" i="1" dirty="0"/>
              <a:t>“Too broad; it sounds like a special education term or negative behavior program; more reactive than pro-active.” K-12</a:t>
            </a:r>
            <a:endParaRPr lang="en-US" dirty="0"/>
          </a:p>
        </p:txBody>
      </p:sp>
      <p:graphicFrame>
        <p:nvGraphicFramePr>
          <p:cNvPr id="18" name="Table 17"/>
          <p:cNvGraphicFramePr>
            <a:graphicFrameLocks noGrp="1"/>
          </p:cNvGraphicFramePr>
          <p:nvPr/>
        </p:nvGraphicFramePr>
        <p:xfrm>
          <a:off x="3145779" y="1190744"/>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Liberal</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Conservative</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21" name="Rectangle 20"/>
          <p:cNvSpPr/>
          <p:nvPr/>
        </p:nvSpPr>
        <p:spPr>
          <a:xfrm>
            <a:off x="3504532" y="1532095"/>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32%</a:t>
            </a:r>
          </a:p>
        </p:txBody>
      </p:sp>
      <p:sp>
        <p:nvSpPr>
          <p:cNvPr id="23" name="Rectangle 22"/>
          <p:cNvSpPr/>
          <p:nvPr/>
        </p:nvSpPr>
        <p:spPr>
          <a:xfrm>
            <a:off x="5025046" y="1532095"/>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14%</a:t>
            </a:r>
          </a:p>
        </p:txBody>
      </p:sp>
      <p:sp>
        <p:nvSpPr>
          <p:cNvPr id="24" name="TextBox 23"/>
          <p:cNvSpPr txBox="1"/>
          <p:nvPr/>
        </p:nvSpPr>
        <p:spPr>
          <a:xfrm>
            <a:off x="4334070" y="1324414"/>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25" name="Rectangle 24"/>
          <p:cNvSpPr/>
          <p:nvPr/>
        </p:nvSpPr>
        <p:spPr>
          <a:xfrm>
            <a:off x="3504532" y="1867057"/>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34%</a:t>
            </a:r>
          </a:p>
        </p:txBody>
      </p:sp>
      <p:sp>
        <p:nvSpPr>
          <p:cNvPr id="26" name="Rectangle 25"/>
          <p:cNvSpPr/>
          <p:nvPr/>
        </p:nvSpPr>
        <p:spPr>
          <a:xfrm>
            <a:off x="5025046" y="1867057"/>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19%</a:t>
            </a:r>
          </a:p>
        </p:txBody>
      </p:sp>
      <p:sp>
        <p:nvSpPr>
          <p:cNvPr id="27" name="Rectangle 26"/>
          <p:cNvSpPr/>
          <p:nvPr/>
        </p:nvSpPr>
        <p:spPr>
          <a:xfrm>
            <a:off x="3504532" y="2219421"/>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31%</a:t>
            </a:r>
          </a:p>
        </p:txBody>
      </p:sp>
      <p:sp>
        <p:nvSpPr>
          <p:cNvPr id="28" name="Rectangle 27"/>
          <p:cNvSpPr/>
          <p:nvPr/>
        </p:nvSpPr>
        <p:spPr>
          <a:xfrm>
            <a:off x="5025046" y="2219421"/>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14%</a:t>
            </a:r>
          </a:p>
        </p:txBody>
      </p:sp>
      <p:graphicFrame>
        <p:nvGraphicFramePr>
          <p:cNvPr id="29" name="Table 28"/>
          <p:cNvGraphicFramePr>
            <a:graphicFrameLocks noGrp="1"/>
          </p:cNvGraphicFramePr>
          <p:nvPr/>
        </p:nvGraphicFramePr>
        <p:xfrm>
          <a:off x="3202348" y="2791937"/>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Term Future</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Term Past</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30" name="Rectangle 29"/>
          <p:cNvSpPr/>
          <p:nvPr/>
        </p:nvSpPr>
        <p:spPr>
          <a:xfrm>
            <a:off x="3561101" y="3133288"/>
            <a:ext cx="623455"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30%</a:t>
            </a:r>
          </a:p>
        </p:txBody>
      </p:sp>
      <p:sp>
        <p:nvSpPr>
          <p:cNvPr id="31" name="Rectangle 30"/>
          <p:cNvSpPr/>
          <p:nvPr/>
        </p:nvSpPr>
        <p:spPr>
          <a:xfrm>
            <a:off x="5081615" y="3133288"/>
            <a:ext cx="611396"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40%</a:t>
            </a:r>
          </a:p>
        </p:txBody>
      </p:sp>
      <p:sp>
        <p:nvSpPr>
          <p:cNvPr id="32" name="TextBox 31"/>
          <p:cNvSpPr txBox="1"/>
          <p:nvPr/>
        </p:nvSpPr>
        <p:spPr>
          <a:xfrm>
            <a:off x="4390639" y="2925607"/>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33" name="Rectangle 32"/>
          <p:cNvSpPr/>
          <p:nvPr/>
        </p:nvSpPr>
        <p:spPr>
          <a:xfrm>
            <a:off x="3561101" y="3468250"/>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36%</a:t>
            </a:r>
          </a:p>
        </p:txBody>
      </p:sp>
      <p:sp>
        <p:nvSpPr>
          <p:cNvPr id="34" name="Rectangle 33"/>
          <p:cNvSpPr/>
          <p:nvPr/>
        </p:nvSpPr>
        <p:spPr>
          <a:xfrm>
            <a:off x="5081615" y="3468250"/>
            <a:ext cx="611396"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36%</a:t>
            </a:r>
          </a:p>
        </p:txBody>
      </p:sp>
      <p:sp>
        <p:nvSpPr>
          <p:cNvPr id="35" name="Rectangle 34"/>
          <p:cNvSpPr/>
          <p:nvPr/>
        </p:nvSpPr>
        <p:spPr>
          <a:xfrm>
            <a:off x="3561101" y="3820614"/>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38%</a:t>
            </a:r>
          </a:p>
        </p:txBody>
      </p:sp>
      <p:sp>
        <p:nvSpPr>
          <p:cNvPr id="36" name="Rectangle 35"/>
          <p:cNvSpPr/>
          <p:nvPr/>
        </p:nvSpPr>
        <p:spPr>
          <a:xfrm>
            <a:off x="5081615" y="3820614"/>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30%</a:t>
            </a:r>
          </a:p>
        </p:txBody>
      </p:sp>
      <p:graphicFrame>
        <p:nvGraphicFramePr>
          <p:cNvPr id="37" name="Table 36"/>
          <p:cNvGraphicFramePr>
            <a:graphicFrameLocks noGrp="1"/>
          </p:cNvGraphicFramePr>
          <p:nvPr/>
        </p:nvGraphicFramePr>
        <p:xfrm>
          <a:off x="3202348" y="4436086"/>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System-Wide</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Program</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38" name="Rectangle 37"/>
          <p:cNvSpPr/>
          <p:nvPr/>
        </p:nvSpPr>
        <p:spPr>
          <a:xfrm>
            <a:off x="3561101" y="4777437"/>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60%</a:t>
            </a:r>
          </a:p>
        </p:txBody>
      </p:sp>
      <p:sp>
        <p:nvSpPr>
          <p:cNvPr id="39" name="Rectangle 38"/>
          <p:cNvSpPr/>
          <p:nvPr/>
        </p:nvSpPr>
        <p:spPr>
          <a:xfrm>
            <a:off x="5081615" y="4777437"/>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17%</a:t>
            </a:r>
          </a:p>
        </p:txBody>
      </p:sp>
      <p:sp>
        <p:nvSpPr>
          <p:cNvPr id="40" name="TextBox 39"/>
          <p:cNvSpPr txBox="1"/>
          <p:nvPr/>
        </p:nvSpPr>
        <p:spPr>
          <a:xfrm>
            <a:off x="4390639" y="4569756"/>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41" name="Rectangle 40"/>
          <p:cNvSpPr/>
          <p:nvPr/>
        </p:nvSpPr>
        <p:spPr>
          <a:xfrm>
            <a:off x="3561101" y="5112399"/>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54%</a:t>
            </a:r>
          </a:p>
        </p:txBody>
      </p:sp>
      <p:sp>
        <p:nvSpPr>
          <p:cNvPr id="42" name="Rectangle 41"/>
          <p:cNvSpPr/>
          <p:nvPr/>
        </p:nvSpPr>
        <p:spPr>
          <a:xfrm>
            <a:off x="5081615" y="5112399"/>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26%</a:t>
            </a:r>
          </a:p>
        </p:txBody>
      </p:sp>
      <p:sp>
        <p:nvSpPr>
          <p:cNvPr id="43" name="Rectangle 42"/>
          <p:cNvSpPr/>
          <p:nvPr/>
        </p:nvSpPr>
        <p:spPr>
          <a:xfrm>
            <a:off x="3561101" y="5464763"/>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64%</a:t>
            </a:r>
          </a:p>
        </p:txBody>
      </p:sp>
      <p:sp>
        <p:nvSpPr>
          <p:cNvPr id="44" name="Rectangle 43"/>
          <p:cNvSpPr/>
          <p:nvPr/>
        </p:nvSpPr>
        <p:spPr>
          <a:xfrm>
            <a:off x="5081615" y="5464763"/>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18%</a:t>
            </a:r>
          </a:p>
        </p:txBody>
      </p:sp>
      <p:sp>
        <p:nvSpPr>
          <p:cNvPr id="45" name="TextBox 44"/>
          <p:cNvSpPr txBox="1"/>
          <p:nvPr/>
        </p:nvSpPr>
        <p:spPr>
          <a:xfrm>
            <a:off x="363288" y="6617965"/>
            <a:ext cx="1188720" cy="182880"/>
          </a:xfrm>
          <a:prstGeom prst="rect">
            <a:avLst/>
          </a:prstGeom>
          <a:solidFill>
            <a:schemeClr val="accent5"/>
          </a:solidFill>
        </p:spPr>
        <p:txBody>
          <a:bodyPr wrap="square" rtlCol="0" anchor="ctr">
            <a:spAutoFit/>
          </a:bodyPr>
          <a:lstStyle/>
          <a:p>
            <a:r>
              <a:rPr lang="en-US" sz="1050" dirty="0">
                <a:solidFill>
                  <a:schemeClr val="bg1"/>
                </a:solidFill>
              </a:rPr>
              <a:t>Afterschool</a:t>
            </a:r>
          </a:p>
        </p:txBody>
      </p:sp>
      <p:sp>
        <p:nvSpPr>
          <p:cNvPr id="46" name="TextBox 45"/>
          <p:cNvSpPr txBox="1"/>
          <p:nvPr/>
        </p:nvSpPr>
        <p:spPr>
          <a:xfrm>
            <a:off x="363288" y="6385249"/>
            <a:ext cx="1188720" cy="182880"/>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47" name="TextBox 46"/>
          <p:cNvSpPr txBox="1"/>
          <p:nvPr/>
        </p:nvSpPr>
        <p:spPr>
          <a:xfrm>
            <a:off x="363288" y="6152533"/>
            <a:ext cx="1188720" cy="182880"/>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48" name="Group 47"/>
          <p:cNvGrpSpPr/>
          <p:nvPr/>
        </p:nvGrpSpPr>
        <p:grpSpPr>
          <a:xfrm>
            <a:off x="208276" y="6602967"/>
            <a:ext cx="206101" cy="206101"/>
            <a:chOff x="7151688" y="1101474"/>
            <a:chExt cx="1246909" cy="1246909"/>
          </a:xfrm>
        </p:grpSpPr>
        <p:sp>
          <p:nvSpPr>
            <p:cNvPr id="49" name="Oval 48"/>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0" name="Picture 49"/>
            <p:cNvPicPr>
              <a:picLocks noChangeAspect="1"/>
            </p:cNvPicPr>
            <p:nvPr/>
          </p:nvPicPr>
          <p:blipFill rotWithShape="1">
            <a:blip r:embed="rId5"/>
            <a:srcRect l="8220" t="6842" b="6868"/>
            <a:stretch/>
          </p:blipFill>
          <p:spPr>
            <a:xfrm>
              <a:off x="7365840" y="1304459"/>
              <a:ext cx="818604" cy="840938"/>
            </a:xfrm>
            <a:prstGeom prst="rect">
              <a:avLst/>
            </a:prstGeom>
          </p:spPr>
        </p:pic>
      </p:grpSp>
      <p:sp>
        <p:nvSpPr>
          <p:cNvPr id="51" name="Oval 50"/>
          <p:cNvSpPr>
            <a:spLocks noChangeAspect="1"/>
          </p:cNvSpPr>
          <p:nvPr/>
        </p:nvSpPr>
        <p:spPr>
          <a:xfrm>
            <a:off x="208276" y="6369286"/>
            <a:ext cx="206101" cy="206101"/>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52" name="Group 51"/>
          <p:cNvGrpSpPr/>
          <p:nvPr/>
        </p:nvGrpSpPr>
        <p:grpSpPr>
          <a:xfrm>
            <a:off x="240434" y="6383296"/>
            <a:ext cx="134508" cy="163547"/>
            <a:chOff x="6259830" y="260894"/>
            <a:chExt cx="1131570" cy="1375860"/>
          </a:xfrm>
        </p:grpSpPr>
        <p:grpSp>
          <p:nvGrpSpPr>
            <p:cNvPr id="53" name="Group 52"/>
            <p:cNvGrpSpPr/>
            <p:nvPr/>
          </p:nvGrpSpPr>
          <p:grpSpPr>
            <a:xfrm>
              <a:off x="6357098" y="260894"/>
              <a:ext cx="936267" cy="1079584"/>
              <a:chOff x="6374985" y="241883"/>
              <a:chExt cx="936267" cy="1123092"/>
            </a:xfrm>
          </p:grpSpPr>
          <p:sp>
            <p:nvSpPr>
              <p:cNvPr id="55" name="Freeform 54"/>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 Diagonal Corner Rectangle 58"/>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208276" y="6135604"/>
            <a:ext cx="206101" cy="206101"/>
            <a:chOff x="10979428" y="3900250"/>
            <a:chExt cx="584279" cy="581693"/>
          </a:xfrm>
        </p:grpSpPr>
        <p:sp>
          <p:nvSpPr>
            <p:cNvPr id="61" name="Oval 60"/>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rotWithShape="1">
            <a:blip r:embed="rId6"/>
            <a:srcRect l="2607" t="6649" r="2502" b="3428"/>
            <a:stretch/>
          </p:blipFill>
          <p:spPr>
            <a:xfrm>
              <a:off x="11100495" y="3948112"/>
              <a:ext cx="339555" cy="460089"/>
            </a:xfrm>
            <a:prstGeom prst="rect">
              <a:avLst/>
            </a:prstGeom>
          </p:spPr>
        </p:pic>
        <p:sp>
          <p:nvSpPr>
            <p:cNvPr id="63" name="Oval 62"/>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64" name="TextBox 63"/>
          <p:cNvSpPr txBox="1"/>
          <p:nvPr/>
        </p:nvSpPr>
        <p:spPr>
          <a:xfrm>
            <a:off x="889233" y="6115633"/>
            <a:ext cx="725936" cy="230832"/>
          </a:xfrm>
          <a:prstGeom prst="rect">
            <a:avLst/>
          </a:prstGeom>
          <a:noFill/>
        </p:spPr>
        <p:txBody>
          <a:bodyPr wrap="square" rtlCol="0">
            <a:spAutoFit/>
          </a:bodyPr>
          <a:lstStyle/>
          <a:p>
            <a:pPr algn="r"/>
            <a:r>
              <a:rPr lang="en-US" sz="900" dirty="0">
                <a:solidFill>
                  <a:schemeClr val="bg1"/>
                </a:solidFill>
              </a:rPr>
              <a:t>n=192</a:t>
            </a:r>
          </a:p>
        </p:txBody>
      </p:sp>
      <p:sp>
        <p:nvSpPr>
          <p:cNvPr id="65" name="TextBox 64"/>
          <p:cNvSpPr txBox="1"/>
          <p:nvPr/>
        </p:nvSpPr>
        <p:spPr>
          <a:xfrm>
            <a:off x="889233" y="6351535"/>
            <a:ext cx="725936" cy="230832"/>
          </a:xfrm>
          <a:prstGeom prst="rect">
            <a:avLst/>
          </a:prstGeom>
          <a:noFill/>
        </p:spPr>
        <p:txBody>
          <a:bodyPr wrap="square" rtlCol="0">
            <a:spAutoFit/>
          </a:bodyPr>
          <a:lstStyle/>
          <a:p>
            <a:pPr algn="r"/>
            <a:r>
              <a:rPr lang="en-US" sz="900" dirty="0">
                <a:solidFill>
                  <a:schemeClr val="bg1"/>
                </a:solidFill>
              </a:rPr>
              <a:t>n=331</a:t>
            </a:r>
          </a:p>
        </p:txBody>
      </p:sp>
      <p:sp>
        <p:nvSpPr>
          <p:cNvPr id="66" name="TextBox 65"/>
          <p:cNvSpPr txBox="1"/>
          <p:nvPr/>
        </p:nvSpPr>
        <p:spPr>
          <a:xfrm>
            <a:off x="889233" y="6589662"/>
            <a:ext cx="725936" cy="230832"/>
          </a:xfrm>
          <a:prstGeom prst="rect">
            <a:avLst/>
          </a:prstGeom>
          <a:noFill/>
        </p:spPr>
        <p:txBody>
          <a:bodyPr wrap="square" rtlCol="0">
            <a:spAutoFit/>
          </a:bodyPr>
          <a:lstStyle/>
          <a:p>
            <a:pPr algn="r"/>
            <a:r>
              <a:rPr lang="en-US" sz="900" dirty="0">
                <a:solidFill>
                  <a:schemeClr val="bg1"/>
                </a:solidFill>
              </a:rPr>
              <a:t>n=620</a:t>
            </a:r>
          </a:p>
        </p:txBody>
      </p:sp>
      <p:sp>
        <p:nvSpPr>
          <p:cNvPr id="67" name="TextBox 66"/>
          <p:cNvSpPr txBox="1"/>
          <p:nvPr/>
        </p:nvSpPr>
        <p:spPr>
          <a:xfrm>
            <a:off x="436221" y="3108512"/>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68" name="TextBox 67"/>
          <p:cNvSpPr txBox="1"/>
          <p:nvPr/>
        </p:nvSpPr>
        <p:spPr>
          <a:xfrm>
            <a:off x="441575" y="4311920"/>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69" name="TextBox 68"/>
          <p:cNvSpPr txBox="1"/>
          <p:nvPr/>
        </p:nvSpPr>
        <p:spPr>
          <a:xfrm>
            <a:off x="437877" y="5483009"/>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70" name="TextBox 69"/>
          <p:cNvSpPr txBox="1"/>
          <p:nvPr/>
        </p:nvSpPr>
        <p:spPr>
          <a:xfrm>
            <a:off x="6351529" y="2162281"/>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71" name="5-Point Star 70"/>
          <p:cNvSpPr/>
          <p:nvPr/>
        </p:nvSpPr>
        <p:spPr>
          <a:xfrm>
            <a:off x="2772612" y="1817895"/>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2" name="5-Point Star 71"/>
          <p:cNvSpPr/>
          <p:nvPr/>
        </p:nvSpPr>
        <p:spPr>
          <a:xfrm>
            <a:off x="2049796" y="3704415"/>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3" name="5-Point Star 72"/>
          <p:cNvSpPr/>
          <p:nvPr/>
        </p:nvSpPr>
        <p:spPr>
          <a:xfrm>
            <a:off x="2222380" y="419297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4" name="5-Point Star 73"/>
          <p:cNvSpPr/>
          <p:nvPr/>
        </p:nvSpPr>
        <p:spPr>
          <a:xfrm>
            <a:off x="1894278" y="4906498"/>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p:cNvSpPr txBox="1"/>
          <p:nvPr/>
        </p:nvSpPr>
        <p:spPr>
          <a:xfrm>
            <a:off x="2021283" y="4939088"/>
            <a:ext cx="605333" cy="253916"/>
          </a:xfrm>
          <a:prstGeom prst="rect">
            <a:avLst/>
          </a:prstGeom>
          <a:noFill/>
        </p:spPr>
        <p:txBody>
          <a:bodyPr wrap="square" rtlCol="0">
            <a:spAutoFit/>
          </a:bodyPr>
          <a:lstStyle/>
          <a:p>
            <a:r>
              <a:rPr lang="en-US" sz="1050" dirty="0">
                <a:solidFill>
                  <a:schemeClr val="tx1">
                    <a:lumMod val="50000"/>
                    <a:lumOff val="50000"/>
                  </a:schemeClr>
                </a:solidFill>
              </a:rPr>
              <a:t>tied</a:t>
            </a:r>
          </a:p>
        </p:txBody>
      </p:sp>
      <p:sp>
        <p:nvSpPr>
          <p:cNvPr id="75" name="5-Point Star 74"/>
          <p:cNvSpPr/>
          <p:nvPr/>
        </p:nvSpPr>
        <p:spPr>
          <a:xfrm>
            <a:off x="2011761" y="546476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6" name="5-Point Star 75"/>
          <p:cNvSpPr/>
          <p:nvPr/>
        </p:nvSpPr>
        <p:spPr>
          <a:xfrm>
            <a:off x="4061109" y="4691974"/>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7" name="5-Point Star 76"/>
          <p:cNvSpPr/>
          <p:nvPr/>
        </p:nvSpPr>
        <p:spPr>
          <a:xfrm>
            <a:off x="4099104" y="5413285"/>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43482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792" y="1144746"/>
            <a:ext cx="2926080" cy="4894888"/>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100060" y="1144746"/>
            <a:ext cx="2926080" cy="4894888"/>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00328" y="1144746"/>
            <a:ext cx="2926080" cy="4894888"/>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826" y="0"/>
            <a:ext cx="7898201" cy="966019"/>
          </a:xfrm>
        </p:spPr>
        <p:txBody>
          <a:bodyPr>
            <a:normAutofit fontScale="90000"/>
          </a:bodyPr>
          <a:lstStyle/>
          <a:p>
            <a:r>
              <a:rPr lang="en-US" dirty="0"/>
              <a:t>Social-emotional and academic learning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83</a:t>
            </a:fld>
            <a:endParaRPr lang="en-US" dirty="0"/>
          </a:p>
        </p:txBody>
      </p:sp>
      <p:graphicFrame>
        <p:nvGraphicFramePr>
          <p:cNvPr id="11" name="Chart 10"/>
          <p:cNvGraphicFramePr/>
          <p:nvPr/>
        </p:nvGraphicFramePr>
        <p:xfrm>
          <a:off x="99791" y="1080502"/>
          <a:ext cx="3145980" cy="5035266"/>
        </p:xfrm>
        <a:graphic>
          <a:graphicData uri="http://schemas.openxmlformats.org/drawingml/2006/chart">
            <c:chart xmlns:c="http://schemas.openxmlformats.org/drawingml/2006/chart" xmlns:r="http://schemas.openxmlformats.org/officeDocument/2006/relationships" r:id="rId3"/>
          </a:graphicData>
        </a:graphic>
      </p:graphicFrame>
      <p:sp>
        <p:nvSpPr>
          <p:cNvPr id="152" name="TextBox 151"/>
          <p:cNvSpPr txBox="1"/>
          <p:nvPr/>
        </p:nvSpPr>
        <p:spPr>
          <a:xfrm>
            <a:off x="3708115" y="862032"/>
            <a:ext cx="1709969" cy="338554"/>
          </a:xfrm>
          <a:prstGeom prst="rect">
            <a:avLst/>
          </a:prstGeom>
          <a:noFill/>
        </p:spPr>
        <p:txBody>
          <a:bodyPr wrap="square" rtlCol="0">
            <a:spAutoFit/>
          </a:bodyPr>
          <a:lstStyle/>
          <a:p>
            <a:pPr algn="ctr"/>
            <a:r>
              <a:rPr lang="en-US" sz="1600" b="1" dirty="0">
                <a:solidFill>
                  <a:schemeClr val="accent5">
                    <a:lumMod val="75000"/>
                  </a:schemeClr>
                </a:solidFill>
              </a:rPr>
              <a:t>ASSOCIATIONS</a:t>
            </a:r>
            <a:endParaRPr lang="en-US" sz="1600" dirty="0"/>
          </a:p>
        </p:txBody>
      </p:sp>
      <p:sp>
        <p:nvSpPr>
          <p:cNvPr id="153" name="TextBox 152"/>
          <p:cNvSpPr txBox="1"/>
          <p:nvPr/>
        </p:nvSpPr>
        <p:spPr>
          <a:xfrm>
            <a:off x="6723708" y="862032"/>
            <a:ext cx="1679319" cy="338554"/>
          </a:xfrm>
          <a:prstGeom prst="rect">
            <a:avLst/>
          </a:prstGeom>
          <a:noFill/>
        </p:spPr>
        <p:txBody>
          <a:bodyPr wrap="square" rtlCol="0">
            <a:spAutoFit/>
          </a:bodyPr>
          <a:lstStyle/>
          <a:p>
            <a:pPr algn="ctr"/>
            <a:r>
              <a:rPr lang="en-US" sz="1600" b="1" dirty="0">
                <a:solidFill>
                  <a:schemeClr val="accent6"/>
                </a:solidFill>
              </a:rPr>
              <a:t>ASSESSMENT</a:t>
            </a:r>
            <a:endParaRPr lang="en-US" sz="1600" dirty="0"/>
          </a:p>
        </p:txBody>
      </p:sp>
      <p:sp>
        <p:nvSpPr>
          <p:cNvPr id="154" name="TextBox 153"/>
          <p:cNvSpPr txBox="1"/>
          <p:nvPr/>
        </p:nvSpPr>
        <p:spPr>
          <a:xfrm>
            <a:off x="762821" y="862032"/>
            <a:ext cx="1603373" cy="338554"/>
          </a:xfrm>
          <a:prstGeom prst="rect">
            <a:avLst/>
          </a:prstGeom>
          <a:noFill/>
          <a:effectLst/>
        </p:spPr>
        <p:txBody>
          <a:bodyPr wrap="square" rtlCol="0">
            <a:spAutoFit/>
          </a:bodyPr>
          <a:lstStyle/>
          <a:p>
            <a:pPr algn="ctr"/>
            <a:r>
              <a:rPr lang="en-US" sz="1600" b="1" dirty="0">
                <a:solidFill>
                  <a:schemeClr val="accent1"/>
                </a:solidFill>
              </a:rPr>
              <a:t>IMPRESSIONS</a:t>
            </a:r>
            <a:endParaRPr lang="en-US" sz="1600" dirty="0"/>
          </a:p>
        </p:txBody>
      </p:sp>
      <p:graphicFrame>
        <p:nvGraphicFramePr>
          <p:cNvPr id="155" name="Chart 154"/>
          <p:cNvGraphicFramePr/>
          <p:nvPr/>
        </p:nvGraphicFramePr>
        <p:xfrm>
          <a:off x="6471438" y="1243147"/>
          <a:ext cx="2466748" cy="3041389"/>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889233" y="6115633"/>
            <a:ext cx="725936" cy="230832"/>
          </a:xfrm>
          <a:prstGeom prst="rect">
            <a:avLst/>
          </a:prstGeom>
          <a:noFill/>
        </p:spPr>
        <p:txBody>
          <a:bodyPr wrap="square" rtlCol="0">
            <a:spAutoFit/>
          </a:bodyPr>
          <a:lstStyle/>
          <a:p>
            <a:pPr algn="r"/>
            <a:r>
              <a:rPr lang="en-US" sz="900" dirty="0">
                <a:solidFill>
                  <a:schemeClr val="bg1"/>
                </a:solidFill>
              </a:rPr>
              <a:t>n=175</a:t>
            </a:r>
          </a:p>
        </p:txBody>
      </p:sp>
      <p:sp>
        <p:nvSpPr>
          <p:cNvPr id="158" name="Rectangle 157"/>
          <p:cNvSpPr/>
          <p:nvPr/>
        </p:nvSpPr>
        <p:spPr>
          <a:xfrm>
            <a:off x="1685016" y="6115633"/>
            <a:ext cx="6606678" cy="6730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98138" y="6047599"/>
            <a:ext cx="1379865" cy="307777"/>
          </a:xfrm>
          <a:prstGeom prst="rect">
            <a:avLst/>
          </a:prstGeom>
        </p:spPr>
        <p:txBody>
          <a:bodyPr wrap="none">
            <a:spAutoFit/>
          </a:bodyPr>
          <a:lstStyle/>
          <a:p>
            <a:r>
              <a:rPr lang="en-US" sz="1400" b="1" dirty="0">
                <a:solidFill>
                  <a:schemeClr val="tx1">
                    <a:lumMod val="75000"/>
                    <a:lumOff val="25000"/>
                  </a:schemeClr>
                </a:solidFill>
              </a:rPr>
              <a:t>BOTTOM LINE</a:t>
            </a:r>
          </a:p>
        </p:txBody>
      </p:sp>
      <p:sp>
        <p:nvSpPr>
          <p:cNvPr id="22" name="TextBox 21"/>
          <p:cNvSpPr txBox="1"/>
          <p:nvPr/>
        </p:nvSpPr>
        <p:spPr>
          <a:xfrm>
            <a:off x="1699315" y="6255394"/>
            <a:ext cx="6577512" cy="584775"/>
          </a:xfrm>
          <a:prstGeom prst="rect">
            <a:avLst/>
          </a:prstGeom>
          <a:noFill/>
        </p:spPr>
        <p:txBody>
          <a:bodyPr wrap="square" rtlCol="0" anchor="ctr">
            <a:spAutoFit/>
          </a:bodyPr>
          <a:lstStyle/>
          <a:p>
            <a:pPr algn="ctr"/>
            <a:r>
              <a:rPr lang="en-US" sz="1600" dirty="0"/>
              <a:t>This latecomer to testing is a viable alternative to SEL,</a:t>
            </a:r>
            <a:br>
              <a:rPr lang="en-US" sz="1600" dirty="0"/>
            </a:br>
            <a:r>
              <a:rPr lang="en-US" sz="1600" dirty="0"/>
              <a:t>and popular with K-12.</a:t>
            </a:r>
          </a:p>
        </p:txBody>
      </p:sp>
      <p:sp>
        <p:nvSpPr>
          <p:cNvPr id="5" name="TextBox 4"/>
          <p:cNvSpPr txBox="1"/>
          <p:nvPr/>
        </p:nvSpPr>
        <p:spPr>
          <a:xfrm>
            <a:off x="6169703" y="4179091"/>
            <a:ext cx="2751526" cy="954107"/>
          </a:xfrm>
          <a:prstGeom prst="rect">
            <a:avLst/>
          </a:prstGeom>
          <a:noFill/>
        </p:spPr>
        <p:txBody>
          <a:bodyPr wrap="square" rtlCol="0">
            <a:spAutoFit/>
          </a:bodyPr>
          <a:lstStyle/>
          <a:p>
            <a:pPr algn="ctr"/>
            <a:r>
              <a:rPr lang="en-US" sz="1400" i="1" dirty="0"/>
              <a:t>“Because it's more encompassing and because, ideally, the two types of learning should work together.” K-12</a:t>
            </a:r>
          </a:p>
        </p:txBody>
      </p:sp>
      <p:graphicFrame>
        <p:nvGraphicFramePr>
          <p:cNvPr id="18" name="Table 17"/>
          <p:cNvGraphicFramePr>
            <a:graphicFrameLocks noGrp="1"/>
          </p:cNvGraphicFramePr>
          <p:nvPr/>
        </p:nvGraphicFramePr>
        <p:xfrm>
          <a:off x="3145779" y="1190744"/>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Liberal</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Conservative</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21" name="Rectangle 20"/>
          <p:cNvSpPr/>
          <p:nvPr/>
        </p:nvSpPr>
        <p:spPr>
          <a:xfrm>
            <a:off x="3504532" y="1532095"/>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43%</a:t>
            </a:r>
          </a:p>
        </p:txBody>
      </p:sp>
      <p:sp>
        <p:nvSpPr>
          <p:cNvPr id="23" name="Rectangle 22"/>
          <p:cNvSpPr/>
          <p:nvPr/>
        </p:nvSpPr>
        <p:spPr>
          <a:xfrm>
            <a:off x="5025046" y="1532095"/>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15%</a:t>
            </a:r>
          </a:p>
        </p:txBody>
      </p:sp>
      <p:sp>
        <p:nvSpPr>
          <p:cNvPr id="24" name="TextBox 23"/>
          <p:cNvSpPr txBox="1"/>
          <p:nvPr/>
        </p:nvSpPr>
        <p:spPr>
          <a:xfrm>
            <a:off x="4334070" y="1324414"/>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25" name="Rectangle 24"/>
          <p:cNvSpPr/>
          <p:nvPr/>
        </p:nvSpPr>
        <p:spPr>
          <a:xfrm>
            <a:off x="3504532" y="1867057"/>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49%</a:t>
            </a:r>
          </a:p>
        </p:txBody>
      </p:sp>
      <p:sp>
        <p:nvSpPr>
          <p:cNvPr id="26" name="Rectangle 25"/>
          <p:cNvSpPr/>
          <p:nvPr/>
        </p:nvSpPr>
        <p:spPr>
          <a:xfrm>
            <a:off x="5025046" y="1867057"/>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12%</a:t>
            </a:r>
          </a:p>
        </p:txBody>
      </p:sp>
      <p:sp>
        <p:nvSpPr>
          <p:cNvPr id="27" name="Rectangle 26"/>
          <p:cNvSpPr/>
          <p:nvPr/>
        </p:nvSpPr>
        <p:spPr>
          <a:xfrm>
            <a:off x="3504532" y="2219421"/>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40%</a:t>
            </a:r>
          </a:p>
        </p:txBody>
      </p:sp>
      <p:sp>
        <p:nvSpPr>
          <p:cNvPr id="28" name="Rectangle 27"/>
          <p:cNvSpPr/>
          <p:nvPr/>
        </p:nvSpPr>
        <p:spPr>
          <a:xfrm>
            <a:off x="5025046" y="2219421"/>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16%</a:t>
            </a:r>
          </a:p>
        </p:txBody>
      </p:sp>
      <p:graphicFrame>
        <p:nvGraphicFramePr>
          <p:cNvPr id="29" name="Table 28"/>
          <p:cNvGraphicFramePr>
            <a:graphicFrameLocks noGrp="1"/>
          </p:cNvGraphicFramePr>
          <p:nvPr/>
        </p:nvGraphicFramePr>
        <p:xfrm>
          <a:off x="3202348" y="2791937"/>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Term Future</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Term Past</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30" name="Rectangle 29"/>
          <p:cNvSpPr/>
          <p:nvPr/>
        </p:nvSpPr>
        <p:spPr>
          <a:xfrm>
            <a:off x="3561101" y="3133288"/>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57%</a:t>
            </a:r>
          </a:p>
        </p:txBody>
      </p:sp>
      <p:sp>
        <p:nvSpPr>
          <p:cNvPr id="31" name="Rectangle 30"/>
          <p:cNvSpPr/>
          <p:nvPr/>
        </p:nvSpPr>
        <p:spPr>
          <a:xfrm>
            <a:off x="5081615" y="3133288"/>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16%</a:t>
            </a:r>
          </a:p>
        </p:txBody>
      </p:sp>
      <p:sp>
        <p:nvSpPr>
          <p:cNvPr id="32" name="TextBox 31"/>
          <p:cNvSpPr txBox="1"/>
          <p:nvPr/>
        </p:nvSpPr>
        <p:spPr>
          <a:xfrm>
            <a:off x="4390639" y="2925607"/>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33" name="Rectangle 32"/>
          <p:cNvSpPr/>
          <p:nvPr/>
        </p:nvSpPr>
        <p:spPr>
          <a:xfrm>
            <a:off x="3561101" y="3468250"/>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63%</a:t>
            </a:r>
          </a:p>
        </p:txBody>
      </p:sp>
      <p:sp>
        <p:nvSpPr>
          <p:cNvPr id="34" name="Rectangle 33"/>
          <p:cNvSpPr/>
          <p:nvPr/>
        </p:nvSpPr>
        <p:spPr>
          <a:xfrm>
            <a:off x="5081615" y="3468250"/>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13%</a:t>
            </a:r>
          </a:p>
        </p:txBody>
      </p:sp>
      <p:sp>
        <p:nvSpPr>
          <p:cNvPr id="35" name="Rectangle 34"/>
          <p:cNvSpPr/>
          <p:nvPr/>
        </p:nvSpPr>
        <p:spPr>
          <a:xfrm>
            <a:off x="3561101" y="3820614"/>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63%</a:t>
            </a:r>
          </a:p>
        </p:txBody>
      </p:sp>
      <p:sp>
        <p:nvSpPr>
          <p:cNvPr id="36" name="Rectangle 35"/>
          <p:cNvSpPr/>
          <p:nvPr/>
        </p:nvSpPr>
        <p:spPr>
          <a:xfrm>
            <a:off x="5081615" y="3820614"/>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12%</a:t>
            </a:r>
          </a:p>
        </p:txBody>
      </p:sp>
      <p:graphicFrame>
        <p:nvGraphicFramePr>
          <p:cNvPr id="37" name="Table 36"/>
          <p:cNvGraphicFramePr>
            <a:graphicFrameLocks noGrp="1"/>
          </p:cNvGraphicFramePr>
          <p:nvPr/>
        </p:nvGraphicFramePr>
        <p:xfrm>
          <a:off x="3202348" y="4436086"/>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System-Wide</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Program</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38" name="Rectangle 37"/>
          <p:cNvSpPr/>
          <p:nvPr/>
        </p:nvSpPr>
        <p:spPr>
          <a:xfrm>
            <a:off x="3561101" y="4777437"/>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56%</a:t>
            </a:r>
          </a:p>
        </p:txBody>
      </p:sp>
      <p:sp>
        <p:nvSpPr>
          <p:cNvPr id="39" name="Rectangle 38"/>
          <p:cNvSpPr/>
          <p:nvPr/>
        </p:nvSpPr>
        <p:spPr>
          <a:xfrm>
            <a:off x="5081615" y="4777437"/>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26%</a:t>
            </a:r>
          </a:p>
        </p:txBody>
      </p:sp>
      <p:sp>
        <p:nvSpPr>
          <p:cNvPr id="40" name="TextBox 39"/>
          <p:cNvSpPr txBox="1"/>
          <p:nvPr/>
        </p:nvSpPr>
        <p:spPr>
          <a:xfrm>
            <a:off x="4390639" y="4569756"/>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41" name="Rectangle 40"/>
          <p:cNvSpPr/>
          <p:nvPr/>
        </p:nvSpPr>
        <p:spPr>
          <a:xfrm>
            <a:off x="3561101" y="5112399"/>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62%</a:t>
            </a:r>
          </a:p>
        </p:txBody>
      </p:sp>
      <p:sp>
        <p:nvSpPr>
          <p:cNvPr id="42" name="Rectangle 41"/>
          <p:cNvSpPr/>
          <p:nvPr/>
        </p:nvSpPr>
        <p:spPr>
          <a:xfrm>
            <a:off x="5081615" y="5112399"/>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22%</a:t>
            </a:r>
          </a:p>
        </p:txBody>
      </p:sp>
      <p:sp>
        <p:nvSpPr>
          <p:cNvPr id="43" name="Rectangle 42"/>
          <p:cNvSpPr/>
          <p:nvPr/>
        </p:nvSpPr>
        <p:spPr>
          <a:xfrm>
            <a:off x="3561101" y="5464763"/>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58%</a:t>
            </a:r>
          </a:p>
        </p:txBody>
      </p:sp>
      <p:sp>
        <p:nvSpPr>
          <p:cNvPr id="44" name="Rectangle 43"/>
          <p:cNvSpPr/>
          <p:nvPr/>
        </p:nvSpPr>
        <p:spPr>
          <a:xfrm>
            <a:off x="5081615" y="5464763"/>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25%</a:t>
            </a:r>
          </a:p>
        </p:txBody>
      </p:sp>
      <p:sp>
        <p:nvSpPr>
          <p:cNvPr id="45" name="TextBox 44"/>
          <p:cNvSpPr txBox="1"/>
          <p:nvPr/>
        </p:nvSpPr>
        <p:spPr>
          <a:xfrm>
            <a:off x="889233" y="6115633"/>
            <a:ext cx="725936" cy="230832"/>
          </a:xfrm>
          <a:prstGeom prst="rect">
            <a:avLst/>
          </a:prstGeom>
          <a:noFill/>
        </p:spPr>
        <p:txBody>
          <a:bodyPr wrap="square" rtlCol="0">
            <a:spAutoFit/>
          </a:bodyPr>
          <a:lstStyle/>
          <a:p>
            <a:pPr algn="r"/>
            <a:r>
              <a:rPr lang="en-US" sz="900" dirty="0">
                <a:solidFill>
                  <a:schemeClr val="bg1"/>
                </a:solidFill>
              </a:rPr>
              <a:t>n=175</a:t>
            </a:r>
          </a:p>
        </p:txBody>
      </p:sp>
      <p:sp>
        <p:nvSpPr>
          <p:cNvPr id="46" name="TextBox 45"/>
          <p:cNvSpPr txBox="1"/>
          <p:nvPr/>
        </p:nvSpPr>
        <p:spPr>
          <a:xfrm>
            <a:off x="363288" y="6617965"/>
            <a:ext cx="1188720" cy="182880"/>
          </a:xfrm>
          <a:prstGeom prst="rect">
            <a:avLst/>
          </a:prstGeom>
          <a:solidFill>
            <a:schemeClr val="accent5"/>
          </a:solidFill>
        </p:spPr>
        <p:txBody>
          <a:bodyPr wrap="square" rtlCol="0" anchor="ctr">
            <a:spAutoFit/>
          </a:bodyPr>
          <a:lstStyle/>
          <a:p>
            <a:r>
              <a:rPr lang="en-US" sz="1050" dirty="0">
                <a:solidFill>
                  <a:schemeClr val="bg1"/>
                </a:solidFill>
              </a:rPr>
              <a:t>Afterschool</a:t>
            </a:r>
          </a:p>
        </p:txBody>
      </p:sp>
      <p:sp>
        <p:nvSpPr>
          <p:cNvPr id="47" name="TextBox 46"/>
          <p:cNvSpPr txBox="1"/>
          <p:nvPr/>
        </p:nvSpPr>
        <p:spPr>
          <a:xfrm>
            <a:off x="363288" y="6385249"/>
            <a:ext cx="1188720" cy="182880"/>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48" name="TextBox 47"/>
          <p:cNvSpPr txBox="1"/>
          <p:nvPr/>
        </p:nvSpPr>
        <p:spPr>
          <a:xfrm>
            <a:off x="363288" y="6152533"/>
            <a:ext cx="1188720" cy="182880"/>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49" name="Group 48"/>
          <p:cNvGrpSpPr/>
          <p:nvPr/>
        </p:nvGrpSpPr>
        <p:grpSpPr>
          <a:xfrm>
            <a:off x="208276" y="6602967"/>
            <a:ext cx="206101" cy="206101"/>
            <a:chOff x="7151688" y="1101474"/>
            <a:chExt cx="1246909" cy="1246909"/>
          </a:xfrm>
        </p:grpSpPr>
        <p:sp>
          <p:nvSpPr>
            <p:cNvPr id="50" name="Oval 49"/>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1" name="Picture 50"/>
            <p:cNvPicPr>
              <a:picLocks noChangeAspect="1"/>
            </p:cNvPicPr>
            <p:nvPr/>
          </p:nvPicPr>
          <p:blipFill rotWithShape="1">
            <a:blip r:embed="rId5"/>
            <a:srcRect l="8220" t="6842" b="6868"/>
            <a:stretch/>
          </p:blipFill>
          <p:spPr>
            <a:xfrm>
              <a:off x="7365840" y="1304459"/>
              <a:ext cx="818604" cy="840938"/>
            </a:xfrm>
            <a:prstGeom prst="rect">
              <a:avLst/>
            </a:prstGeom>
          </p:spPr>
        </p:pic>
      </p:grpSp>
      <p:sp>
        <p:nvSpPr>
          <p:cNvPr id="52" name="Oval 51"/>
          <p:cNvSpPr>
            <a:spLocks noChangeAspect="1"/>
          </p:cNvSpPr>
          <p:nvPr/>
        </p:nvSpPr>
        <p:spPr>
          <a:xfrm>
            <a:off x="208276" y="6369286"/>
            <a:ext cx="206101" cy="206101"/>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53" name="Group 52"/>
          <p:cNvGrpSpPr/>
          <p:nvPr/>
        </p:nvGrpSpPr>
        <p:grpSpPr>
          <a:xfrm>
            <a:off x="240434" y="6383296"/>
            <a:ext cx="134508" cy="163547"/>
            <a:chOff x="6259830" y="260894"/>
            <a:chExt cx="1131570" cy="1375860"/>
          </a:xfrm>
        </p:grpSpPr>
        <p:grpSp>
          <p:nvGrpSpPr>
            <p:cNvPr id="54" name="Group 53"/>
            <p:cNvGrpSpPr/>
            <p:nvPr/>
          </p:nvGrpSpPr>
          <p:grpSpPr>
            <a:xfrm>
              <a:off x="6357098" y="260894"/>
              <a:ext cx="936267" cy="1079584"/>
              <a:chOff x="6374985" y="241883"/>
              <a:chExt cx="936267" cy="1123092"/>
            </a:xfrm>
          </p:grpSpPr>
          <p:sp>
            <p:nvSpPr>
              <p:cNvPr id="58" name="Freeform 57"/>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 Diagonal Corner Rectangle 59"/>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208276" y="6135604"/>
            <a:ext cx="206101" cy="206101"/>
            <a:chOff x="10979428" y="3900250"/>
            <a:chExt cx="584279" cy="581693"/>
          </a:xfrm>
        </p:grpSpPr>
        <p:sp>
          <p:nvSpPr>
            <p:cNvPr id="62" name="Oval 61"/>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rotWithShape="1">
            <a:blip r:embed="rId6"/>
            <a:srcRect l="2607" t="6649" r="2502" b="3428"/>
            <a:stretch/>
          </p:blipFill>
          <p:spPr>
            <a:xfrm>
              <a:off x="11100495" y="3948112"/>
              <a:ext cx="339555" cy="460089"/>
            </a:xfrm>
            <a:prstGeom prst="rect">
              <a:avLst/>
            </a:prstGeom>
          </p:spPr>
        </p:pic>
        <p:sp>
          <p:nvSpPr>
            <p:cNvPr id="64" name="Oval 63"/>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65" name="TextBox 64"/>
          <p:cNvSpPr txBox="1"/>
          <p:nvPr/>
        </p:nvSpPr>
        <p:spPr>
          <a:xfrm>
            <a:off x="889233" y="6115633"/>
            <a:ext cx="725936" cy="230832"/>
          </a:xfrm>
          <a:prstGeom prst="rect">
            <a:avLst/>
          </a:prstGeom>
          <a:noFill/>
        </p:spPr>
        <p:txBody>
          <a:bodyPr wrap="square" rtlCol="0">
            <a:spAutoFit/>
          </a:bodyPr>
          <a:lstStyle/>
          <a:p>
            <a:pPr algn="r"/>
            <a:r>
              <a:rPr lang="en-US" sz="900" dirty="0">
                <a:solidFill>
                  <a:schemeClr val="bg1"/>
                </a:solidFill>
              </a:rPr>
              <a:t>n=192</a:t>
            </a:r>
          </a:p>
        </p:txBody>
      </p:sp>
      <p:sp>
        <p:nvSpPr>
          <p:cNvPr id="66" name="TextBox 65"/>
          <p:cNvSpPr txBox="1"/>
          <p:nvPr/>
        </p:nvSpPr>
        <p:spPr>
          <a:xfrm>
            <a:off x="889233" y="6351535"/>
            <a:ext cx="725936" cy="230832"/>
          </a:xfrm>
          <a:prstGeom prst="rect">
            <a:avLst/>
          </a:prstGeom>
          <a:noFill/>
        </p:spPr>
        <p:txBody>
          <a:bodyPr wrap="square" rtlCol="0">
            <a:spAutoFit/>
          </a:bodyPr>
          <a:lstStyle/>
          <a:p>
            <a:pPr algn="r"/>
            <a:r>
              <a:rPr lang="en-US" sz="900" dirty="0">
                <a:solidFill>
                  <a:schemeClr val="bg1"/>
                </a:solidFill>
              </a:rPr>
              <a:t>n=331</a:t>
            </a:r>
          </a:p>
        </p:txBody>
      </p:sp>
      <p:sp>
        <p:nvSpPr>
          <p:cNvPr id="67" name="TextBox 66"/>
          <p:cNvSpPr txBox="1"/>
          <p:nvPr/>
        </p:nvSpPr>
        <p:spPr>
          <a:xfrm>
            <a:off x="889233" y="6589662"/>
            <a:ext cx="725936" cy="230832"/>
          </a:xfrm>
          <a:prstGeom prst="rect">
            <a:avLst/>
          </a:prstGeom>
          <a:noFill/>
        </p:spPr>
        <p:txBody>
          <a:bodyPr wrap="square" rtlCol="0">
            <a:spAutoFit/>
          </a:bodyPr>
          <a:lstStyle/>
          <a:p>
            <a:pPr algn="r"/>
            <a:r>
              <a:rPr lang="en-US" sz="900" dirty="0">
                <a:solidFill>
                  <a:schemeClr val="bg1"/>
                </a:solidFill>
              </a:rPr>
              <a:t>n=620</a:t>
            </a:r>
          </a:p>
        </p:txBody>
      </p:sp>
      <p:sp>
        <p:nvSpPr>
          <p:cNvPr id="68" name="TextBox 67"/>
          <p:cNvSpPr txBox="1"/>
          <p:nvPr/>
        </p:nvSpPr>
        <p:spPr>
          <a:xfrm>
            <a:off x="436221" y="3108512"/>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69" name="TextBox 68"/>
          <p:cNvSpPr txBox="1"/>
          <p:nvPr/>
        </p:nvSpPr>
        <p:spPr>
          <a:xfrm>
            <a:off x="441575" y="4311920"/>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70" name="TextBox 69"/>
          <p:cNvSpPr txBox="1"/>
          <p:nvPr/>
        </p:nvSpPr>
        <p:spPr>
          <a:xfrm>
            <a:off x="437877" y="5483009"/>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71" name="TextBox 70"/>
          <p:cNvSpPr txBox="1"/>
          <p:nvPr/>
        </p:nvSpPr>
        <p:spPr>
          <a:xfrm>
            <a:off x="6351529" y="2162281"/>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72" name="5-Point Star 71"/>
          <p:cNvSpPr/>
          <p:nvPr/>
        </p:nvSpPr>
        <p:spPr>
          <a:xfrm>
            <a:off x="2071896" y="2770324"/>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3" name="5-Point Star 72"/>
          <p:cNvSpPr/>
          <p:nvPr/>
        </p:nvSpPr>
        <p:spPr>
          <a:xfrm>
            <a:off x="2047693" y="5217639"/>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4" name="5-Point Star 73"/>
          <p:cNvSpPr/>
          <p:nvPr/>
        </p:nvSpPr>
        <p:spPr>
          <a:xfrm>
            <a:off x="4081485" y="3048930"/>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5" name="5-Point Star 74"/>
          <p:cNvSpPr/>
          <p:nvPr/>
        </p:nvSpPr>
        <p:spPr>
          <a:xfrm>
            <a:off x="4103775" y="3429936"/>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6" name="5-Point Star 75"/>
          <p:cNvSpPr/>
          <p:nvPr/>
        </p:nvSpPr>
        <p:spPr>
          <a:xfrm>
            <a:off x="4103775" y="5054950"/>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7" name="5-Point Star 76"/>
          <p:cNvSpPr/>
          <p:nvPr/>
        </p:nvSpPr>
        <p:spPr>
          <a:xfrm>
            <a:off x="7952957" y="1519735"/>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8" name="5-Point Star 77"/>
          <p:cNvSpPr/>
          <p:nvPr/>
        </p:nvSpPr>
        <p:spPr>
          <a:xfrm>
            <a:off x="8238407" y="1788264"/>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0" name="TextBox 79"/>
          <p:cNvSpPr txBox="1"/>
          <p:nvPr/>
        </p:nvSpPr>
        <p:spPr>
          <a:xfrm>
            <a:off x="6274882" y="5161882"/>
            <a:ext cx="2751526" cy="738664"/>
          </a:xfrm>
          <a:prstGeom prst="rect">
            <a:avLst/>
          </a:prstGeom>
          <a:noFill/>
        </p:spPr>
        <p:txBody>
          <a:bodyPr wrap="square" rtlCol="0">
            <a:spAutoFit/>
          </a:bodyPr>
          <a:lstStyle/>
          <a:p>
            <a:pPr algn="ctr"/>
            <a:r>
              <a:rPr lang="en-US" sz="1400" i="1" dirty="0"/>
              <a:t>“It is about academic learning also and this might give you more buy-in.” Policy</a:t>
            </a:r>
          </a:p>
        </p:txBody>
      </p:sp>
    </p:spTree>
    <p:extLst>
      <p:ext uri="{BB962C8B-B14F-4D97-AF65-F5344CB8AC3E}">
        <p14:creationId xmlns:p14="http://schemas.microsoft.com/office/powerpoint/2010/main" val="16201575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792" y="1144746"/>
            <a:ext cx="2926080" cy="4894888"/>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100060" y="1144746"/>
            <a:ext cx="2926080" cy="4894888"/>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00328" y="1144746"/>
            <a:ext cx="2926080" cy="4894888"/>
          </a:xfrm>
          <a:prstGeom prst="rect">
            <a:avLst/>
          </a:prstGeom>
          <a:solidFill>
            <a:schemeClr val="bg1"/>
          </a:solid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4826" y="0"/>
            <a:ext cx="7898201" cy="966019"/>
          </a:xfrm>
        </p:spPr>
        <p:txBody>
          <a:bodyPr>
            <a:normAutofit/>
          </a:bodyPr>
          <a:lstStyle/>
          <a:p>
            <a:r>
              <a:rPr lang="en-US" dirty="0"/>
              <a:t>Social and emotional learning</a:t>
            </a:r>
          </a:p>
        </p:txBody>
      </p:sp>
      <p:sp>
        <p:nvSpPr>
          <p:cNvPr id="3" name="Slide Number Placeholder 2"/>
          <p:cNvSpPr>
            <a:spLocks noGrp="1"/>
          </p:cNvSpPr>
          <p:nvPr>
            <p:ph type="sldNum" sz="quarter" idx="4"/>
          </p:nvPr>
        </p:nvSpPr>
        <p:spPr/>
        <p:txBody>
          <a:bodyPr/>
          <a:lstStyle/>
          <a:p>
            <a:fld id="{62DFECC4-1679-4D45-9635-E86BD1EE09E9}" type="slidenum">
              <a:rPr lang="en-US" smtClean="0"/>
              <a:pPr/>
              <a:t>84</a:t>
            </a:fld>
            <a:endParaRPr lang="en-US" dirty="0"/>
          </a:p>
        </p:txBody>
      </p:sp>
      <p:graphicFrame>
        <p:nvGraphicFramePr>
          <p:cNvPr id="11" name="Chart 10"/>
          <p:cNvGraphicFramePr/>
          <p:nvPr/>
        </p:nvGraphicFramePr>
        <p:xfrm>
          <a:off x="99791" y="1080502"/>
          <a:ext cx="3145980" cy="5035266"/>
        </p:xfrm>
        <a:graphic>
          <a:graphicData uri="http://schemas.openxmlformats.org/drawingml/2006/chart">
            <c:chart xmlns:c="http://schemas.openxmlformats.org/drawingml/2006/chart" xmlns:r="http://schemas.openxmlformats.org/officeDocument/2006/relationships" r:id="rId3"/>
          </a:graphicData>
        </a:graphic>
      </p:graphicFrame>
      <p:sp>
        <p:nvSpPr>
          <p:cNvPr id="152" name="TextBox 151"/>
          <p:cNvSpPr txBox="1"/>
          <p:nvPr/>
        </p:nvSpPr>
        <p:spPr>
          <a:xfrm>
            <a:off x="3708115" y="862032"/>
            <a:ext cx="1709969" cy="338554"/>
          </a:xfrm>
          <a:prstGeom prst="rect">
            <a:avLst/>
          </a:prstGeom>
          <a:noFill/>
        </p:spPr>
        <p:txBody>
          <a:bodyPr wrap="square" rtlCol="0">
            <a:spAutoFit/>
          </a:bodyPr>
          <a:lstStyle/>
          <a:p>
            <a:pPr algn="ctr"/>
            <a:r>
              <a:rPr lang="en-US" sz="1600" b="1" dirty="0">
                <a:solidFill>
                  <a:schemeClr val="accent5">
                    <a:lumMod val="75000"/>
                  </a:schemeClr>
                </a:solidFill>
              </a:rPr>
              <a:t>ASSOCIATIONS</a:t>
            </a:r>
            <a:endParaRPr lang="en-US" sz="1600" dirty="0"/>
          </a:p>
        </p:txBody>
      </p:sp>
      <p:sp>
        <p:nvSpPr>
          <p:cNvPr id="153" name="TextBox 152"/>
          <p:cNvSpPr txBox="1"/>
          <p:nvPr/>
        </p:nvSpPr>
        <p:spPr>
          <a:xfrm>
            <a:off x="6723708" y="862032"/>
            <a:ext cx="1679319" cy="338554"/>
          </a:xfrm>
          <a:prstGeom prst="rect">
            <a:avLst/>
          </a:prstGeom>
          <a:noFill/>
        </p:spPr>
        <p:txBody>
          <a:bodyPr wrap="square" rtlCol="0">
            <a:spAutoFit/>
          </a:bodyPr>
          <a:lstStyle/>
          <a:p>
            <a:pPr algn="ctr"/>
            <a:r>
              <a:rPr lang="en-US" sz="1600" b="1" dirty="0">
                <a:solidFill>
                  <a:schemeClr val="accent6"/>
                </a:solidFill>
              </a:rPr>
              <a:t>ASSESSMENT</a:t>
            </a:r>
            <a:endParaRPr lang="en-US" sz="1600" dirty="0"/>
          </a:p>
        </p:txBody>
      </p:sp>
      <p:sp>
        <p:nvSpPr>
          <p:cNvPr id="154" name="TextBox 153"/>
          <p:cNvSpPr txBox="1"/>
          <p:nvPr/>
        </p:nvSpPr>
        <p:spPr>
          <a:xfrm>
            <a:off x="762821" y="862032"/>
            <a:ext cx="1603373" cy="338554"/>
          </a:xfrm>
          <a:prstGeom prst="rect">
            <a:avLst/>
          </a:prstGeom>
          <a:noFill/>
          <a:effectLst/>
        </p:spPr>
        <p:txBody>
          <a:bodyPr wrap="square" rtlCol="0">
            <a:spAutoFit/>
          </a:bodyPr>
          <a:lstStyle/>
          <a:p>
            <a:pPr algn="ctr"/>
            <a:r>
              <a:rPr lang="en-US" sz="1600" b="1" dirty="0">
                <a:solidFill>
                  <a:schemeClr val="accent1"/>
                </a:solidFill>
              </a:rPr>
              <a:t>IMPRESSIONS</a:t>
            </a:r>
            <a:endParaRPr lang="en-US" sz="1600" dirty="0"/>
          </a:p>
        </p:txBody>
      </p:sp>
      <p:graphicFrame>
        <p:nvGraphicFramePr>
          <p:cNvPr id="155" name="Chart 154"/>
          <p:cNvGraphicFramePr/>
          <p:nvPr/>
        </p:nvGraphicFramePr>
        <p:xfrm>
          <a:off x="6471438" y="1243147"/>
          <a:ext cx="2466748" cy="3041389"/>
        </p:xfrm>
        <a:graphic>
          <a:graphicData uri="http://schemas.openxmlformats.org/drawingml/2006/chart">
            <c:chart xmlns:c="http://schemas.openxmlformats.org/drawingml/2006/chart" xmlns:r="http://schemas.openxmlformats.org/officeDocument/2006/relationships" r:id="rId4"/>
          </a:graphicData>
        </a:graphic>
      </p:graphicFrame>
      <p:sp>
        <p:nvSpPr>
          <p:cNvPr id="158" name="Rectangle 157"/>
          <p:cNvSpPr/>
          <p:nvPr/>
        </p:nvSpPr>
        <p:spPr>
          <a:xfrm>
            <a:off x="1685016" y="6115633"/>
            <a:ext cx="6606678" cy="6730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98138" y="6047599"/>
            <a:ext cx="1379865" cy="307777"/>
          </a:xfrm>
          <a:prstGeom prst="rect">
            <a:avLst/>
          </a:prstGeom>
        </p:spPr>
        <p:txBody>
          <a:bodyPr wrap="none">
            <a:spAutoFit/>
          </a:bodyPr>
          <a:lstStyle/>
          <a:p>
            <a:r>
              <a:rPr lang="en-US" sz="1400" b="1" dirty="0">
                <a:solidFill>
                  <a:schemeClr val="tx1">
                    <a:lumMod val="75000"/>
                    <a:lumOff val="25000"/>
                  </a:schemeClr>
                </a:solidFill>
              </a:rPr>
              <a:t>BOTTOM LINE</a:t>
            </a:r>
          </a:p>
        </p:txBody>
      </p:sp>
      <p:sp>
        <p:nvSpPr>
          <p:cNvPr id="22" name="TextBox 21"/>
          <p:cNvSpPr txBox="1"/>
          <p:nvPr/>
        </p:nvSpPr>
        <p:spPr>
          <a:xfrm>
            <a:off x="1699315" y="6255395"/>
            <a:ext cx="6577512" cy="584775"/>
          </a:xfrm>
          <a:prstGeom prst="rect">
            <a:avLst/>
          </a:prstGeom>
          <a:noFill/>
        </p:spPr>
        <p:txBody>
          <a:bodyPr wrap="square" rtlCol="0" anchor="ctr">
            <a:spAutoFit/>
          </a:bodyPr>
          <a:lstStyle/>
          <a:p>
            <a:pPr algn="ctr"/>
            <a:r>
              <a:rPr lang="en-US" sz="1600" dirty="0"/>
              <a:t>Positive and descriptive. Pitfalls are it lacks urgency and is seen as more liberal, though the fewest number say to “avoid it.”</a:t>
            </a:r>
          </a:p>
        </p:txBody>
      </p:sp>
      <p:sp>
        <p:nvSpPr>
          <p:cNvPr id="5" name="TextBox 4"/>
          <p:cNvSpPr txBox="1"/>
          <p:nvPr/>
        </p:nvSpPr>
        <p:spPr>
          <a:xfrm>
            <a:off x="6065279" y="4215888"/>
            <a:ext cx="3002093" cy="1815882"/>
          </a:xfrm>
          <a:prstGeom prst="rect">
            <a:avLst/>
          </a:prstGeom>
          <a:noFill/>
        </p:spPr>
        <p:txBody>
          <a:bodyPr wrap="square" rtlCol="0">
            <a:spAutoFit/>
          </a:bodyPr>
          <a:lstStyle/>
          <a:p>
            <a:pPr algn="ctr"/>
            <a:r>
              <a:rPr lang="en-US" sz="1600" i="1" dirty="0"/>
              <a:t>“Social and emotional learning has an impact on academic learning but needs to be prioritized. Making a distinction between them will emphasize its value.” Afterschool</a:t>
            </a:r>
          </a:p>
        </p:txBody>
      </p:sp>
      <p:graphicFrame>
        <p:nvGraphicFramePr>
          <p:cNvPr id="17" name="Table 16"/>
          <p:cNvGraphicFramePr>
            <a:graphicFrameLocks noGrp="1"/>
          </p:cNvGraphicFramePr>
          <p:nvPr/>
        </p:nvGraphicFramePr>
        <p:xfrm>
          <a:off x="3145779" y="1190744"/>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Liberal</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Conservative</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18" name="Rectangle 17"/>
          <p:cNvSpPr/>
          <p:nvPr/>
        </p:nvSpPr>
        <p:spPr>
          <a:xfrm>
            <a:off x="3504532" y="1532095"/>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53%</a:t>
            </a:r>
          </a:p>
        </p:txBody>
      </p:sp>
      <p:sp>
        <p:nvSpPr>
          <p:cNvPr id="19" name="Rectangle 18"/>
          <p:cNvSpPr/>
          <p:nvPr/>
        </p:nvSpPr>
        <p:spPr>
          <a:xfrm>
            <a:off x="5025046" y="1532095"/>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8%</a:t>
            </a:r>
          </a:p>
        </p:txBody>
      </p:sp>
      <p:sp>
        <p:nvSpPr>
          <p:cNvPr id="21" name="TextBox 20"/>
          <p:cNvSpPr txBox="1"/>
          <p:nvPr/>
        </p:nvSpPr>
        <p:spPr>
          <a:xfrm>
            <a:off x="4334070" y="1324414"/>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23" name="Rectangle 22"/>
          <p:cNvSpPr/>
          <p:nvPr/>
        </p:nvSpPr>
        <p:spPr>
          <a:xfrm>
            <a:off x="3504532" y="1867057"/>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54%</a:t>
            </a:r>
          </a:p>
        </p:txBody>
      </p:sp>
      <p:sp>
        <p:nvSpPr>
          <p:cNvPr id="24" name="Rectangle 23"/>
          <p:cNvSpPr/>
          <p:nvPr/>
        </p:nvSpPr>
        <p:spPr>
          <a:xfrm>
            <a:off x="5025046" y="1867057"/>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9%</a:t>
            </a:r>
          </a:p>
        </p:txBody>
      </p:sp>
      <p:sp>
        <p:nvSpPr>
          <p:cNvPr id="25" name="Rectangle 24"/>
          <p:cNvSpPr/>
          <p:nvPr/>
        </p:nvSpPr>
        <p:spPr>
          <a:xfrm>
            <a:off x="3504532" y="2219421"/>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56%</a:t>
            </a:r>
          </a:p>
        </p:txBody>
      </p:sp>
      <p:sp>
        <p:nvSpPr>
          <p:cNvPr id="26" name="Rectangle 25"/>
          <p:cNvSpPr/>
          <p:nvPr/>
        </p:nvSpPr>
        <p:spPr>
          <a:xfrm>
            <a:off x="5025046" y="2219421"/>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5%</a:t>
            </a:r>
          </a:p>
        </p:txBody>
      </p:sp>
      <p:graphicFrame>
        <p:nvGraphicFramePr>
          <p:cNvPr id="27" name="Table 26"/>
          <p:cNvGraphicFramePr>
            <a:graphicFrameLocks noGrp="1"/>
          </p:cNvGraphicFramePr>
          <p:nvPr/>
        </p:nvGraphicFramePr>
        <p:xfrm>
          <a:off x="3202348" y="2791937"/>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Term Future</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Term Past</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28" name="Rectangle 27"/>
          <p:cNvSpPr/>
          <p:nvPr/>
        </p:nvSpPr>
        <p:spPr>
          <a:xfrm>
            <a:off x="3561101" y="3133288"/>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51%</a:t>
            </a:r>
          </a:p>
        </p:txBody>
      </p:sp>
      <p:sp>
        <p:nvSpPr>
          <p:cNvPr id="29" name="Rectangle 28"/>
          <p:cNvSpPr/>
          <p:nvPr/>
        </p:nvSpPr>
        <p:spPr>
          <a:xfrm>
            <a:off x="5081615" y="3133288"/>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18%</a:t>
            </a:r>
          </a:p>
        </p:txBody>
      </p:sp>
      <p:sp>
        <p:nvSpPr>
          <p:cNvPr id="30" name="TextBox 29"/>
          <p:cNvSpPr txBox="1"/>
          <p:nvPr/>
        </p:nvSpPr>
        <p:spPr>
          <a:xfrm>
            <a:off x="4390639" y="2925607"/>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31" name="Rectangle 30"/>
          <p:cNvSpPr/>
          <p:nvPr/>
        </p:nvSpPr>
        <p:spPr>
          <a:xfrm>
            <a:off x="3561101" y="3468250"/>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56%</a:t>
            </a:r>
          </a:p>
        </p:txBody>
      </p:sp>
      <p:sp>
        <p:nvSpPr>
          <p:cNvPr id="32" name="Rectangle 31"/>
          <p:cNvSpPr/>
          <p:nvPr/>
        </p:nvSpPr>
        <p:spPr>
          <a:xfrm>
            <a:off x="5081615" y="3468250"/>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20%</a:t>
            </a:r>
          </a:p>
        </p:txBody>
      </p:sp>
      <p:sp>
        <p:nvSpPr>
          <p:cNvPr id="33" name="Rectangle 32"/>
          <p:cNvSpPr/>
          <p:nvPr/>
        </p:nvSpPr>
        <p:spPr>
          <a:xfrm>
            <a:off x="3561101" y="3820614"/>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69%</a:t>
            </a:r>
          </a:p>
        </p:txBody>
      </p:sp>
      <p:sp>
        <p:nvSpPr>
          <p:cNvPr id="34" name="Rectangle 33"/>
          <p:cNvSpPr/>
          <p:nvPr/>
        </p:nvSpPr>
        <p:spPr>
          <a:xfrm>
            <a:off x="5081615" y="3820614"/>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11%</a:t>
            </a:r>
          </a:p>
        </p:txBody>
      </p:sp>
      <p:graphicFrame>
        <p:nvGraphicFramePr>
          <p:cNvPr id="35" name="Table 34"/>
          <p:cNvGraphicFramePr>
            <a:graphicFrameLocks noGrp="1"/>
          </p:cNvGraphicFramePr>
          <p:nvPr/>
        </p:nvGraphicFramePr>
        <p:xfrm>
          <a:off x="3202348" y="4436086"/>
          <a:ext cx="2834640" cy="1310640"/>
        </p:xfrm>
        <a:graphic>
          <a:graphicData uri="http://schemas.openxmlformats.org/drawingml/2006/table">
            <a:tbl>
              <a:tblPr firstRow="1" bandRow="1">
                <a:tableStyleId>{2D5ABB26-0587-4C30-8999-92F81FD0307C}</a:tableStyleId>
              </a:tblPr>
              <a:tblGrid>
                <a:gridCol w="1280160">
                  <a:extLst>
                    <a:ext uri="{9D8B030D-6E8A-4147-A177-3AD203B41FA5}">
                      <a16:colId xmlns:a16="http://schemas.microsoft.com/office/drawing/2014/main" val="1611368714"/>
                    </a:ext>
                  </a:extLst>
                </a:gridCol>
                <a:gridCol w="274320">
                  <a:extLst>
                    <a:ext uri="{9D8B030D-6E8A-4147-A177-3AD203B41FA5}">
                      <a16:colId xmlns:a16="http://schemas.microsoft.com/office/drawing/2014/main" val="1551523493"/>
                    </a:ext>
                  </a:extLst>
                </a:gridCol>
                <a:gridCol w="1280160">
                  <a:extLst>
                    <a:ext uri="{9D8B030D-6E8A-4147-A177-3AD203B41FA5}">
                      <a16:colId xmlns:a16="http://schemas.microsoft.com/office/drawing/2014/main" val="1879870187"/>
                    </a:ext>
                  </a:extLst>
                </a:gridCol>
              </a:tblGrid>
              <a:tr h="304800">
                <a:tc>
                  <a:txBody>
                    <a:bodyPr/>
                    <a:lstStyle/>
                    <a:p>
                      <a:pPr algn="ctr"/>
                      <a:r>
                        <a:rPr lang="en-US" sz="1400" u="sng" dirty="0"/>
                        <a:t>System-Wide</a:t>
                      </a:r>
                      <a:endParaRPr lang="en-US" sz="1600" b="1" u="sng" dirty="0">
                        <a:solidFill>
                          <a:schemeClr val="tx1">
                            <a:lumMod val="75000"/>
                            <a:lumOff val="25000"/>
                          </a:schemeClr>
                        </a:solidFill>
                      </a:endParaRPr>
                    </a:p>
                  </a:txBody>
                  <a:tcPr anchor="ctr"/>
                </a:tc>
                <a:tc>
                  <a:txBody>
                    <a:bodyPr/>
                    <a:lstStyle/>
                    <a:p>
                      <a:pPr algn="ctr"/>
                      <a:endParaRPr lang="en-US" sz="1400" b="0" u="none" dirty="0">
                        <a:solidFill>
                          <a:schemeClr val="tx1">
                            <a:lumMod val="75000"/>
                            <a:lumOff val="25000"/>
                          </a:schemeClr>
                        </a:solidFill>
                      </a:endParaRPr>
                    </a:p>
                  </a:txBody>
                  <a:tcPr anchor="ctr"/>
                </a:tc>
                <a:tc>
                  <a:txBody>
                    <a:bodyPr/>
                    <a:lstStyle/>
                    <a:p>
                      <a:pPr algn="ctr"/>
                      <a:r>
                        <a:rPr lang="en-US" sz="1400" u="sng" dirty="0"/>
                        <a:t>Program</a:t>
                      </a:r>
                      <a:endParaRPr lang="en-US" sz="1400" b="1" u="sng" dirty="0">
                        <a:solidFill>
                          <a:schemeClr val="tx1">
                            <a:lumMod val="75000"/>
                            <a:lumOff val="25000"/>
                          </a:schemeClr>
                        </a:solidFill>
                      </a:endParaRPr>
                    </a:p>
                  </a:txBody>
                  <a:tcPr anchor="ctr"/>
                </a:tc>
                <a:extLst>
                  <a:ext uri="{0D108BD9-81ED-4DB2-BD59-A6C34878D82A}">
                    <a16:rowId xmlns:a16="http://schemas.microsoft.com/office/drawing/2014/main" val="373227064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1"/>
                        </a:solidFill>
                      </a:endParaRPr>
                    </a:p>
                  </a:txBody>
                  <a:tcPr anchor="ctr"/>
                </a:tc>
                <a:extLst>
                  <a:ext uri="{0D108BD9-81ED-4DB2-BD59-A6C34878D82A}">
                    <a16:rowId xmlns:a16="http://schemas.microsoft.com/office/drawing/2014/main" val="4045223781"/>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rgbClr val="C00000"/>
                        </a:solidFill>
                      </a:endParaRPr>
                    </a:p>
                  </a:txBody>
                  <a:tcPr anchor="ctr"/>
                </a:tc>
                <a:extLst>
                  <a:ext uri="{0D108BD9-81ED-4DB2-BD59-A6C34878D82A}">
                    <a16:rowId xmlns:a16="http://schemas.microsoft.com/office/drawing/2014/main" val="1266128919"/>
                  </a:ext>
                </a:extLst>
              </a:tr>
              <a:tr h="335280">
                <a:tc>
                  <a:txBody>
                    <a:bodyPr/>
                    <a:lstStyle/>
                    <a:p>
                      <a:pPr algn="ctr"/>
                      <a:endParaRPr lang="en-US" sz="1600" b="0" dirty="0"/>
                    </a:p>
                  </a:txBody>
                  <a:tcPr anchor="ctr"/>
                </a:tc>
                <a:tc>
                  <a:txBody>
                    <a:bodyPr/>
                    <a:lstStyle/>
                    <a:p>
                      <a:pPr algn="ctr"/>
                      <a:endParaRPr lang="en-US" sz="1600" b="1" dirty="0"/>
                    </a:p>
                  </a:txBody>
                  <a:tcPr anchor="ctr"/>
                </a:tc>
                <a:tc>
                  <a:txBody>
                    <a:bodyPr/>
                    <a:lstStyle/>
                    <a:p>
                      <a:pPr algn="ctr"/>
                      <a:endParaRPr lang="en-US" sz="1600" b="1" dirty="0">
                        <a:solidFill>
                          <a:schemeClr val="accent5"/>
                        </a:solidFill>
                      </a:endParaRPr>
                    </a:p>
                  </a:txBody>
                  <a:tcPr anchor="ctr"/>
                </a:tc>
                <a:extLst>
                  <a:ext uri="{0D108BD9-81ED-4DB2-BD59-A6C34878D82A}">
                    <a16:rowId xmlns:a16="http://schemas.microsoft.com/office/drawing/2014/main" val="3687472414"/>
                  </a:ext>
                </a:extLst>
              </a:tr>
            </a:tbl>
          </a:graphicData>
        </a:graphic>
      </p:graphicFrame>
      <p:sp>
        <p:nvSpPr>
          <p:cNvPr id="36" name="Rectangle 35"/>
          <p:cNvSpPr/>
          <p:nvPr/>
        </p:nvSpPr>
        <p:spPr>
          <a:xfrm>
            <a:off x="3561101" y="4777437"/>
            <a:ext cx="623455" cy="2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47%</a:t>
            </a:r>
          </a:p>
        </p:txBody>
      </p:sp>
      <p:sp>
        <p:nvSpPr>
          <p:cNvPr id="37" name="Rectangle 36"/>
          <p:cNvSpPr/>
          <p:nvPr/>
        </p:nvSpPr>
        <p:spPr>
          <a:xfrm>
            <a:off x="5081615" y="4777437"/>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27%</a:t>
            </a:r>
          </a:p>
        </p:txBody>
      </p:sp>
      <p:sp>
        <p:nvSpPr>
          <p:cNvPr id="38" name="TextBox 37"/>
          <p:cNvSpPr txBox="1"/>
          <p:nvPr/>
        </p:nvSpPr>
        <p:spPr>
          <a:xfrm>
            <a:off x="4390639" y="4569756"/>
            <a:ext cx="458058" cy="369332"/>
          </a:xfrm>
          <a:prstGeom prst="rect">
            <a:avLst/>
          </a:prstGeom>
          <a:noFill/>
        </p:spPr>
        <p:txBody>
          <a:bodyPr wrap="square" rtlCol="0">
            <a:spAutoFit/>
          </a:bodyPr>
          <a:lstStyle/>
          <a:p>
            <a:r>
              <a:rPr lang="en-US" dirty="0"/>
              <a:t>vs</a:t>
            </a:r>
            <a:r>
              <a:rPr lang="en-US" sz="1600" dirty="0">
                <a:solidFill>
                  <a:schemeClr val="tx1">
                    <a:lumMod val="50000"/>
                    <a:lumOff val="50000"/>
                  </a:schemeClr>
                </a:solidFill>
              </a:rPr>
              <a:t>.</a:t>
            </a:r>
            <a:endParaRPr lang="en-US" dirty="0">
              <a:solidFill>
                <a:schemeClr val="tx1">
                  <a:lumMod val="50000"/>
                  <a:lumOff val="50000"/>
                </a:schemeClr>
              </a:solidFill>
            </a:endParaRPr>
          </a:p>
        </p:txBody>
      </p:sp>
      <p:sp>
        <p:nvSpPr>
          <p:cNvPr id="39" name="Rectangle 38"/>
          <p:cNvSpPr/>
          <p:nvPr/>
        </p:nvSpPr>
        <p:spPr>
          <a:xfrm>
            <a:off x="3561101" y="5112399"/>
            <a:ext cx="623455" cy="256804"/>
          </a:xfrm>
          <a:prstGeom prst="rect">
            <a:avLst/>
          </a:prstGeom>
          <a:solidFill>
            <a:srgbClr val="C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60%</a:t>
            </a:r>
          </a:p>
        </p:txBody>
      </p:sp>
      <p:sp>
        <p:nvSpPr>
          <p:cNvPr id="40" name="Rectangle 39"/>
          <p:cNvSpPr/>
          <p:nvPr/>
        </p:nvSpPr>
        <p:spPr>
          <a:xfrm>
            <a:off x="5081615" y="5112399"/>
            <a:ext cx="611396" cy="25680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24%</a:t>
            </a:r>
          </a:p>
        </p:txBody>
      </p:sp>
      <p:sp>
        <p:nvSpPr>
          <p:cNvPr id="41" name="Rectangle 40"/>
          <p:cNvSpPr/>
          <p:nvPr/>
        </p:nvSpPr>
        <p:spPr>
          <a:xfrm>
            <a:off x="3561101" y="5464763"/>
            <a:ext cx="623455" cy="25680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59%</a:t>
            </a:r>
          </a:p>
        </p:txBody>
      </p:sp>
      <p:sp>
        <p:nvSpPr>
          <p:cNvPr id="42" name="Rectangle 41"/>
          <p:cNvSpPr/>
          <p:nvPr/>
        </p:nvSpPr>
        <p:spPr>
          <a:xfrm>
            <a:off x="5081615" y="5464763"/>
            <a:ext cx="611396" cy="256804"/>
          </a:xfrm>
          <a:prstGeom prst="rect">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400" dirty="0"/>
              <a:t>24%</a:t>
            </a:r>
          </a:p>
        </p:txBody>
      </p:sp>
      <p:sp>
        <p:nvSpPr>
          <p:cNvPr id="43" name="TextBox 42"/>
          <p:cNvSpPr txBox="1"/>
          <p:nvPr/>
        </p:nvSpPr>
        <p:spPr>
          <a:xfrm>
            <a:off x="363288" y="6617965"/>
            <a:ext cx="1188720" cy="182880"/>
          </a:xfrm>
          <a:prstGeom prst="rect">
            <a:avLst/>
          </a:prstGeom>
          <a:solidFill>
            <a:schemeClr val="accent5"/>
          </a:solidFill>
        </p:spPr>
        <p:txBody>
          <a:bodyPr wrap="square" rtlCol="0" anchor="ctr">
            <a:spAutoFit/>
          </a:bodyPr>
          <a:lstStyle/>
          <a:p>
            <a:r>
              <a:rPr lang="en-US" sz="1050" dirty="0">
                <a:solidFill>
                  <a:schemeClr val="bg1"/>
                </a:solidFill>
              </a:rPr>
              <a:t>Afterschool</a:t>
            </a:r>
          </a:p>
        </p:txBody>
      </p:sp>
      <p:sp>
        <p:nvSpPr>
          <p:cNvPr id="44" name="TextBox 43"/>
          <p:cNvSpPr txBox="1"/>
          <p:nvPr/>
        </p:nvSpPr>
        <p:spPr>
          <a:xfrm>
            <a:off x="363288" y="6385249"/>
            <a:ext cx="1188720" cy="182880"/>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45" name="TextBox 44"/>
          <p:cNvSpPr txBox="1"/>
          <p:nvPr/>
        </p:nvSpPr>
        <p:spPr>
          <a:xfrm>
            <a:off x="363288" y="6152533"/>
            <a:ext cx="1188720" cy="182880"/>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46" name="Group 45"/>
          <p:cNvGrpSpPr/>
          <p:nvPr/>
        </p:nvGrpSpPr>
        <p:grpSpPr>
          <a:xfrm>
            <a:off x="208276" y="6602967"/>
            <a:ext cx="206101" cy="206101"/>
            <a:chOff x="7151688" y="1101474"/>
            <a:chExt cx="1246909" cy="1246909"/>
          </a:xfrm>
        </p:grpSpPr>
        <p:sp>
          <p:nvSpPr>
            <p:cNvPr id="47" name="Oval 46"/>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48" name="Picture 47"/>
            <p:cNvPicPr>
              <a:picLocks noChangeAspect="1"/>
            </p:cNvPicPr>
            <p:nvPr/>
          </p:nvPicPr>
          <p:blipFill rotWithShape="1">
            <a:blip r:embed="rId5"/>
            <a:srcRect l="8220" t="6842" b="6868"/>
            <a:stretch/>
          </p:blipFill>
          <p:spPr>
            <a:xfrm>
              <a:off x="7365840" y="1304459"/>
              <a:ext cx="818604" cy="840938"/>
            </a:xfrm>
            <a:prstGeom prst="rect">
              <a:avLst/>
            </a:prstGeom>
          </p:spPr>
        </p:pic>
      </p:grpSp>
      <p:sp>
        <p:nvSpPr>
          <p:cNvPr id="49" name="Oval 48"/>
          <p:cNvSpPr>
            <a:spLocks noChangeAspect="1"/>
          </p:cNvSpPr>
          <p:nvPr/>
        </p:nvSpPr>
        <p:spPr>
          <a:xfrm>
            <a:off x="208276" y="6369286"/>
            <a:ext cx="206101" cy="206101"/>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50" name="Group 49"/>
          <p:cNvGrpSpPr/>
          <p:nvPr/>
        </p:nvGrpSpPr>
        <p:grpSpPr>
          <a:xfrm>
            <a:off x="240434" y="6383296"/>
            <a:ext cx="134508" cy="163547"/>
            <a:chOff x="6259830" y="260894"/>
            <a:chExt cx="1131570" cy="1375860"/>
          </a:xfrm>
        </p:grpSpPr>
        <p:grpSp>
          <p:nvGrpSpPr>
            <p:cNvPr id="51" name="Group 50"/>
            <p:cNvGrpSpPr/>
            <p:nvPr/>
          </p:nvGrpSpPr>
          <p:grpSpPr>
            <a:xfrm>
              <a:off x="6357098" y="260894"/>
              <a:ext cx="936267" cy="1079584"/>
              <a:chOff x="6374985" y="241883"/>
              <a:chExt cx="936267" cy="1123092"/>
            </a:xfrm>
          </p:grpSpPr>
          <p:sp>
            <p:nvSpPr>
              <p:cNvPr id="53" name="Freeform 52"/>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a:off x="889233" y="6115633"/>
            <a:ext cx="725936" cy="230832"/>
          </a:xfrm>
          <a:prstGeom prst="rect">
            <a:avLst/>
          </a:prstGeom>
          <a:noFill/>
        </p:spPr>
        <p:txBody>
          <a:bodyPr wrap="square" rtlCol="0">
            <a:spAutoFit/>
          </a:bodyPr>
          <a:lstStyle/>
          <a:p>
            <a:pPr algn="r"/>
            <a:r>
              <a:rPr lang="en-US" sz="900" dirty="0">
                <a:solidFill>
                  <a:schemeClr val="bg1"/>
                </a:solidFill>
              </a:rPr>
              <a:t>n=192</a:t>
            </a:r>
          </a:p>
        </p:txBody>
      </p:sp>
      <p:sp>
        <p:nvSpPr>
          <p:cNvPr id="59" name="TextBox 58"/>
          <p:cNvSpPr txBox="1"/>
          <p:nvPr/>
        </p:nvSpPr>
        <p:spPr>
          <a:xfrm>
            <a:off x="889233" y="6351535"/>
            <a:ext cx="725936" cy="230832"/>
          </a:xfrm>
          <a:prstGeom prst="rect">
            <a:avLst/>
          </a:prstGeom>
          <a:noFill/>
        </p:spPr>
        <p:txBody>
          <a:bodyPr wrap="square" rtlCol="0">
            <a:spAutoFit/>
          </a:bodyPr>
          <a:lstStyle/>
          <a:p>
            <a:pPr algn="r"/>
            <a:r>
              <a:rPr lang="en-US" sz="900" dirty="0">
                <a:solidFill>
                  <a:schemeClr val="bg1"/>
                </a:solidFill>
              </a:rPr>
              <a:t>n=331</a:t>
            </a:r>
          </a:p>
        </p:txBody>
      </p:sp>
      <p:sp>
        <p:nvSpPr>
          <p:cNvPr id="60" name="TextBox 59"/>
          <p:cNvSpPr txBox="1"/>
          <p:nvPr/>
        </p:nvSpPr>
        <p:spPr>
          <a:xfrm>
            <a:off x="889233" y="6589662"/>
            <a:ext cx="725936" cy="230832"/>
          </a:xfrm>
          <a:prstGeom prst="rect">
            <a:avLst/>
          </a:prstGeom>
          <a:noFill/>
        </p:spPr>
        <p:txBody>
          <a:bodyPr wrap="square" rtlCol="0">
            <a:spAutoFit/>
          </a:bodyPr>
          <a:lstStyle/>
          <a:p>
            <a:pPr algn="r"/>
            <a:r>
              <a:rPr lang="en-US" sz="900" dirty="0">
                <a:solidFill>
                  <a:schemeClr val="bg1"/>
                </a:solidFill>
              </a:rPr>
              <a:t>n=620</a:t>
            </a:r>
          </a:p>
        </p:txBody>
      </p:sp>
      <p:grpSp>
        <p:nvGrpSpPr>
          <p:cNvPr id="61" name="Group 60"/>
          <p:cNvGrpSpPr/>
          <p:nvPr/>
        </p:nvGrpSpPr>
        <p:grpSpPr>
          <a:xfrm>
            <a:off x="208276" y="6135604"/>
            <a:ext cx="206101" cy="206101"/>
            <a:chOff x="10979428" y="3900250"/>
            <a:chExt cx="584279" cy="581693"/>
          </a:xfrm>
        </p:grpSpPr>
        <p:sp>
          <p:nvSpPr>
            <p:cNvPr id="62" name="Oval 61"/>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63" name="Picture 62"/>
            <p:cNvPicPr>
              <a:picLocks noChangeAspect="1"/>
            </p:cNvPicPr>
            <p:nvPr/>
          </p:nvPicPr>
          <p:blipFill rotWithShape="1">
            <a:blip r:embed="rId6"/>
            <a:srcRect l="2607" t="6649" r="2502" b="3428"/>
            <a:stretch/>
          </p:blipFill>
          <p:spPr>
            <a:xfrm>
              <a:off x="11100495" y="3948112"/>
              <a:ext cx="339555" cy="460089"/>
            </a:xfrm>
            <a:prstGeom prst="rect">
              <a:avLst/>
            </a:prstGeom>
          </p:spPr>
        </p:pic>
        <p:sp>
          <p:nvSpPr>
            <p:cNvPr id="64" name="Oval 63"/>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65" name="TextBox 64"/>
          <p:cNvSpPr txBox="1"/>
          <p:nvPr/>
        </p:nvSpPr>
        <p:spPr>
          <a:xfrm>
            <a:off x="436221" y="3108512"/>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66" name="TextBox 65"/>
          <p:cNvSpPr txBox="1"/>
          <p:nvPr/>
        </p:nvSpPr>
        <p:spPr>
          <a:xfrm>
            <a:off x="441575" y="4311920"/>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67" name="TextBox 66"/>
          <p:cNvSpPr txBox="1"/>
          <p:nvPr/>
        </p:nvSpPr>
        <p:spPr>
          <a:xfrm>
            <a:off x="437877" y="5483009"/>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68" name="TextBox 67"/>
          <p:cNvSpPr txBox="1"/>
          <p:nvPr/>
        </p:nvSpPr>
        <p:spPr>
          <a:xfrm>
            <a:off x="6351529" y="2162281"/>
            <a:ext cx="990679" cy="261610"/>
          </a:xfrm>
          <a:prstGeom prst="rect">
            <a:avLst/>
          </a:prstGeom>
          <a:noFill/>
        </p:spPr>
        <p:txBody>
          <a:bodyPr wrap="square" rtlCol="0">
            <a:spAutoFit/>
          </a:bodyPr>
          <a:lstStyle/>
          <a:p>
            <a:pPr algn="r"/>
            <a:r>
              <a:rPr lang="en-US" sz="1050" u="sng" dirty="0">
                <a:solidFill>
                  <a:schemeClr val="tx1">
                    <a:lumMod val="50000"/>
                    <a:lumOff val="50000"/>
                  </a:schemeClr>
                </a:solidFill>
              </a:rPr>
              <a:t>(pick 1)</a:t>
            </a:r>
          </a:p>
        </p:txBody>
      </p:sp>
      <p:sp>
        <p:nvSpPr>
          <p:cNvPr id="69" name="5-Point Star 68"/>
          <p:cNvSpPr/>
          <p:nvPr/>
        </p:nvSpPr>
        <p:spPr>
          <a:xfrm>
            <a:off x="2618535" y="1318230"/>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0" name="5-Point Star 69"/>
          <p:cNvSpPr/>
          <p:nvPr/>
        </p:nvSpPr>
        <p:spPr>
          <a:xfrm>
            <a:off x="2709463" y="1555154"/>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2" name="5-Point Star 71"/>
          <p:cNvSpPr/>
          <p:nvPr/>
        </p:nvSpPr>
        <p:spPr>
          <a:xfrm>
            <a:off x="1956636" y="2524436"/>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3" name="5-Point Star 72"/>
          <p:cNvSpPr/>
          <p:nvPr/>
        </p:nvSpPr>
        <p:spPr>
          <a:xfrm>
            <a:off x="1994169" y="3044052"/>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4" name="5-Point Star 73"/>
          <p:cNvSpPr/>
          <p:nvPr/>
        </p:nvSpPr>
        <p:spPr>
          <a:xfrm>
            <a:off x="1942220" y="396567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5" name="5-Point Star 74"/>
          <p:cNvSpPr/>
          <p:nvPr/>
        </p:nvSpPr>
        <p:spPr>
          <a:xfrm>
            <a:off x="4010489" y="1436535"/>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6" name="5-Point Star 75"/>
          <p:cNvSpPr/>
          <p:nvPr/>
        </p:nvSpPr>
        <p:spPr>
          <a:xfrm>
            <a:off x="4010489" y="1779577"/>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7" name="5-Point Star 76"/>
          <p:cNvSpPr/>
          <p:nvPr/>
        </p:nvSpPr>
        <p:spPr>
          <a:xfrm>
            <a:off x="4010489" y="2169859"/>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8" name="5-Point Star 77"/>
          <p:cNvSpPr/>
          <p:nvPr/>
        </p:nvSpPr>
        <p:spPr>
          <a:xfrm>
            <a:off x="4128968" y="3782360"/>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9" name="5-Point Star 78"/>
          <p:cNvSpPr/>
          <p:nvPr/>
        </p:nvSpPr>
        <p:spPr>
          <a:xfrm>
            <a:off x="8441447" y="2087669"/>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908312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911" y="1577271"/>
            <a:ext cx="9173217" cy="5293757"/>
          </a:xfrm>
          <a:prstGeom prst="rect">
            <a:avLst/>
          </a:prstGeom>
          <a:noFill/>
        </p:spPr>
        <p:txBody>
          <a:bodyPr wrap="none" rtlCol="0">
            <a:spAutoFit/>
          </a:bodyPr>
          <a:lstStyle/>
          <a:p>
            <a:r>
              <a:rPr lang="en-US" sz="1400" dirty="0"/>
              <a:t>		</a:t>
            </a:r>
            <a:r>
              <a:rPr lang="en-US" sz="1400" b="1" dirty="0"/>
              <a:t>Social and Emotional Learning</a:t>
            </a:r>
            <a:r>
              <a:rPr lang="en-US" sz="1400" dirty="0"/>
              <a:t>	      vs.	</a:t>
            </a:r>
            <a:r>
              <a:rPr lang="en-US" sz="1400" b="1" dirty="0"/>
              <a:t>Social-Emotional and Academic Learning</a:t>
            </a:r>
          </a:p>
          <a:p>
            <a:endParaRPr lang="en-US" sz="1400" dirty="0"/>
          </a:p>
          <a:p>
            <a:r>
              <a:rPr lang="en-US" sz="1400" dirty="0"/>
              <a:t>Positive Feelings</a:t>
            </a:r>
          </a:p>
          <a:p>
            <a:r>
              <a:rPr lang="en-US" sz="1100" dirty="0">
                <a:solidFill>
                  <a:schemeClr val="tx1">
                    <a:lumMod val="50000"/>
                    <a:lumOff val="50000"/>
                  </a:schemeClr>
                </a:solidFill>
              </a:rPr>
              <a:t>(top 2 box)</a:t>
            </a:r>
          </a:p>
          <a:p>
            <a:endParaRPr lang="en-US" sz="1400" dirty="0"/>
          </a:p>
          <a:p>
            <a:endParaRPr lang="en-US" sz="1400" dirty="0"/>
          </a:p>
          <a:p>
            <a:r>
              <a:rPr lang="en-US" sz="1400" dirty="0"/>
              <a:t>Most Descriptive</a:t>
            </a:r>
          </a:p>
          <a:p>
            <a:r>
              <a:rPr lang="en-US" sz="1100" dirty="0">
                <a:solidFill>
                  <a:schemeClr val="tx1">
                    <a:lumMod val="50000"/>
                    <a:lumOff val="50000"/>
                  </a:schemeClr>
                </a:solidFill>
              </a:rPr>
              <a:t>(pick 1)</a:t>
            </a:r>
          </a:p>
          <a:p>
            <a:endParaRPr lang="en-US" sz="1400" dirty="0"/>
          </a:p>
          <a:p>
            <a:endParaRPr lang="en-US" sz="1400" dirty="0"/>
          </a:p>
          <a:p>
            <a:r>
              <a:rPr lang="en-US" sz="1400" dirty="0"/>
              <a:t>Most Urgent</a:t>
            </a:r>
          </a:p>
          <a:p>
            <a:r>
              <a:rPr lang="en-US" sz="1100" dirty="0">
                <a:solidFill>
                  <a:schemeClr val="tx1">
                    <a:lumMod val="50000"/>
                    <a:lumOff val="50000"/>
                  </a:schemeClr>
                </a:solidFill>
              </a:rPr>
              <a:t>(pick 1)</a:t>
            </a:r>
          </a:p>
          <a:p>
            <a:endParaRPr lang="en-US" sz="1400" dirty="0"/>
          </a:p>
          <a:p>
            <a:endParaRPr lang="en-US" sz="1400" dirty="0"/>
          </a:p>
          <a:p>
            <a:r>
              <a:rPr lang="en-US" sz="1400" dirty="0"/>
              <a:t>Preference</a:t>
            </a:r>
          </a:p>
          <a:p>
            <a:r>
              <a:rPr lang="en-US" sz="1100" dirty="0">
                <a:solidFill>
                  <a:schemeClr val="tx1">
                    <a:lumMod val="50000"/>
                    <a:lumOff val="50000"/>
                  </a:schemeClr>
                </a:solidFill>
              </a:rPr>
              <a:t>(pick 1)</a:t>
            </a:r>
          </a:p>
          <a:p>
            <a:endParaRPr lang="en-US" sz="1400" dirty="0"/>
          </a:p>
          <a:p>
            <a:endParaRPr lang="en-US" sz="1400" dirty="0"/>
          </a:p>
          <a:p>
            <a:r>
              <a:rPr lang="en-US" sz="1400" dirty="0"/>
              <a:t>Term Viewed as</a:t>
            </a:r>
          </a:p>
          <a:p>
            <a:r>
              <a:rPr lang="en-US" sz="1400" dirty="0"/>
              <a:t>Liberal, Neutral, </a:t>
            </a:r>
            <a:br>
              <a:rPr lang="en-US" sz="1400" dirty="0"/>
            </a:br>
            <a:r>
              <a:rPr lang="en-US" sz="1400" dirty="0"/>
              <a:t>Conservative</a:t>
            </a:r>
            <a:endParaRPr lang="en-US" sz="1100" dirty="0">
              <a:solidFill>
                <a:schemeClr val="tx1">
                  <a:lumMod val="50000"/>
                  <a:lumOff val="50000"/>
                </a:schemeClr>
              </a:solidFill>
            </a:endParaRPr>
          </a:p>
          <a:p>
            <a:endParaRPr lang="en-US" sz="1400" dirty="0"/>
          </a:p>
          <a:p>
            <a:endParaRPr lang="en-US" sz="1400" dirty="0"/>
          </a:p>
          <a:p>
            <a:endParaRPr lang="en-US" sz="1400" dirty="0"/>
          </a:p>
          <a:p>
            <a:endParaRPr lang="en-US" sz="1400" dirty="0"/>
          </a:p>
        </p:txBody>
      </p:sp>
      <p:sp>
        <p:nvSpPr>
          <p:cNvPr id="2" name="Title 1"/>
          <p:cNvSpPr>
            <a:spLocks noGrp="1"/>
          </p:cNvSpPr>
          <p:nvPr>
            <p:ph type="title"/>
          </p:nvPr>
        </p:nvSpPr>
        <p:spPr/>
        <p:txBody>
          <a:bodyPr/>
          <a:lstStyle/>
          <a:p>
            <a:r>
              <a:rPr lang="en-US" dirty="0"/>
              <a:t>SEL vs. SEAL</a:t>
            </a:r>
          </a:p>
        </p:txBody>
      </p:sp>
      <p:sp>
        <p:nvSpPr>
          <p:cNvPr id="3" name="Slide Number Placeholder 2"/>
          <p:cNvSpPr>
            <a:spLocks noGrp="1"/>
          </p:cNvSpPr>
          <p:nvPr>
            <p:ph type="sldNum" sz="quarter" idx="4"/>
          </p:nvPr>
        </p:nvSpPr>
        <p:spPr/>
        <p:txBody>
          <a:bodyPr/>
          <a:lstStyle/>
          <a:p>
            <a:fld id="{62DFECC4-1679-4D45-9635-E86BD1EE09E9}" type="slidenum">
              <a:rPr lang="en-US" smtClean="0"/>
              <a:pPr/>
              <a:t>85</a:t>
            </a:fld>
            <a:endParaRPr lang="en-US" dirty="0"/>
          </a:p>
        </p:txBody>
      </p:sp>
      <p:graphicFrame>
        <p:nvGraphicFramePr>
          <p:cNvPr id="5" name="Table 4"/>
          <p:cNvGraphicFramePr>
            <a:graphicFrameLocks noGrp="1"/>
          </p:cNvGraphicFramePr>
          <p:nvPr/>
        </p:nvGraphicFramePr>
        <p:xfrm>
          <a:off x="1837535" y="1889508"/>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u="none" strike="noStrike" dirty="0">
                          <a:effectLst/>
                          <a:latin typeface="Calibri" panose="020F0502020204030204" pitchFamily="34" charset="0"/>
                        </a:rPr>
                        <a:t>77%</a:t>
                      </a:r>
                      <a:endParaRPr lang="en-US" sz="1000" b="0" i="0" u="none" strike="noStrike" dirty="0">
                        <a:solidFill>
                          <a:srgbClr val="000000"/>
                        </a:solidFill>
                        <a:effectLst/>
                        <a:latin typeface="Calibri" panose="020F0502020204030204" pitchFamily="34" charset="0"/>
                      </a:endParaRPr>
                    </a:p>
                  </a:txBody>
                  <a:tcPr marL="0" marR="0" marT="0" marB="0" anchor="b">
                    <a:solidFill>
                      <a:schemeClr val="accent1">
                        <a:lumMod val="20000"/>
                        <a:lumOff val="80000"/>
                      </a:schemeClr>
                    </a:solidFill>
                  </a:tcPr>
                </a:tc>
                <a:tc>
                  <a:txBody>
                    <a:bodyPr/>
                    <a:lstStyle/>
                    <a:p>
                      <a:pPr algn="ctr" fontAlgn="b"/>
                      <a:r>
                        <a:rPr lang="en-US" sz="1000" b="0" u="none" strike="noStrike" dirty="0">
                          <a:effectLst/>
                          <a:latin typeface="Calibri" panose="020F0502020204030204" pitchFamily="34" charset="0"/>
                        </a:rPr>
                        <a:t>82%</a:t>
                      </a:r>
                      <a:endParaRPr lang="en-US" sz="1000" b="0" i="0" u="none" strike="noStrike" dirty="0">
                        <a:solidFill>
                          <a:srgbClr val="000000"/>
                        </a:solidFill>
                        <a:effectLst/>
                        <a:latin typeface="Calibri" panose="020F0502020204030204" pitchFamily="34" charset="0"/>
                      </a:endParaRPr>
                    </a:p>
                  </a:txBody>
                  <a:tcPr marL="0" marR="0" marT="0" marB="0" anchor="b">
                    <a:solidFill>
                      <a:schemeClr val="accent6">
                        <a:lumMod val="40000"/>
                        <a:lumOff val="60000"/>
                      </a:schemeClr>
                    </a:solidFill>
                  </a:tcPr>
                </a:tc>
                <a:tc>
                  <a:txBody>
                    <a:bodyPr/>
                    <a:lstStyle/>
                    <a:p>
                      <a:pPr algn="ctr" fontAlgn="b"/>
                      <a:r>
                        <a:rPr lang="en-US" sz="1400" b="1" u="none" strike="noStrike" dirty="0">
                          <a:effectLst/>
                          <a:latin typeface="Calibri" panose="020F0502020204030204" pitchFamily="34" charset="0"/>
                        </a:rPr>
                        <a:t>88%</a:t>
                      </a:r>
                      <a:endParaRPr lang="en-US" sz="1400" b="1" i="0" u="none" strike="noStrike" dirty="0">
                        <a:solidFill>
                          <a:srgbClr val="000000"/>
                        </a:solidFill>
                        <a:effectLst/>
                        <a:latin typeface="Calibri" panose="020F0502020204030204" pitchFamily="34" charset="0"/>
                      </a:endParaRP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nvGraphicFramePr>
        <p:xfrm>
          <a:off x="5973908" y="1889508"/>
          <a:ext cx="2705100" cy="485775"/>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161925">
                <a:tc>
                  <a:txBody>
                    <a:bodyPr/>
                    <a:lstStyle/>
                    <a:p>
                      <a:pPr algn="ctr" fontAlgn="b"/>
                      <a:r>
                        <a:rPr lang="en-US" sz="1000" b="0" i="0" u="none" strike="noStrike" dirty="0">
                          <a:solidFill>
                            <a:srgbClr val="000000"/>
                          </a:solidFill>
                          <a:effectLst/>
                          <a:latin typeface="Calibri" panose="020F0502020204030204" pitchFamily="34" charset="0"/>
                        </a:rPr>
                        <a:t>70%</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81%</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82%</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nvGraphicFramePr>
        <p:xfrm>
          <a:off x="1813335" y="2736799"/>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33%</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32%</a:t>
                      </a:r>
                    </a:p>
                  </a:txBody>
                  <a:tcPr marL="0" marR="0" marT="0" marB="0" anchor="b">
                    <a:solidFill>
                      <a:schemeClr val="accent6">
                        <a:lumMod val="40000"/>
                        <a:lumOff val="6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35%</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nvGraphicFramePr>
        <p:xfrm>
          <a:off x="5949708" y="2736799"/>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27%</a:t>
                      </a:r>
                    </a:p>
                  </a:txBody>
                  <a:tcPr marL="0" marR="0" marT="0" marB="0" anchor="b">
                    <a:solidFill>
                      <a:schemeClr val="accent1">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40%</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27%</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nvGraphicFramePr>
        <p:xfrm>
          <a:off x="1813335" y="3593176"/>
          <a:ext cx="2705100" cy="485775"/>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161925">
                <a:tc>
                  <a:txBody>
                    <a:bodyPr/>
                    <a:lstStyle/>
                    <a:p>
                      <a:pPr algn="ctr" fontAlgn="b"/>
                      <a:r>
                        <a:rPr lang="en-US" sz="1000" b="0" i="0" u="none" strike="noStrike" dirty="0">
                          <a:solidFill>
                            <a:srgbClr val="000000"/>
                          </a:solidFill>
                          <a:effectLst/>
                          <a:latin typeface="Calibri" panose="020F0502020204030204" pitchFamily="34" charset="0"/>
                        </a:rPr>
                        <a:t>17%</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16%</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21%</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nvGraphicFramePr>
        <p:xfrm>
          <a:off x="5949708" y="3593176"/>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1">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36%</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22%</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5" name="Table 14"/>
          <p:cNvGraphicFramePr>
            <a:graphicFrameLocks noGrp="1"/>
          </p:cNvGraphicFramePr>
          <p:nvPr/>
        </p:nvGraphicFramePr>
        <p:xfrm>
          <a:off x="1837535" y="4358404"/>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6">
                        <a:lumMod val="40000"/>
                        <a:lumOff val="6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33%</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16" name="Table 15"/>
          <p:cNvGraphicFramePr>
            <a:graphicFrameLocks noGrp="1"/>
          </p:cNvGraphicFramePr>
          <p:nvPr/>
        </p:nvGraphicFramePr>
        <p:xfrm>
          <a:off x="5973908" y="4358403"/>
          <a:ext cx="2705100" cy="537210"/>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23850">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000" b="0" i="0" u="none" strike="noStrike" dirty="0">
                          <a:solidFill>
                            <a:srgbClr val="000000"/>
                          </a:solidFill>
                          <a:effectLst/>
                          <a:latin typeface="Calibri" panose="020F0502020204030204" pitchFamily="34" charset="0"/>
                        </a:rPr>
                        <a:t>28%</a:t>
                      </a:r>
                    </a:p>
                  </a:txBody>
                  <a:tcPr marL="0" marR="0" marT="0" marB="0" anchor="b">
                    <a:solidFill>
                      <a:schemeClr val="accent1">
                        <a:lumMod val="20000"/>
                        <a:lumOff val="80000"/>
                      </a:schemeClr>
                    </a:solidFill>
                  </a:tcPr>
                </a:tc>
                <a:tc>
                  <a:txBody>
                    <a:bodyPr/>
                    <a:lstStyle/>
                    <a:p>
                      <a:pPr algn="ctr" fontAlgn="b"/>
                      <a:r>
                        <a:rPr lang="en-US" sz="1400" b="1" i="0" u="none" strike="noStrike" dirty="0">
                          <a:solidFill>
                            <a:srgbClr val="000000"/>
                          </a:solidFill>
                          <a:effectLst/>
                          <a:latin typeface="Calibri" panose="020F0502020204030204" pitchFamily="34" charset="0"/>
                        </a:rPr>
                        <a:t>39%</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24%</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6" name="TextBox 5"/>
          <p:cNvSpPr txBox="1"/>
          <p:nvPr/>
        </p:nvSpPr>
        <p:spPr>
          <a:xfrm>
            <a:off x="4889032" y="6147747"/>
            <a:ext cx="3365408" cy="523220"/>
          </a:xfrm>
          <a:prstGeom prst="rect">
            <a:avLst/>
          </a:prstGeom>
          <a:noFill/>
        </p:spPr>
        <p:txBody>
          <a:bodyPr wrap="none" rtlCol="0">
            <a:spAutoFit/>
          </a:bodyPr>
          <a:lstStyle/>
          <a:p>
            <a:r>
              <a:rPr lang="en-US" sz="1400" b="1" dirty="0">
                <a:latin typeface="Calibri" panose="020F0502020204030204" pitchFamily="34" charset="0"/>
              </a:rPr>
              <a:t>## bold</a:t>
            </a:r>
            <a:r>
              <a:rPr lang="en-US" sz="1400" dirty="0">
                <a:latin typeface="Calibri" panose="020F0502020204030204" pitchFamily="34" charset="0"/>
              </a:rPr>
              <a:t>=statistically significant head 2 head</a:t>
            </a:r>
          </a:p>
          <a:p>
            <a:r>
              <a:rPr lang="en-US" sz="1400" dirty="0">
                <a:latin typeface="Calibri" panose="020F0502020204030204" pitchFamily="34" charset="0"/>
              </a:rPr>
              <a:t>* = top choice in category</a:t>
            </a:r>
          </a:p>
        </p:txBody>
      </p:sp>
      <p:grpSp>
        <p:nvGrpSpPr>
          <p:cNvPr id="91" name="Group 90"/>
          <p:cNvGrpSpPr/>
          <p:nvPr/>
        </p:nvGrpSpPr>
        <p:grpSpPr>
          <a:xfrm>
            <a:off x="7987990" y="1007422"/>
            <a:ext cx="349015" cy="547798"/>
            <a:chOff x="7790007" y="6042645"/>
            <a:chExt cx="349015" cy="547798"/>
          </a:xfrm>
        </p:grpSpPr>
        <p:sp>
          <p:nvSpPr>
            <p:cNvPr id="43" name="Flowchart: Delay 42"/>
            <p:cNvSpPr/>
            <p:nvPr/>
          </p:nvSpPr>
          <p:spPr>
            <a:xfrm rot="16200000">
              <a:off x="7855384" y="6181884"/>
              <a:ext cx="218262" cy="34901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7834303" y="6042645"/>
              <a:ext cx="232768" cy="547798"/>
              <a:chOff x="7834303" y="6042645"/>
              <a:chExt cx="232768" cy="547798"/>
            </a:xfrm>
          </p:grpSpPr>
          <p:sp>
            <p:nvSpPr>
              <p:cNvPr id="42" name="Oval 41"/>
              <p:cNvSpPr/>
              <p:nvPr/>
            </p:nvSpPr>
            <p:spPr>
              <a:xfrm>
                <a:off x="7834303" y="6042645"/>
                <a:ext cx="232768" cy="217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p:nvGrpSpPr>
            <p:grpSpPr>
              <a:xfrm>
                <a:off x="7861956" y="6385328"/>
                <a:ext cx="205115" cy="205115"/>
                <a:chOff x="7151688" y="1101474"/>
                <a:chExt cx="1246909" cy="1246909"/>
              </a:xfrm>
            </p:grpSpPr>
            <p:sp>
              <p:nvSpPr>
                <p:cNvPr id="45" name="Oval 44"/>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46" name="Picture 45"/>
                <p:cNvPicPr>
                  <a:picLocks noChangeAspect="1"/>
                </p:cNvPicPr>
                <p:nvPr/>
              </p:nvPicPr>
              <p:blipFill rotWithShape="1">
                <a:blip r:embed="rId3"/>
                <a:srcRect l="8220" t="6842" b="6868"/>
                <a:stretch/>
              </p:blipFill>
              <p:spPr>
                <a:xfrm>
                  <a:off x="7365840" y="1304459"/>
                  <a:ext cx="818604" cy="840938"/>
                </a:xfrm>
                <a:prstGeom prst="rect">
                  <a:avLst/>
                </a:prstGeom>
              </p:spPr>
            </p:pic>
          </p:grpSp>
        </p:grpSp>
      </p:grpSp>
      <p:grpSp>
        <p:nvGrpSpPr>
          <p:cNvPr id="68" name="Group 67"/>
          <p:cNvGrpSpPr/>
          <p:nvPr/>
        </p:nvGrpSpPr>
        <p:grpSpPr>
          <a:xfrm>
            <a:off x="2991883" y="1010102"/>
            <a:ext cx="349015" cy="542439"/>
            <a:chOff x="4866851" y="5845935"/>
            <a:chExt cx="349015" cy="542439"/>
          </a:xfrm>
        </p:grpSpPr>
        <p:grpSp>
          <p:nvGrpSpPr>
            <p:cNvPr id="36" name="Group 35"/>
            <p:cNvGrpSpPr/>
            <p:nvPr/>
          </p:nvGrpSpPr>
          <p:grpSpPr>
            <a:xfrm>
              <a:off x="4866851" y="5845935"/>
              <a:ext cx="349015" cy="426575"/>
              <a:chOff x="1053670" y="6222424"/>
              <a:chExt cx="296151" cy="394863"/>
            </a:xfrm>
            <a:solidFill>
              <a:srgbClr val="C00000"/>
            </a:solidFill>
          </p:grpSpPr>
          <p:sp>
            <p:nvSpPr>
              <p:cNvPr id="37" name="Oval 36"/>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lowchart: Delay 37"/>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7" name="Group 46"/>
            <p:cNvGrpSpPr/>
            <p:nvPr/>
          </p:nvGrpSpPr>
          <p:grpSpPr>
            <a:xfrm>
              <a:off x="4938800" y="6183259"/>
              <a:ext cx="205115" cy="205115"/>
              <a:chOff x="4009722" y="1148360"/>
              <a:chExt cx="1246909" cy="1246909"/>
            </a:xfrm>
          </p:grpSpPr>
          <p:sp>
            <p:nvSpPr>
              <p:cNvPr id="48" name="Oval 47"/>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49" name="Group 48"/>
              <p:cNvGrpSpPr/>
              <p:nvPr/>
            </p:nvGrpSpPr>
            <p:grpSpPr>
              <a:xfrm>
                <a:off x="4204277" y="1233118"/>
                <a:ext cx="813773" cy="989455"/>
                <a:chOff x="6259830" y="260894"/>
                <a:chExt cx="1131570" cy="1375860"/>
              </a:xfrm>
            </p:grpSpPr>
            <p:grpSp>
              <p:nvGrpSpPr>
                <p:cNvPr id="50" name="Group 49"/>
                <p:cNvGrpSpPr/>
                <p:nvPr/>
              </p:nvGrpSpPr>
              <p:grpSpPr>
                <a:xfrm>
                  <a:off x="6357098" y="260894"/>
                  <a:ext cx="936267" cy="1079584"/>
                  <a:chOff x="6374985" y="241883"/>
                  <a:chExt cx="936267" cy="1123092"/>
                </a:xfrm>
              </p:grpSpPr>
              <p:sp>
                <p:nvSpPr>
                  <p:cNvPr id="52" name="Freeform 51"/>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a:off x="6835635" y="241883"/>
                    <a:ext cx="239602" cy="180888"/>
                  </a:xfrm>
                  <a:prstGeom prst="round2DiagRect">
                    <a:avLst>
                      <a:gd name="adj1" fmla="val 50000"/>
                      <a:gd name="adj2" fmla="val 0"/>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9" name="Group 58"/>
          <p:cNvGrpSpPr/>
          <p:nvPr/>
        </p:nvGrpSpPr>
        <p:grpSpPr>
          <a:xfrm>
            <a:off x="2081687" y="1012237"/>
            <a:ext cx="349015" cy="538169"/>
            <a:chOff x="1777468" y="5845935"/>
            <a:chExt cx="349015" cy="538169"/>
          </a:xfrm>
        </p:grpSpPr>
        <p:grpSp>
          <p:nvGrpSpPr>
            <p:cNvPr id="39" name="Group 38"/>
            <p:cNvGrpSpPr/>
            <p:nvPr/>
          </p:nvGrpSpPr>
          <p:grpSpPr>
            <a:xfrm>
              <a:off x="1777468" y="5845935"/>
              <a:ext cx="349015" cy="426575"/>
              <a:chOff x="1053670" y="6222424"/>
              <a:chExt cx="296151" cy="394863"/>
            </a:xfrm>
            <a:solidFill>
              <a:schemeClr val="accent1"/>
            </a:solidFill>
          </p:grpSpPr>
          <p:sp>
            <p:nvSpPr>
              <p:cNvPr id="40" name="Oval 39"/>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lowchart: Delay 40"/>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p:cNvGrpSpPr/>
            <p:nvPr/>
          </p:nvGrpSpPr>
          <p:grpSpPr>
            <a:xfrm>
              <a:off x="1855280" y="6180224"/>
              <a:ext cx="204786" cy="203880"/>
              <a:chOff x="1661129" y="6159660"/>
              <a:chExt cx="584279" cy="581693"/>
            </a:xfrm>
          </p:grpSpPr>
          <p:sp>
            <p:nvSpPr>
              <p:cNvPr id="56" name="Oval 55"/>
              <p:cNvSpPr>
                <a:spLocks noChangeAspect="1"/>
              </p:cNvSpPr>
              <p:nvPr/>
            </p:nvSpPr>
            <p:spPr>
              <a:xfrm>
                <a:off x="1661129" y="615966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57" name="Picture 56"/>
              <p:cNvPicPr>
                <a:picLocks noChangeAspect="1"/>
              </p:cNvPicPr>
              <p:nvPr/>
            </p:nvPicPr>
            <p:blipFill rotWithShape="1">
              <a:blip r:embed="rId4"/>
              <a:srcRect l="2607" t="6649" r="2502" b="3428"/>
              <a:stretch/>
            </p:blipFill>
            <p:spPr>
              <a:xfrm>
                <a:off x="1765218" y="6161657"/>
                <a:ext cx="373510" cy="506098"/>
              </a:xfrm>
              <a:prstGeom prst="rect">
                <a:avLst/>
              </a:prstGeom>
            </p:spPr>
          </p:pic>
          <p:sp>
            <p:nvSpPr>
              <p:cNvPr id="58" name="Oval 57"/>
              <p:cNvSpPr>
                <a:spLocks noChangeAspect="1"/>
              </p:cNvSpPr>
              <p:nvPr/>
            </p:nvSpPr>
            <p:spPr>
              <a:xfrm>
                <a:off x="1663715" y="615966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grpSp>
        <p:nvGrpSpPr>
          <p:cNvPr id="60" name="Group 59"/>
          <p:cNvGrpSpPr/>
          <p:nvPr/>
        </p:nvGrpSpPr>
        <p:grpSpPr>
          <a:xfrm>
            <a:off x="6212774" y="1012237"/>
            <a:ext cx="349015" cy="538169"/>
            <a:chOff x="1777468" y="5845935"/>
            <a:chExt cx="349015" cy="538169"/>
          </a:xfrm>
        </p:grpSpPr>
        <p:grpSp>
          <p:nvGrpSpPr>
            <p:cNvPr id="61" name="Group 60"/>
            <p:cNvGrpSpPr/>
            <p:nvPr/>
          </p:nvGrpSpPr>
          <p:grpSpPr>
            <a:xfrm>
              <a:off x="1777468" y="5845935"/>
              <a:ext cx="349015" cy="426575"/>
              <a:chOff x="1053670" y="6222424"/>
              <a:chExt cx="296151" cy="394863"/>
            </a:xfrm>
            <a:solidFill>
              <a:schemeClr val="accent1"/>
            </a:solidFill>
          </p:grpSpPr>
          <p:sp>
            <p:nvSpPr>
              <p:cNvPr id="66" name="Oval 65"/>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lowchart: Delay 66"/>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p:cNvGrpSpPr/>
            <p:nvPr/>
          </p:nvGrpSpPr>
          <p:grpSpPr>
            <a:xfrm>
              <a:off x="1855280" y="6180224"/>
              <a:ext cx="204786" cy="203880"/>
              <a:chOff x="1661129" y="6159660"/>
              <a:chExt cx="584279" cy="581693"/>
            </a:xfrm>
          </p:grpSpPr>
          <p:sp>
            <p:nvSpPr>
              <p:cNvPr id="63" name="Oval 62"/>
              <p:cNvSpPr>
                <a:spLocks noChangeAspect="1"/>
              </p:cNvSpPr>
              <p:nvPr/>
            </p:nvSpPr>
            <p:spPr>
              <a:xfrm>
                <a:off x="1661129" y="615966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4"/>
              <a:srcRect l="2607" t="6649" r="2502" b="3428"/>
              <a:stretch/>
            </p:blipFill>
            <p:spPr>
              <a:xfrm>
                <a:off x="1765218" y="6161657"/>
                <a:ext cx="373510" cy="506098"/>
              </a:xfrm>
              <a:prstGeom prst="rect">
                <a:avLst/>
              </a:prstGeom>
            </p:spPr>
          </p:pic>
          <p:sp>
            <p:nvSpPr>
              <p:cNvPr id="65" name="Oval 64"/>
              <p:cNvSpPr>
                <a:spLocks noChangeAspect="1"/>
              </p:cNvSpPr>
              <p:nvPr/>
            </p:nvSpPr>
            <p:spPr>
              <a:xfrm>
                <a:off x="1663715" y="615966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7154828" y="1010102"/>
            <a:ext cx="349015" cy="542439"/>
            <a:chOff x="4866851" y="5845935"/>
            <a:chExt cx="349015" cy="542439"/>
          </a:xfrm>
        </p:grpSpPr>
        <p:grpSp>
          <p:nvGrpSpPr>
            <p:cNvPr id="70" name="Group 69"/>
            <p:cNvGrpSpPr/>
            <p:nvPr/>
          </p:nvGrpSpPr>
          <p:grpSpPr>
            <a:xfrm>
              <a:off x="4866851" y="5845935"/>
              <a:ext cx="349015" cy="426575"/>
              <a:chOff x="1053670" y="6222424"/>
              <a:chExt cx="296151" cy="394863"/>
            </a:xfrm>
            <a:solidFill>
              <a:srgbClr val="C00000"/>
            </a:solidFill>
          </p:grpSpPr>
          <p:sp>
            <p:nvSpPr>
              <p:cNvPr id="79" name="Oval 78"/>
              <p:cNvSpPr/>
              <p:nvPr/>
            </p:nvSpPr>
            <p:spPr>
              <a:xfrm>
                <a:off x="1102989" y="6222424"/>
                <a:ext cx="197512" cy="2011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lowchart: Delay 79"/>
              <p:cNvSpPr/>
              <p:nvPr/>
            </p:nvSpPr>
            <p:spPr>
              <a:xfrm rot="16200000">
                <a:off x="1100727" y="6368193"/>
                <a:ext cx="202037" cy="296151"/>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p:cNvGrpSpPr/>
            <p:nvPr/>
          </p:nvGrpSpPr>
          <p:grpSpPr>
            <a:xfrm>
              <a:off x="4938800" y="6183259"/>
              <a:ext cx="205115" cy="205115"/>
              <a:chOff x="4009722" y="1148360"/>
              <a:chExt cx="1246909" cy="1246909"/>
            </a:xfrm>
          </p:grpSpPr>
          <p:sp>
            <p:nvSpPr>
              <p:cNvPr id="72" name="Oval 71"/>
              <p:cNvSpPr>
                <a:spLocks noChangeAspect="1"/>
              </p:cNvSpPr>
              <p:nvPr/>
            </p:nvSpPr>
            <p:spPr>
              <a:xfrm>
                <a:off x="4009722" y="1148360"/>
                <a:ext cx="1246909" cy="1246909"/>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73" name="Group 72"/>
              <p:cNvGrpSpPr/>
              <p:nvPr/>
            </p:nvGrpSpPr>
            <p:grpSpPr>
              <a:xfrm>
                <a:off x="4204277" y="1233118"/>
                <a:ext cx="813773" cy="989455"/>
                <a:chOff x="6259830" y="260894"/>
                <a:chExt cx="1131570" cy="1375860"/>
              </a:xfrm>
            </p:grpSpPr>
            <p:grpSp>
              <p:nvGrpSpPr>
                <p:cNvPr id="74" name="Group 73"/>
                <p:cNvGrpSpPr/>
                <p:nvPr/>
              </p:nvGrpSpPr>
              <p:grpSpPr>
                <a:xfrm>
                  <a:off x="6357098" y="260894"/>
                  <a:ext cx="936267" cy="1079584"/>
                  <a:chOff x="6374985" y="241883"/>
                  <a:chExt cx="936267" cy="1123092"/>
                </a:xfrm>
              </p:grpSpPr>
              <p:sp>
                <p:nvSpPr>
                  <p:cNvPr id="76" name="Freeform 75"/>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76"/>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 Diagonal Corner Rectangle 77"/>
                  <p:cNvSpPr/>
                  <p:nvPr/>
                </p:nvSpPr>
                <p:spPr>
                  <a:xfrm>
                    <a:off x="6835635" y="241883"/>
                    <a:ext cx="239602" cy="180888"/>
                  </a:xfrm>
                  <a:prstGeom prst="round2DiagRect">
                    <a:avLst>
                      <a:gd name="adj1" fmla="val 50000"/>
                      <a:gd name="adj2" fmla="val 0"/>
                    </a:avLst>
                  </a:pr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91"/>
          <p:cNvGrpSpPr/>
          <p:nvPr/>
        </p:nvGrpSpPr>
        <p:grpSpPr>
          <a:xfrm>
            <a:off x="3914747" y="1007422"/>
            <a:ext cx="349015" cy="547798"/>
            <a:chOff x="7790007" y="6042645"/>
            <a:chExt cx="349015" cy="547798"/>
          </a:xfrm>
        </p:grpSpPr>
        <p:sp>
          <p:nvSpPr>
            <p:cNvPr id="93" name="Flowchart: Delay 92"/>
            <p:cNvSpPr/>
            <p:nvPr/>
          </p:nvSpPr>
          <p:spPr>
            <a:xfrm rot="16200000">
              <a:off x="7855384" y="6181884"/>
              <a:ext cx="218262" cy="349015"/>
            </a:xfrm>
            <a:prstGeom prst="flowChartDelay">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p:cNvGrpSpPr/>
            <p:nvPr/>
          </p:nvGrpSpPr>
          <p:grpSpPr>
            <a:xfrm>
              <a:off x="7834303" y="6042645"/>
              <a:ext cx="232768" cy="547798"/>
              <a:chOff x="7834303" y="6042645"/>
              <a:chExt cx="232768" cy="547798"/>
            </a:xfrm>
          </p:grpSpPr>
          <p:sp>
            <p:nvSpPr>
              <p:cNvPr id="95" name="Oval 94"/>
              <p:cNvSpPr/>
              <p:nvPr/>
            </p:nvSpPr>
            <p:spPr>
              <a:xfrm>
                <a:off x="7834303" y="6042645"/>
                <a:ext cx="232768" cy="21732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p:nvPr/>
            </p:nvGrpSpPr>
            <p:grpSpPr>
              <a:xfrm>
                <a:off x="7861956" y="6385328"/>
                <a:ext cx="205115" cy="205115"/>
                <a:chOff x="7151688" y="1101474"/>
                <a:chExt cx="1246909" cy="1246909"/>
              </a:xfrm>
            </p:grpSpPr>
            <p:sp>
              <p:nvSpPr>
                <p:cNvPr id="97" name="Oval 96"/>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98" name="Picture 97"/>
                <p:cNvPicPr>
                  <a:picLocks noChangeAspect="1"/>
                </p:cNvPicPr>
                <p:nvPr/>
              </p:nvPicPr>
              <p:blipFill rotWithShape="1">
                <a:blip r:embed="rId3"/>
                <a:srcRect l="8220" t="6842" b="6868"/>
                <a:stretch/>
              </p:blipFill>
              <p:spPr>
                <a:xfrm>
                  <a:off x="7365840" y="1304459"/>
                  <a:ext cx="818604" cy="840938"/>
                </a:xfrm>
                <a:prstGeom prst="rect">
                  <a:avLst/>
                </a:prstGeom>
              </p:spPr>
            </p:pic>
          </p:grpSp>
        </p:grpSp>
      </p:grpSp>
      <p:sp>
        <p:nvSpPr>
          <p:cNvPr id="84" name="5-Point Star 83"/>
          <p:cNvSpPr/>
          <p:nvPr/>
        </p:nvSpPr>
        <p:spPr>
          <a:xfrm>
            <a:off x="4934297" y="6391251"/>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5" name="5-Point Star 84"/>
          <p:cNvSpPr/>
          <p:nvPr/>
        </p:nvSpPr>
        <p:spPr>
          <a:xfrm>
            <a:off x="2442672" y="1839509"/>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6" name="5-Point Star 85"/>
          <p:cNvSpPr/>
          <p:nvPr/>
        </p:nvSpPr>
        <p:spPr>
          <a:xfrm>
            <a:off x="3282775" y="1839509"/>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9" name="5-Point Star 98"/>
          <p:cNvSpPr/>
          <p:nvPr/>
        </p:nvSpPr>
        <p:spPr>
          <a:xfrm>
            <a:off x="4345269" y="266906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0" name="5-Point Star 99"/>
          <p:cNvSpPr/>
          <p:nvPr/>
        </p:nvSpPr>
        <p:spPr>
          <a:xfrm>
            <a:off x="2442672" y="266906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2" name="5-Point Star 101"/>
          <p:cNvSpPr/>
          <p:nvPr/>
        </p:nvSpPr>
        <p:spPr>
          <a:xfrm>
            <a:off x="4345269" y="432408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3" name="5-Point Star 102"/>
          <p:cNvSpPr/>
          <p:nvPr/>
        </p:nvSpPr>
        <p:spPr>
          <a:xfrm>
            <a:off x="7503843" y="268362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4" name="5-Point Star 103"/>
          <p:cNvSpPr/>
          <p:nvPr/>
        </p:nvSpPr>
        <p:spPr>
          <a:xfrm>
            <a:off x="7476709" y="3537050"/>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5" name="5-Point Star 104"/>
          <p:cNvSpPr/>
          <p:nvPr/>
        </p:nvSpPr>
        <p:spPr>
          <a:xfrm>
            <a:off x="7460767" y="4324662"/>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06" name="5-Point Star 105"/>
          <p:cNvSpPr/>
          <p:nvPr/>
        </p:nvSpPr>
        <p:spPr>
          <a:xfrm>
            <a:off x="6590664" y="4324663"/>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aphicFrame>
        <p:nvGraphicFramePr>
          <p:cNvPr id="81" name="Table 80"/>
          <p:cNvGraphicFramePr>
            <a:graphicFrameLocks noGrp="1"/>
          </p:cNvGraphicFramePr>
          <p:nvPr/>
        </p:nvGraphicFramePr>
        <p:xfrm>
          <a:off x="1837535" y="5220031"/>
          <a:ext cx="2705100" cy="558151"/>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44791">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213360">
                <a:tc>
                  <a:txBody>
                    <a:bodyPr/>
                    <a:lstStyle/>
                    <a:p>
                      <a:pPr algn="ctr" fontAlgn="b"/>
                      <a:r>
                        <a:rPr lang="en-US" sz="1200" b="1" i="0" u="none" strike="noStrike" dirty="0">
                          <a:solidFill>
                            <a:srgbClr val="000000"/>
                          </a:solidFill>
                          <a:effectLst/>
                          <a:latin typeface="Calibri" panose="020F0502020204030204" pitchFamily="34" charset="0"/>
                        </a:rPr>
                        <a:t>53%</a:t>
                      </a:r>
                      <a:r>
                        <a:rPr lang="en-US" sz="1000" b="0" i="0" u="none" strike="noStrike" dirty="0">
                          <a:solidFill>
                            <a:srgbClr val="000000"/>
                          </a:solidFill>
                          <a:effectLst/>
                          <a:latin typeface="Calibri" panose="020F0502020204030204" pitchFamily="34" charset="0"/>
                        </a:rPr>
                        <a:t>, 39%, 8%</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54%, 37%, 9%</a:t>
                      </a:r>
                    </a:p>
                  </a:txBody>
                  <a:tcPr marL="0" marR="0" marT="0" marB="0" anchor="b">
                    <a:solidFill>
                      <a:schemeClr val="accent6">
                        <a:lumMod val="40000"/>
                        <a:lumOff val="60000"/>
                      </a:schemeClr>
                    </a:solidFill>
                  </a:tcPr>
                </a:tc>
                <a:tc>
                  <a:txBody>
                    <a:bodyPr/>
                    <a:lstStyle/>
                    <a:p>
                      <a:pPr algn="ctr" fontAlgn="b"/>
                      <a:r>
                        <a:rPr lang="en-US" sz="1200" b="1" i="0" u="none" strike="noStrike" dirty="0">
                          <a:solidFill>
                            <a:srgbClr val="000000"/>
                          </a:solidFill>
                          <a:effectLst/>
                          <a:latin typeface="Calibri" panose="020F0502020204030204" pitchFamily="34" charset="0"/>
                        </a:rPr>
                        <a:t>56%</a:t>
                      </a:r>
                      <a:r>
                        <a:rPr lang="en-US" sz="1000" b="0" i="0" u="none" strike="noStrike" dirty="0">
                          <a:solidFill>
                            <a:srgbClr val="000000"/>
                          </a:solidFill>
                          <a:effectLst/>
                          <a:latin typeface="Calibri" panose="020F0502020204030204" pitchFamily="34" charset="0"/>
                        </a:rPr>
                        <a:t>, 39%, 5%</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82" name="Table 81"/>
          <p:cNvGraphicFramePr>
            <a:graphicFrameLocks noGrp="1"/>
          </p:cNvGraphicFramePr>
          <p:nvPr/>
        </p:nvGraphicFramePr>
        <p:xfrm>
          <a:off x="5972233" y="5173222"/>
          <a:ext cx="2705100" cy="539496"/>
        </p:xfrm>
        <a:graphic>
          <a:graphicData uri="http://schemas.openxmlformats.org/drawingml/2006/table">
            <a:tbl>
              <a:tblPr>
                <a:tableStyleId>{5C22544A-7EE6-4342-B048-85BDC9FD1C3A}</a:tableStyleId>
              </a:tblPr>
              <a:tblGrid>
                <a:gridCol w="901700">
                  <a:extLst>
                    <a:ext uri="{9D8B030D-6E8A-4147-A177-3AD203B41FA5}">
                      <a16:colId xmlns:a16="http://schemas.microsoft.com/office/drawing/2014/main" val="20000"/>
                    </a:ext>
                  </a:extLst>
                </a:gridCol>
                <a:gridCol w="9017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tblGrid>
              <a:tr h="344791">
                <a:tc>
                  <a:txBody>
                    <a:bodyPr/>
                    <a:lstStyle/>
                    <a:p>
                      <a:pPr algn="ctr" fontAlgn="ctr"/>
                      <a:r>
                        <a:rPr lang="en-US" sz="1000" u="none" strike="noStrike" dirty="0">
                          <a:effectLst/>
                          <a:latin typeface="Calibri" panose="020F0502020204030204" pitchFamily="34" charset="0"/>
                        </a:rPr>
                        <a:t>Policy</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1">
                        <a:lumMod val="20000"/>
                        <a:lumOff val="80000"/>
                      </a:schemeClr>
                    </a:solidFill>
                  </a:tcPr>
                </a:tc>
                <a:tc>
                  <a:txBody>
                    <a:bodyPr/>
                    <a:lstStyle/>
                    <a:p>
                      <a:pPr algn="ctr" fontAlgn="ctr"/>
                      <a:r>
                        <a:rPr lang="en-US" sz="1000" u="none" strike="noStrike" dirty="0">
                          <a:effectLst/>
                          <a:latin typeface="Calibri" panose="020F0502020204030204" pitchFamily="34" charset="0"/>
                        </a:rPr>
                        <a:t>K12</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6">
                        <a:lumMod val="40000"/>
                        <a:lumOff val="60000"/>
                      </a:schemeClr>
                    </a:solidFill>
                  </a:tcPr>
                </a:tc>
                <a:tc>
                  <a:txBody>
                    <a:bodyPr/>
                    <a:lstStyle/>
                    <a:p>
                      <a:pPr algn="ctr" fontAlgn="ctr"/>
                      <a:r>
                        <a:rPr lang="en-US" sz="1000" u="none" strike="noStrike" dirty="0">
                          <a:effectLst/>
                          <a:latin typeface="Calibri" panose="020F0502020204030204" pitchFamily="34" charset="0"/>
                        </a:rPr>
                        <a:t>Afterschool</a:t>
                      </a:r>
                      <a:endParaRPr lang="en-US" sz="1000" b="0" i="0" u="none" strike="noStrike" dirty="0">
                        <a:solidFill>
                          <a:srgbClr val="000000"/>
                        </a:solidFill>
                        <a:effectLst/>
                        <a:latin typeface="Calibri" panose="020F0502020204030204" pitchFamily="34" charset="0"/>
                      </a:endParaRPr>
                    </a:p>
                  </a:txBody>
                  <a:tcPr marL="0" marR="0" marT="0" marB="0" anchor="ctr">
                    <a:solidFill>
                      <a:schemeClr val="accent5">
                        <a:lumMod val="40000"/>
                        <a:lumOff val="60000"/>
                      </a:schemeClr>
                    </a:solidFill>
                  </a:tcPr>
                </a:tc>
                <a:extLst>
                  <a:ext uri="{0D108BD9-81ED-4DB2-BD59-A6C34878D82A}">
                    <a16:rowId xmlns:a16="http://schemas.microsoft.com/office/drawing/2014/main" val="10000"/>
                  </a:ext>
                </a:extLst>
              </a:tr>
              <a:tr h="194705">
                <a:tc>
                  <a:txBody>
                    <a:bodyPr/>
                    <a:lstStyle/>
                    <a:p>
                      <a:pPr algn="ctr" fontAlgn="b"/>
                      <a:r>
                        <a:rPr lang="en-US" sz="1000" b="0" i="0" u="none" strike="noStrike" dirty="0">
                          <a:solidFill>
                            <a:srgbClr val="000000"/>
                          </a:solidFill>
                          <a:effectLst/>
                          <a:latin typeface="Calibri" panose="020F0502020204030204" pitchFamily="34" charset="0"/>
                        </a:rPr>
                        <a:t>43%, 42%, </a:t>
                      </a:r>
                      <a:r>
                        <a:rPr lang="en-US" sz="1200" b="1" i="0" u="none" strike="noStrike" dirty="0">
                          <a:solidFill>
                            <a:srgbClr val="000000"/>
                          </a:solidFill>
                          <a:effectLst/>
                          <a:latin typeface="Calibri" panose="020F0502020204030204" pitchFamily="34" charset="0"/>
                        </a:rPr>
                        <a:t>15%</a:t>
                      </a:r>
                    </a:p>
                  </a:txBody>
                  <a:tcPr marL="0" marR="0" marT="0" marB="0" anchor="b">
                    <a:solidFill>
                      <a:schemeClr val="accent1">
                        <a:lumMod val="20000"/>
                        <a:lumOff val="8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49%, 39%,12%</a:t>
                      </a:r>
                    </a:p>
                  </a:txBody>
                  <a:tcPr marL="0" marR="0" marT="0" marB="0" anchor="b">
                    <a:solidFill>
                      <a:schemeClr val="accent6">
                        <a:lumMod val="40000"/>
                        <a:lumOff val="60000"/>
                      </a:schemeClr>
                    </a:solidFill>
                  </a:tcPr>
                </a:tc>
                <a:tc>
                  <a:txBody>
                    <a:bodyPr/>
                    <a:lstStyle/>
                    <a:p>
                      <a:pPr algn="ctr" fontAlgn="b"/>
                      <a:r>
                        <a:rPr lang="en-US" sz="1000" b="0" i="0" u="none" strike="noStrike" dirty="0">
                          <a:solidFill>
                            <a:srgbClr val="000000"/>
                          </a:solidFill>
                          <a:effectLst/>
                          <a:latin typeface="Calibri" panose="020F0502020204030204" pitchFamily="34" charset="0"/>
                        </a:rPr>
                        <a:t>40%, </a:t>
                      </a:r>
                      <a:r>
                        <a:rPr lang="en-US" sz="1200" b="1" i="0" u="none" strike="noStrike" dirty="0">
                          <a:solidFill>
                            <a:srgbClr val="000000"/>
                          </a:solidFill>
                          <a:effectLst/>
                          <a:latin typeface="Calibri" panose="020F0502020204030204" pitchFamily="34" charset="0"/>
                        </a:rPr>
                        <a:t>44%, 16%</a:t>
                      </a:r>
                    </a:p>
                  </a:txBody>
                  <a:tcPr marL="0" marR="0" marT="0" marB="0" anchor="b">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469803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Audience Mindsets</a:t>
            </a:r>
          </a:p>
        </p:txBody>
      </p:sp>
    </p:spTree>
    <p:extLst>
      <p:ext uri="{BB962C8B-B14F-4D97-AF65-F5344CB8AC3E}">
        <p14:creationId xmlns:p14="http://schemas.microsoft.com/office/powerpoint/2010/main" val="33330513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nvGraphicFramePr>
        <p:xfrm>
          <a:off x="5507848" y="2005281"/>
          <a:ext cx="4244219" cy="4864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529612" y="2005281"/>
          <a:ext cx="2922862" cy="486457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Education Agendas: Top Tier</a:t>
            </a:r>
          </a:p>
        </p:txBody>
      </p:sp>
      <p:sp>
        <p:nvSpPr>
          <p:cNvPr id="3" name="Slide Number Placeholder 2"/>
          <p:cNvSpPr>
            <a:spLocks noGrp="1"/>
          </p:cNvSpPr>
          <p:nvPr>
            <p:ph type="sldNum" sz="quarter" idx="4"/>
          </p:nvPr>
        </p:nvSpPr>
        <p:spPr/>
        <p:txBody>
          <a:bodyPr/>
          <a:lstStyle/>
          <a:p>
            <a:fld id="{62DFECC4-1679-4D45-9635-E86BD1EE09E9}" type="slidenum">
              <a:rPr lang="en-US" smtClean="0"/>
              <a:pPr/>
              <a:t>87</a:t>
            </a:fld>
            <a:endParaRPr lang="en-US" dirty="0"/>
          </a:p>
        </p:txBody>
      </p:sp>
      <p:sp>
        <p:nvSpPr>
          <p:cNvPr id="4" name="Text Placeholder 3"/>
          <p:cNvSpPr>
            <a:spLocks noGrp="1"/>
          </p:cNvSpPr>
          <p:nvPr>
            <p:ph type="body" sz="quarter" idx="13"/>
          </p:nvPr>
        </p:nvSpPr>
        <p:spPr>
          <a:xfrm>
            <a:off x="471753" y="772640"/>
            <a:ext cx="8604870" cy="983896"/>
          </a:xfrm>
        </p:spPr>
        <p:txBody>
          <a:bodyPr>
            <a:noAutofit/>
          </a:bodyPr>
          <a:lstStyle/>
          <a:p>
            <a:r>
              <a:rPr lang="en-US" sz="1600" dirty="0"/>
              <a:t>SEL is a top priority, but is only significantly higher than other items for Afterschool.</a:t>
            </a:r>
          </a:p>
          <a:p>
            <a:r>
              <a:rPr lang="en-US" sz="1600" dirty="0"/>
              <a:t>Other priorities reflect audience roles as expected.</a:t>
            </a:r>
          </a:p>
          <a:p>
            <a:r>
              <a:rPr lang="en-US" sz="1600" dirty="0"/>
              <a:t>Everybody cares about achievement gaps and program quality (some about training).</a:t>
            </a:r>
          </a:p>
        </p:txBody>
      </p:sp>
      <p:graphicFrame>
        <p:nvGraphicFramePr>
          <p:cNvPr id="26" name="Chart 25"/>
          <p:cNvGraphicFramePr/>
          <p:nvPr/>
        </p:nvGraphicFramePr>
        <p:xfrm>
          <a:off x="3035455" y="2005281"/>
          <a:ext cx="2922862" cy="486457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529612" y="1778368"/>
            <a:ext cx="2490947" cy="646331"/>
          </a:xfrm>
          <a:prstGeom prst="rect">
            <a:avLst/>
          </a:prstGeom>
        </p:spPr>
        <p:txBody>
          <a:bodyPr wrap="square">
            <a:spAutoFit/>
          </a:bodyPr>
          <a:lstStyle/>
          <a:p>
            <a:pPr fontAlgn="ctr"/>
            <a:r>
              <a:rPr lang="en-US" sz="1200" dirty="0"/>
              <a:t>Developing emotional intelligence, positive attitudes &amp; social skills in students</a:t>
            </a:r>
            <a:endParaRPr lang="en-US" sz="1200" dirty="0">
              <a:solidFill>
                <a:srgbClr val="000000"/>
              </a:solidFill>
              <a:latin typeface="Arial" panose="020B0604020202020204" pitchFamily="34" charset="0"/>
            </a:endParaRPr>
          </a:p>
        </p:txBody>
      </p:sp>
      <p:sp>
        <p:nvSpPr>
          <p:cNvPr id="28" name="Rectangle 27"/>
          <p:cNvSpPr/>
          <p:nvPr/>
        </p:nvSpPr>
        <p:spPr>
          <a:xfrm>
            <a:off x="3074366" y="1778368"/>
            <a:ext cx="2490947" cy="646331"/>
          </a:xfrm>
          <a:prstGeom prst="rect">
            <a:avLst/>
          </a:prstGeom>
        </p:spPr>
        <p:txBody>
          <a:bodyPr wrap="square">
            <a:spAutoFit/>
          </a:bodyPr>
          <a:lstStyle/>
          <a:p>
            <a:pPr fontAlgn="ctr"/>
            <a:r>
              <a:rPr lang="en-US" sz="1200" dirty="0"/>
              <a:t>Developing emotional intelligence, positive attitudes &amp; social skills in students</a:t>
            </a:r>
            <a:endParaRPr lang="en-US" sz="1200" dirty="0">
              <a:solidFill>
                <a:srgbClr val="000000"/>
              </a:solidFill>
              <a:latin typeface="Arial" panose="020B0604020202020204" pitchFamily="34" charset="0"/>
            </a:endParaRPr>
          </a:p>
        </p:txBody>
      </p:sp>
      <p:sp>
        <p:nvSpPr>
          <p:cNvPr id="29" name="Rectangle 28"/>
          <p:cNvSpPr/>
          <p:nvPr/>
        </p:nvSpPr>
        <p:spPr>
          <a:xfrm>
            <a:off x="5595057" y="1963034"/>
            <a:ext cx="3471423" cy="461665"/>
          </a:xfrm>
          <a:prstGeom prst="rect">
            <a:avLst/>
          </a:prstGeom>
        </p:spPr>
        <p:txBody>
          <a:bodyPr wrap="square">
            <a:spAutoFit/>
          </a:bodyPr>
          <a:lstStyle/>
          <a:p>
            <a:pPr fontAlgn="ctr"/>
            <a:r>
              <a:rPr lang="en-US" sz="1200" dirty="0"/>
              <a:t>Developing emotional intelligence, positive attitudes &amp; social skills in students</a:t>
            </a:r>
            <a:endParaRPr lang="en-US" sz="1200" dirty="0">
              <a:solidFill>
                <a:srgbClr val="000000"/>
              </a:solidFill>
              <a:latin typeface="Arial" panose="020B0604020202020204" pitchFamily="34" charset="0"/>
            </a:endParaRPr>
          </a:p>
        </p:txBody>
      </p:sp>
      <p:sp>
        <p:nvSpPr>
          <p:cNvPr id="30" name="Rectangle 29"/>
          <p:cNvSpPr/>
          <p:nvPr/>
        </p:nvSpPr>
        <p:spPr>
          <a:xfrm>
            <a:off x="529612" y="2906578"/>
            <a:ext cx="1901483" cy="276999"/>
          </a:xfrm>
          <a:prstGeom prst="rect">
            <a:avLst/>
          </a:prstGeom>
        </p:spPr>
        <p:txBody>
          <a:bodyPr wrap="none">
            <a:spAutoFit/>
          </a:bodyPr>
          <a:lstStyle/>
          <a:p>
            <a:pPr fontAlgn="ctr"/>
            <a:r>
              <a:rPr lang="en-US" sz="1200" dirty="0"/>
              <a:t>Training/professional dev</a:t>
            </a:r>
            <a:endParaRPr lang="en-US" sz="1200" dirty="0">
              <a:solidFill>
                <a:srgbClr val="000000"/>
              </a:solidFill>
              <a:latin typeface="Arial" panose="020B0604020202020204" pitchFamily="34" charset="0"/>
            </a:endParaRPr>
          </a:p>
        </p:txBody>
      </p:sp>
      <p:sp>
        <p:nvSpPr>
          <p:cNvPr id="31" name="Rectangle 30"/>
          <p:cNvSpPr/>
          <p:nvPr/>
        </p:nvSpPr>
        <p:spPr>
          <a:xfrm>
            <a:off x="529612" y="3659548"/>
            <a:ext cx="1996059" cy="276999"/>
          </a:xfrm>
          <a:prstGeom prst="rect">
            <a:avLst/>
          </a:prstGeom>
        </p:spPr>
        <p:txBody>
          <a:bodyPr wrap="none">
            <a:spAutoFit/>
          </a:bodyPr>
          <a:lstStyle/>
          <a:p>
            <a:pPr fontAlgn="ctr"/>
            <a:r>
              <a:rPr lang="en-US" sz="1200" dirty="0"/>
              <a:t>College &amp; career readiness</a:t>
            </a:r>
            <a:endParaRPr lang="en-US" sz="1200" dirty="0">
              <a:solidFill>
                <a:srgbClr val="000000"/>
              </a:solidFill>
              <a:latin typeface="Arial" panose="020B0604020202020204" pitchFamily="34" charset="0"/>
            </a:endParaRPr>
          </a:p>
        </p:txBody>
      </p:sp>
      <p:sp>
        <p:nvSpPr>
          <p:cNvPr id="32" name="Rectangle 31"/>
          <p:cNvSpPr/>
          <p:nvPr/>
        </p:nvSpPr>
        <p:spPr>
          <a:xfrm>
            <a:off x="529612" y="4227856"/>
            <a:ext cx="1843290" cy="461665"/>
          </a:xfrm>
          <a:prstGeom prst="rect">
            <a:avLst/>
          </a:prstGeom>
        </p:spPr>
        <p:txBody>
          <a:bodyPr wrap="square">
            <a:spAutoFit/>
          </a:bodyPr>
          <a:lstStyle/>
          <a:p>
            <a:pPr fontAlgn="ctr"/>
            <a:r>
              <a:rPr lang="en-US" sz="1200" dirty="0"/>
              <a:t>Gaps in academic achievement</a:t>
            </a:r>
            <a:endParaRPr lang="en-US" sz="1200" dirty="0">
              <a:solidFill>
                <a:srgbClr val="000000"/>
              </a:solidFill>
              <a:latin typeface="Arial" panose="020B0604020202020204" pitchFamily="34" charset="0"/>
            </a:endParaRPr>
          </a:p>
        </p:txBody>
      </p:sp>
      <p:sp>
        <p:nvSpPr>
          <p:cNvPr id="33" name="Rectangle 32"/>
          <p:cNvSpPr/>
          <p:nvPr/>
        </p:nvSpPr>
        <p:spPr>
          <a:xfrm>
            <a:off x="529612" y="5017548"/>
            <a:ext cx="1794037" cy="461665"/>
          </a:xfrm>
          <a:prstGeom prst="rect">
            <a:avLst/>
          </a:prstGeom>
        </p:spPr>
        <p:txBody>
          <a:bodyPr wrap="square">
            <a:spAutoFit/>
          </a:bodyPr>
          <a:lstStyle/>
          <a:p>
            <a:pPr fontAlgn="ctr"/>
            <a:r>
              <a:rPr lang="en-US" sz="1200" dirty="0"/>
              <a:t>Program and instructional quality</a:t>
            </a:r>
            <a:endParaRPr lang="en-US" sz="1200" dirty="0">
              <a:solidFill>
                <a:srgbClr val="000000"/>
              </a:solidFill>
              <a:latin typeface="Arial" panose="020B0604020202020204" pitchFamily="34" charset="0"/>
            </a:endParaRPr>
          </a:p>
        </p:txBody>
      </p:sp>
      <p:sp>
        <p:nvSpPr>
          <p:cNvPr id="34" name="Rectangle 33"/>
          <p:cNvSpPr/>
          <p:nvPr/>
        </p:nvSpPr>
        <p:spPr>
          <a:xfrm>
            <a:off x="529612" y="5918709"/>
            <a:ext cx="1854995" cy="276999"/>
          </a:xfrm>
          <a:prstGeom prst="rect">
            <a:avLst/>
          </a:prstGeom>
        </p:spPr>
        <p:txBody>
          <a:bodyPr wrap="none">
            <a:spAutoFit/>
          </a:bodyPr>
          <a:lstStyle/>
          <a:p>
            <a:pPr fontAlgn="ctr"/>
            <a:r>
              <a:rPr lang="en-US" sz="1200" dirty="0"/>
              <a:t>Leadership development</a:t>
            </a:r>
            <a:endParaRPr lang="en-US" sz="1200" dirty="0">
              <a:solidFill>
                <a:srgbClr val="000000"/>
              </a:solidFill>
              <a:latin typeface="Arial" panose="020B0604020202020204" pitchFamily="34" charset="0"/>
            </a:endParaRPr>
          </a:p>
        </p:txBody>
      </p:sp>
      <p:sp>
        <p:nvSpPr>
          <p:cNvPr id="36" name="Rectangle 35"/>
          <p:cNvSpPr/>
          <p:nvPr/>
        </p:nvSpPr>
        <p:spPr>
          <a:xfrm>
            <a:off x="3074366" y="2906578"/>
            <a:ext cx="1745991" cy="276999"/>
          </a:xfrm>
          <a:prstGeom prst="rect">
            <a:avLst/>
          </a:prstGeom>
        </p:spPr>
        <p:txBody>
          <a:bodyPr wrap="none">
            <a:spAutoFit/>
          </a:bodyPr>
          <a:lstStyle/>
          <a:p>
            <a:pPr fontAlgn="ctr"/>
            <a:r>
              <a:rPr lang="en-US" sz="1200" dirty="0"/>
              <a:t>Academic achievement</a:t>
            </a:r>
            <a:endParaRPr lang="en-US" sz="1200" dirty="0">
              <a:solidFill>
                <a:srgbClr val="000000"/>
              </a:solidFill>
              <a:latin typeface="Arial" panose="020B0604020202020204" pitchFamily="34" charset="0"/>
            </a:endParaRPr>
          </a:p>
        </p:txBody>
      </p:sp>
      <p:sp>
        <p:nvSpPr>
          <p:cNvPr id="37" name="Rectangle 36"/>
          <p:cNvSpPr/>
          <p:nvPr/>
        </p:nvSpPr>
        <p:spPr>
          <a:xfrm>
            <a:off x="3074366" y="3474882"/>
            <a:ext cx="1892737" cy="461665"/>
          </a:xfrm>
          <a:prstGeom prst="rect">
            <a:avLst/>
          </a:prstGeom>
        </p:spPr>
        <p:txBody>
          <a:bodyPr wrap="square">
            <a:spAutoFit/>
          </a:bodyPr>
          <a:lstStyle/>
          <a:p>
            <a:pPr fontAlgn="ctr"/>
            <a:r>
              <a:rPr lang="en-US" sz="1200" dirty="0"/>
              <a:t>Gaps in academic achievement</a:t>
            </a:r>
            <a:endParaRPr lang="en-US" sz="1200" dirty="0">
              <a:solidFill>
                <a:srgbClr val="000000"/>
              </a:solidFill>
              <a:latin typeface="Arial" panose="020B0604020202020204" pitchFamily="34" charset="0"/>
            </a:endParaRPr>
          </a:p>
        </p:txBody>
      </p:sp>
      <p:sp>
        <p:nvSpPr>
          <p:cNvPr id="38" name="Rectangle 37"/>
          <p:cNvSpPr/>
          <p:nvPr/>
        </p:nvSpPr>
        <p:spPr>
          <a:xfrm>
            <a:off x="3074366" y="4412522"/>
            <a:ext cx="1526380" cy="276999"/>
          </a:xfrm>
          <a:prstGeom prst="rect">
            <a:avLst/>
          </a:prstGeom>
        </p:spPr>
        <p:txBody>
          <a:bodyPr wrap="none">
            <a:spAutoFit/>
          </a:bodyPr>
          <a:lstStyle/>
          <a:p>
            <a:pPr fontAlgn="ctr"/>
            <a:r>
              <a:rPr lang="en-US" sz="1200" dirty="0"/>
              <a:t>Budget &amp; resources</a:t>
            </a:r>
            <a:endParaRPr lang="en-US" sz="1200" dirty="0">
              <a:solidFill>
                <a:srgbClr val="000000"/>
              </a:solidFill>
              <a:latin typeface="Arial" panose="020B0604020202020204" pitchFamily="34" charset="0"/>
            </a:endParaRPr>
          </a:p>
        </p:txBody>
      </p:sp>
      <p:sp>
        <p:nvSpPr>
          <p:cNvPr id="39" name="Rectangle 38"/>
          <p:cNvSpPr/>
          <p:nvPr/>
        </p:nvSpPr>
        <p:spPr>
          <a:xfrm>
            <a:off x="3074366" y="5017548"/>
            <a:ext cx="1880556" cy="461665"/>
          </a:xfrm>
          <a:prstGeom prst="rect">
            <a:avLst/>
          </a:prstGeom>
        </p:spPr>
        <p:txBody>
          <a:bodyPr wrap="square">
            <a:spAutoFit/>
          </a:bodyPr>
          <a:lstStyle/>
          <a:p>
            <a:pPr fontAlgn="ctr"/>
            <a:r>
              <a:rPr lang="en-US" sz="1200" dirty="0"/>
              <a:t>Program and instructional quality</a:t>
            </a:r>
            <a:endParaRPr lang="en-US" sz="1200" dirty="0">
              <a:solidFill>
                <a:srgbClr val="000000"/>
              </a:solidFill>
              <a:latin typeface="Arial" panose="020B0604020202020204" pitchFamily="34" charset="0"/>
            </a:endParaRPr>
          </a:p>
        </p:txBody>
      </p:sp>
      <p:sp>
        <p:nvSpPr>
          <p:cNvPr id="40" name="Rectangle 39"/>
          <p:cNvSpPr/>
          <p:nvPr/>
        </p:nvSpPr>
        <p:spPr>
          <a:xfrm>
            <a:off x="3074366" y="5918709"/>
            <a:ext cx="1619354" cy="276999"/>
          </a:xfrm>
          <a:prstGeom prst="rect">
            <a:avLst/>
          </a:prstGeom>
        </p:spPr>
        <p:txBody>
          <a:bodyPr wrap="none">
            <a:spAutoFit/>
          </a:bodyPr>
          <a:lstStyle/>
          <a:p>
            <a:pPr fontAlgn="ctr"/>
            <a:r>
              <a:rPr lang="en-US" sz="1200" dirty="0"/>
              <a:t>Student engagement</a:t>
            </a:r>
            <a:endParaRPr lang="en-US" sz="1200" dirty="0">
              <a:solidFill>
                <a:srgbClr val="000000"/>
              </a:solidFill>
              <a:latin typeface="Arial" panose="020B0604020202020204" pitchFamily="34" charset="0"/>
            </a:endParaRPr>
          </a:p>
        </p:txBody>
      </p:sp>
      <p:sp>
        <p:nvSpPr>
          <p:cNvPr id="42" name="Rectangle 41"/>
          <p:cNvSpPr/>
          <p:nvPr/>
        </p:nvSpPr>
        <p:spPr>
          <a:xfrm>
            <a:off x="5595057" y="2721912"/>
            <a:ext cx="1737425" cy="461665"/>
          </a:xfrm>
          <a:prstGeom prst="rect">
            <a:avLst/>
          </a:prstGeom>
        </p:spPr>
        <p:txBody>
          <a:bodyPr wrap="square">
            <a:spAutoFit/>
          </a:bodyPr>
          <a:lstStyle/>
          <a:p>
            <a:pPr fontAlgn="ctr"/>
            <a:r>
              <a:rPr lang="en-US" sz="1200" dirty="0"/>
              <a:t>Program and instructional quality</a:t>
            </a:r>
            <a:endParaRPr lang="en-US" sz="1200" dirty="0">
              <a:solidFill>
                <a:srgbClr val="000000"/>
              </a:solidFill>
              <a:latin typeface="Arial" panose="020B0604020202020204" pitchFamily="34" charset="0"/>
            </a:endParaRPr>
          </a:p>
        </p:txBody>
      </p:sp>
      <p:sp>
        <p:nvSpPr>
          <p:cNvPr id="43" name="Rectangle 42"/>
          <p:cNvSpPr/>
          <p:nvPr/>
        </p:nvSpPr>
        <p:spPr>
          <a:xfrm>
            <a:off x="5595057" y="3474882"/>
            <a:ext cx="1596643" cy="461665"/>
          </a:xfrm>
          <a:prstGeom prst="rect">
            <a:avLst/>
          </a:prstGeom>
        </p:spPr>
        <p:txBody>
          <a:bodyPr wrap="square">
            <a:spAutoFit/>
          </a:bodyPr>
          <a:lstStyle/>
          <a:p>
            <a:pPr fontAlgn="ctr"/>
            <a:r>
              <a:rPr lang="en-US" sz="1200" dirty="0"/>
              <a:t>Gaps in academic achievement</a:t>
            </a:r>
            <a:endParaRPr lang="en-US" sz="1200" dirty="0">
              <a:solidFill>
                <a:srgbClr val="000000"/>
              </a:solidFill>
              <a:latin typeface="Arial" panose="020B0604020202020204" pitchFamily="34" charset="0"/>
            </a:endParaRPr>
          </a:p>
        </p:txBody>
      </p:sp>
      <p:sp>
        <p:nvSpPr>
          <p:cNvPr id="44" name="Rectangle 43"/>
          <p:cNvSpPr/>
          <p:nvPr/>
        </p:nvSpPr>
        <p:spPr>
          <a:xfrm>
            <a:off x="5595057" y="4412522"/>
            <a:ext cx="1521570" cy="276999"/>
          </a:xfrm>
          <a:prstGeom prst="rect">
            <a:avLst/>
          </a:prstGeom>
        </p:spPr>
        <p:txBody>
          <a:bodyPr wrap="none">
            <a:spAutoFit/>
          </a:bodyPr>
          <a:lstStyle/>
          <a:p>
            <a:pPr fontAlgn="ctr"/>
            <a:r>
              <a:rPr lang="en-US" sz="1200" dirty="0"/>
              <a:t>Family engagement</a:t>
            </a:r>
            <a:endParaRPr lang="en-US" sz="1200" dirty="0">
              <a:solidFill>
                <a:srgbClr val="000000"/>
              </a:solidFill>
              <a:latin typeface="Arial" panose="020B0604020202020204" pitchFamily="34" charset="0"/>
            </a:endParaRPr>
          </a:p>
        </p:txBody>
      </p:sp>
      <p:sp>
        <p:nvSpPr>
          <p:cNvPr id="45" name="Rectangle 44"/>
          <p:cNvSpPr/>
          <p:nvPr/>
        </p:nvSpPr>
        <p:spPr>
          <a:xfrm>
            <a:off x="5595057" y="5154853"/>
            <a:ext cx="1901483" cy="276999"/>
          </a:xfrm>
          <a:prstGeom prst="rect">
            <a:avLst/>
          </a:prstGeom>
        </p:spPr>
        <p:txBody>
          <a:bodyPr wrap="none">
            <a:spAutoFit/>
          </a:bodyPr>
          <a:lstStyle/>
          <a:p>
            <a:pPr fontAlgn="ctr"/>
            <a:r>
              <a:rPr lang="en-US" sz="1200" dirty="0"/>
              <a:t>Training/professional dev</a:t>
            </a:r>
            <a:endParaRPr lang="en-US" sz="1200" dirty="0">
              <a:solidFill>
                <a:srgbClr val="000000"/>
              </a:solidFill>
              <a:latin typeface="Arial" panose="020B0604020202020204" pitchFamily="34" charset="0"/>
            </a:endParaRPr>
          </a:p>
        </p:txBody>
      </p:sp>
      <p:sp>
        <p:nvSpPr>
          <p:cNvPr id="46" name="Rectangle 45"/>
          <p:cNvSpPr/>
          <p:nvPr/>
        </p:nvSpPr>
        <p:spPr>
          <a:xfrm>
            <a:off x="5595057" y="5918709"/>
            <a:ext cx="1343638" cy="276999"/>
          </a:xfrm>
          <a:prstGeom prst="rect">
            <a:avLst/>
          </a:prstGeom>
        </p:spPr>
        <p:txBody>
          <a:bodyPr wrap="none">
            <a:spAutoFit/>
          </a:bodyPr>
          <a:lstStyle/>
          <a:p>
            <a:pPr fontAlgn="ctr"/>
            <a:r>
              <a:rPr lang="en-US" sz="1200" dirty="0"/>
              <a:t>Summer learning</a:t>
            </a:r>
            <a:endParaRPr lang="en-US" sz="1200" dirty="0">
              <a:solidFill>
                <a:srgbClr val="000000"/>
              </a:solidFill>
              <a:latin typeface="Arial" panose="020B0604020202020204" pitchFamily="34" charset="0"/>
            </a:endParaRPr>
          </a:p>
        </p:txBody>
      </p:sp>
      <p:sp>
        <p:nvSpPr>
          <p:cNvPr id="47" name="Rectangle 46"/>
          <p:cNvSpPr/>
          <p:nvPr/>
        </p:nvSpPr>
        <p:spPr>
          <a:xfrm>
            <a:off x="471753" y="1777430"/>
            <a:ext cx="8604870" cy="940901"/>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615033" y="3481452"/>
            <a:ext cx="1440894" cy="464051"/>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28268" y="3474882"/>
            <a:ext cx="1440894" cy="464051"/>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6518" y="4264574"/>
            <a:ext cx="1440894" cy="464051"/>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970" y="5038491"/>
            <a:ext cx="1485763" cy="464051"/>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128268" y="5017548"/>
            <a:ext cx="1485763" cy="464051"/>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12960" y="2720718"/>
            <a:ext cx="1485763" cy="464051"/>
          </a:xfrm>
          <a:prstGeom prst="rect">
            <a:avLst/>
          </a:prstGeom>
          <a:noFill/>
          <a:ln>
            <a:solidFill>
              <a:schemeClr val="accent4">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669161" y="5248385"/>
            <a:ext cx="1278994" cy="642870"/>
            <a:chOff x="7669161" y="5248385"/>
            <a:chExt cx="1278994" cy="642870"/>
          </a:xfrm>
        </p:grpSpPr>
        <p:sp>
          <p:nvSpPr>
            <p:cNvPr id="78" name="Oval 77"/>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0" name="Group 9"/>
            <p:cNvGrpSpPr/>
            <p:nvPr/>
          </p:nvGrpSpPr>
          <p:grpSpPr>
            <a:xfrm>
              <a:off x="7669161" y="5248385"/>
              <a:ext cx="1278994" cy="642870"/>
              <a:chOff x="7669161" y="5248385"/>
              <a:chExt cx="1278994" cy="642870"/>
            </a:xfrm>
          </p:grpSpPr>
          <p:grpSp>
            <p:nvGrpSpPr>
              <p:cNvPr id="80" name="Group 79"/>
              <p:cNvGrpSpPr/>
              <p:nvPr/>
            </p:nvGrpSpPr>
            <p:grpSpPr>
              <a:xfrm>
                <a:off x="7669161" y="5266540"/>
                <a:ext cx="187365" cy="187365"/>
                <a:chOff x="10979428" y="3900250"/>
                <a:chExt cx="584279" cy="581693"/>
              </a:xfrm>
            </p:grpSpPr>
            <p:sp>
              <p:nvSpPr>
                <p:cNvPr id="84" name="Oval 83"/>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5" name="Picture 84"/>
                <p:cNvPicPr>
                  <a:picLocks noChangeAspect="1"/>
                </p:cNvPicPr>
                <p:nvPr/>
              </p:nvPicPr>
              <p:blipFill rotWithShape="1">
                <a:blip r:embed="rId6"/>
                <a:srcRect l="2607" t="6649" r="2502" b="3428"/>
                <a:stretch/>
              </p:blipFill>
              <p:spPr>
                <a:xfrm>
                  <a:off x="11100495" y="3948112"/>
                  <a:ext cx="339555" cy="460089"/>
                </a:xfrm>
                <a:prstGeom prst="rect">
                  <a:avLst/>
                </a:prstGeom>
              </p:spPr>
            </p:pic>
            <p:sp>
              <p:nvSpPr>
                <p:cNvPr id="86" name="Oval 85"/>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669161" y="5248385"/>
                <a:ext cx="1278994" cy="642870"/>
                <a:chOff x="7669161" y="5248385"/>
                <a:chExt cx="1278994" cy="642870"/>
              </a:xfrm>
            </p:grpSpPr>
            <p:sp>
              <p:nvSpPr>
                <p:cNvPr id="74" name="TextBox 73"/>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75" name="TextBox 74"/>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76" name="TextBox 75"/>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77" name="Group 76"/>
                <p:cNvGrpSpPr/>
                <p:nvPr/>
              </p:nvGrpSpPr>
              <p:grpSpPr>
                <a:xfrm>
                  <a:off x="7669161" y="5691416"/>
                  <a:ext cx="187365" cy="187365"/>
                  <a:chOff x="7151688" y="1101474"/>
                  <a:chExt cx="1246909" cy="1246909"/>
                </a:xfrm>
              </p:grpSpPr>
              <p:sp>
                <p:nvSpPr>
                  <p:cNvPr id="92" name="Oval 91"/>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93" name="Picture 92"/>
                  <p:cNvPicPr>
                    <a:picLocks noChangeAspect="1"/>
                  </p:cNvPicPr>
                  <p:nvPr/>
                </p:nvPicPr>
                <p:blipFill rotWithShape="1">
                  <a:blip r:embed="rId7"/>
                  <a:srcRect l="8220" t="6842" b="6868"/>
                  <a:stretch/>
                </p:blipFill>
                <p:spPr>
                  <a:xfrm>
                    <a:off x="7365840" y="1304459"/>
                    <a:ext cx="818604" cy="840938"/>
                  </a:xfrm>
                  <a:prstGeom prst="rect">
                    <a:avLst/>
                  </a:prstGeom>
                </p:spPr>
              </p:pic>
            </p:grpSp>
            <p:grpSp>
              <p:nvGrpSpPr>
                <p:cNvPr id="79" name="Group 78"/>
                <p:cNvGrpSpPr/>
                <p:nvPr/>
              </p:nvGrpSpPr>
              <p:grpSpPr>
                <a:xfrm>
                  <a:off x="7698396" y="5491715"/>
                  <a:ext cx="122280" cy="148679"/>
                  <a:chOff x="6259830" y="260894"/>
                  <a:chExt cx="1131570" cy="1375860"/>
                </a:xfrm>
              </p:grpSpPr>
              <p:grpSp>
                <p:nvGrpSpPr>
                  <p:cNvPr id="87" name="Group 86"/>
                  <p:cNvGrpSpPr/>
                  <p:nvPr/>
                </p:nvGrpSpPr>
                <p:grpSpPr>
                  <a:xfrm>
                    <a:off x="6357098" y="260894"/>
                    <a:ext cx="936267" cy="1079584"/>
                    <a:chOff x="6374985" y="241883"/>
                    <a:chExt cx="936267" cy="1123092"/>
                  </a:xfrm>
                </p:grpSpPr>
                <p:sp>
                  <p:nvSpPr>
                    <p:cNvPr id="89" name="Freeform 88"/>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 Diagonal Corner Rectangle 90"/>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82" name="TextBox 81"/>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83" name="TextBox 82"/>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spTree>
    <p:extLst>
      <p:ext uri="{BB962C8B-B14F-4D97-AF65-F5344CB8AC3E}">
        <p14:creationId xmlns:p14="http://schemas.microsoft.com/office/powerpoint/2010/main" val="4827201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390636" y="1787894"/>
          <a:ext cx="2922862" cy="4864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p:cNvGraphicFramePr/>
          <p:nvPr/>
        </p:nvGraphicFramePr>
        <p:xfrm>
          <a:off x="5872047" y="1772759"/>
          <a:ext cx="2941886" cy="486457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Second Tier Priorities</a:t>
            </a:r>
          </a:p>
        </p:txBody>
      </p:sp>
      <p:sp>
        <p:nvSpPr>
          <p:cNvPr id="3" name="Slide Number Placeholder 2"/>
          <p:cNvSpPr>
            <a:spLocks noGrp="1"/>
          </p:cNvSpPr>
          <p:nvPr>
            <p:ph type="sldNum" sz="quarter" idx="4"/>
          </p:nvPr>
        </p:nvSpPr>
        <p:spPr/>
        <p:txBody>
          <a:bodyPr/>
          <a:lstStyle/>
          <a:p>
            <a:fld id="{62DFECC4-1679-4D45-9635-E86BD1EE09E9}" type="slidenum">
              <a:rPr lang="en-US" smtClean="0"/>
              <a:pPr/>
              <a:t>88</a:t>
            </a:fld>
            <a:endParaRPr lang="en-US" dirty="0"/>
          </a:p>
        </p:txBody>
      </p:sp>
      <p:sp>
        <p:nvSpPr>
          <p:cNvPr id="4" name="Text Placeholder 3"/>
          <p:cNvSpPr>
            <a:spLocks noGrp="1"/>
          </p:cNvSpPr>
          <p:nvPr>
            <p:ph type="body" sz="quarter" idx="13"/>
          </p:nvPr>
        </p:nvSpPr>
        <p:spPr>
          <a:xfrm>
            <a:off x="503237" y="823140"/>
            <a:ext cx="8341873" cy="1002486"/>
          </a:xfrm>
        </p:spPr>
        <p:txBody>
          <a:bodyPr>
            <a:normAutofit/>
          </a:bodyPr>
          <a:lstStyle/>
          <a:p>
            <a:r>
              <a:rPr lang="en-US" dirty="0"/>
              <a:t>Some issues associated with SEL rank lower in priority: student engagement, school climate, student assessment.</a:t>
            </a:r>
          </a:p>
        </p:txBody>
      </p:sp>
      <p:graphicFrame>
        <p:nvGraphicFramePr>
          <p:cNvPr id="26" name="Chart 25"/>
          <p:cNvGraphicFramePr/>
          <p:nvPr/>
        </p:nvGraphicFramePr>
        <p:xfrm>
          <a:off x="2896479" y="1787894"/>
          <a:ext cx="2922862" cy="486457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p:cNvSpPr/>
          <p:nvPr/>
        </p:nvSpPr>
        <p:spPr>
          <a:xfrm>
            <a:off x="473576" y="1837979"/>
            <a:ext cx="1786806" cy="276999"/>
          </a:xfrm>
          <a:prstGeom prst="rect">
            <a:avLst/>
          </a:prstGeom>
        </p:spPr>
        <p:txBody>
          <a:bodyPr wrap="square">
            <a:spAutoFit/>
          </a:bodyPr>
          <a:lstStyle/>
          <a:p>
            <a:pPr fontAlgn="ctr"/>
            <a:r>
              <a:rPr lang="en-US" sz="1200" dirty="0"/>
              <a:t>Student engagement</a:t>
            </a:r>
            <a:endParaRPr lang="en-US" sz="1200" dirty="0">
              <a:solidFill>
                <a:srgbClr val="000000"/>
              </a:solidFill>
              <a:latin typeface="Arial" panose="020B0604020202020204" pitchFamily="34" charset="0"/>
            </a:endParaRPr>
          </a:p>
        </p:txBody>
      </p:sp>
      <p:sp>
        <p:nvSpPr>
          <p:cNvPr id="28" name="Rectangle 27"/>
          <p:cNvSpPr/>
          <p:nvPr/>
        </p:nvSpPr>
        <p:spPr>
          <a:xfrm>
            <a:off x="2957686" y="1832994"/>
            <a:ext cx="2490947" cy="276999"/>
          </a:xfrm>
          <a:prstGeom prst="rect">
            <a:avLst/>
          </a:prstGeom>
        </p:spPr>
        <p:txBody>
          <a:bodyPr wrap="square">
            <a:spAutoFit/>
          </a:bodyPr>
          <a:lstStyle/>
          <a:p>
            <a:pPr fontAlgn="ctr"/>
            <a:r>
              <a:rPr lang="en-US" sz="1200" dirty="0"/>
              <a:t>College &amp; career readiness</a:t>
            </a:r>
            <a:endParaRPr lang="en-US" sz="1200" dirty="0">
              <a:solidFill>
                <a:srgbClr val="000000"/>
              </a:solidFill>
              <a:latin typeface="Arial" panose="020B0604020202020204" pitchFamily="34" charset="0"/>
            </a:endParaRPr>
          </a:p>
        </p:txBody>
      </p:sp>
      <p:sp>
        <p:nvSpPr>
          <p:cNvPr id="30" name="Rectangle 29"/>
          <p:cNvSpPr/>
          <p:nvPr/>
        </p:nvSpPr>
        <p:spPr>
          <a:xfrm>
            <a:off x="436328" y="2357460"/>
            <a:ext cx="1521570" cy="276999"/>
          </a:xfrm>
          <a:prstGeom prst="rect">
            <a:avLst/>
          </a:prstGeom>
        </p:spPr>
        <p:txBody>
          <a:bodyPr wrap="none">
            <a:spAutoFit/>
          </a:bodyPr>
          <a:lstStyle/>
          <a:p>
            <a:pPr fontAlgn="ctr"/>
            <a:r>
              <a:rPr lang="en-US" sz="1200" dirty="0"/>
              <a:t>Family engagement</a:t>
            </a:r>
            <a:endParaRPr lang="en-US" sz="1200" dirty="0">
              <a:solidFill>
                <a:srgbClr val="000000"/>
              </a:solidFill>
              <a:latin typeface="Arial" panose="020B0604020202020204" pitchFamily="34" charset="0"/>
            </a:endParaRPr>
          </a:p>
        </p:txBody>
      </p:sp>
      <p:sp>
        <p:nvSpPr>
          <p:cNvPr id="31" name="Rectangle 30"/>
          <p:cNvSpPr/>
          <p:nvPr/>
        </p:nvSpPr>
        <p:spPr>
          <a:xfrm>
            <a:off x="436328" y="2881350"/>
            <a:ext cx="1526380" cy="276999"/>
          </a:xfrm>
          <a:prstGeom prst="rect">
            <a:avLst/>
          </a:prstGeom>
        </p:spPr>
        <p:txBody>
          <a:bodyPr wrap="none">
            <a:spAutoFit/>
          </a:bodyPr>
          <a:lstStyle/>
          <a:p>
            <a:pPr fontAlgn="ctr"/>
            <a:r>
              <a:rPr lang="en-US" sz="1200" dirty="0"/>
              <a:t>Budget &amp; resources</a:t>
            </a:r>
            <a:endParaRPr lang="en-US" sz="1200" dirty="0">
              <a:solidFill>
                <a:srgbClr val="000000"/>
              </a:solidFill>
              <a:latin typeface="Arial" panose="020B0604020202020204" pitchFamily="34" charset="0"/>
            </a:endParaRPr>
          </a:p>
        </p:txBody>
      </p:sp>
      <p:sp>
        <p:nvSpPr>
          <p:cNvPr id="32" name="Rectangle 31"/>
          <p:cNvSpPr/>
          <p:nvPr/>
        </p:nvSpPr>
        <p:spPr>
          <a:xfrm>
            <a:off x="430383" y="3375282"/>
            <a:ext cx="1843290" cy="276999"/>
          </a:xfrm>
          <a:prstGeom prst="rect">
            <a:avLst/>
          </a:prstGeom>
        </p:spPr>
        <p:txBody>
          <a:bodyPr wrap="square">
            <a:spAutoFit/>
          </a:bodyPr>
          <a:lstStyle/>
          <a:p>
            <a:pPr fontAlgn="ctr"/>
            <a:r>
              <a:rPr lang="en-US" sz="1200" dirty="0"/>
              <a:t>Academic achievement</a:t>
            </a:r>
            <a:endParaRPr lang="en-US" sz="1200" dirty="0">
              <a:solidFill>
                <a:srgbClr val="000000"/>
              </a:solidFill>
              <a:latin typeface="Arial" panose="020B0604020202020204" pitchFamily="34" charset="0"/>
            </a:endParaRPr>
          </a:p>
        </p:txBody>
      </p:sp>
      <p:sp>
        <p:nvSpPr>
          <p:cNvPr id="33" name="Rectangle 32"/>
          <p:cNvSpPr/>
          <p:nvPr/>
        </p:nvSpPr>
        <p:spPr>
          <a:xfrm>
            <a:off x="430383" y="3887020"/>
            <a:ext cx="1794037" cy="276999"/>
          </a:xfrm>
          <a:prstGeom prst="rect">
            <a:avLst/>
          </a:prstGeom>
        </p:spPr>
        <p:txBody>
          <a:bodyPr wrap="square">
            <a:spAutoFit/>
          </a:bodyPr>
          <a:lstStyle/>
          <a:p>
            <a:pPr fontAlgn="ctr"/>
            <a:r>
              <a:rPr lang="en-US" sz="1200" dirty="0"/>
              <a:t>Summer learning</a:t>
            </a:r>
            <a:endParaRPr lang="en-US" sz="1200" dirty="0">
              <a:solidFill>
                <a:srgbClr val="000000"/>
              </a:solidFill>
              <a:latin typeface="Arial" panose="020B0604020202020204" pitchFamily="34" charset="0"/>
            </a:endParaRPr>
          </a:p>
        </p:txBody>
      </p:sp>
      <p:sp>
        <p:nvSpPr>
          <p:cNvPr id="34" name="Rectangle 33"/>
          <p:cNvSpPr/>
          <p:nvPr/>
        </p:nvSpPr>
        <p:spPr>
          <a:xfrm>
            <a:off x="447774" y="4879286"/>
            <a:ext cx="1808508" cy="276999"/>
          </a:xfrm>
          <a:prstGeom prst="rect">
            <a:avLst/>
          </a:prstGeom>
        </p:spPr>
        <p:txBody>
          <a:bodyPr wrap="none">
            <a:spAutoFit/>
          </a:bodyPr>
          <a:lstStyle/>
          <a:p>
            <a:pPr fontAlgn="ctr"/>
            <a:r>
              <a:rPr lang="en-US" sz="1200" dirty="0"/>
              <a:t>Teacher/staff evaluation</a:t>
            </a:r>
            <a:endParaRPr lang="en-US" sz="1200" dirty="0">
              <a:solidFill>
                <a:srgbClr val="000000"/>
              </a:solidFill>
              <a:latin typeface="Arial" panose="020B0604020202020204" pitchFamily="34" charset="0"/>
            </a:endParaRPr>
          </a:p>
        </p:txBody>
      </p:sp>
      <p:sp>
        <p:nvSpPr>
          <p:cNvPr id="36" name="Rectangle 35"/>
          <p:cNvSpPr/>
          <p:nvPr/>
        </p:nvSpPr>
        <p:spPr>
          <a:xfrm>
            <a:off x="2913027" y="2344902"/>
            <a:ext cx="2547492" cy="276999"/>
          </a:xfrm>
          <a:prstGeom prst="rect">
            <a:avLst/>
          </a:prstGeom>
        </p:spPr>
        <p:txBody>
          <a:bodyPr wrap="none">
            <a:spAutoFit/>
          </a:bodyPr>
          <a:lstStyle/>
          <a:p>
            <a:pPr fontAlgn="ctr"/>
            <a:r>
              <a:rPr lang="en-US" sz="1200" dirty="0"/>
              <a:t>Training/Professional development</a:t>
            </a:r>
            <a:endParaRPr lang="en-US" sz="1200" dirty="0">
              <a:solidFill>
                <a:srgbClr val="000000"/>
              </a:solidFill>
              <a:latin typeface="Arial" panose="020B0604020202020204" pitchFamily="34" charset="0"/>
            </a:endParaRPr>
          </a:p>
        </p:txBody>
      </p:sp>
      <p:sp>
        <p:nvSpPr>
          <p:cNvPr id="38" name="Rectangle 37"/>
          <p:cNvSpPr/>
          <p:nvPr/>
        </p:nvSpPr>
        <p:spPr>
          <a:xfrm>
            <a:off x="2935390" y="4377973"/>
            <a:ext cx="1896673" cy="276999"/>
          </a:xfrm>
          <a:prstGeom prst="rect">
            <a:avLst/>
          </a:prstGeom>
        </p:spPr>
        <p:txBody>
          <a:bodyPr wrap="none">
            <a:spAutoFit/>
          </a:bodyPr>
          <a:lstStyle/>
          <a:p>
            <a:pPr fontAlgn="ctr"/>
            <a:r>
              <a:rPr lang="en-US" sz="1200" dirty="0"/>
              <a:t>Leadership development </a:t>
            </a:r>
            <a:endParaRPr lang="en-US" sz="1200" dirty="0">
              <a:solidFill>
                <a:srgbClr val="000000"/>
              </a:solidFill>
              <a:latin typeface="Arial" panose="020B0604020202020204" pitchFamily="34" charset="0"/>
            </a:endParaRPr>
          </a:p>
        </p:txBody>
      </p:sp>
      <p:sp>
        <p:nvSpPr>
          <p:cNvPr id="54" name="Rectangle 53"/>
          <p:cNvSpPr/>
          <p:nvPr/>
        </p:nvSpPr>
        <p:spPr>
          <a:xfrm>
            <a:off x="415460" y="4390932"/>
            <a:ext cx="1993556" cy="276999"/>
          </a:xfrm>
          <a:prstGeom prst="rect">
            <a:avLst/>
          </a:prstGeom>
        </p:spPr>
        <p:txBody>
          <a:bodyPr wrap="square">
            <a:spAutoFit/>
          </a:bodyPr>
          <a:lstStyle/>
          <a:p>
            <a:pPr fontAlgn="ctr"/>
            <a:r>
              <a:rPr lang="en-US" sz="1200" dirty="0"/>
              <a:t>School discipline/climate</a:t>
            </a:r>
            <a:endParaRPr lang="en-US" sz="1200" dirty="0">
              <a:solidFill>
                <a:srgbClr val="000000"/>
              </a:solidFill>
              <a:latin typeface="Arial" panose="020B0604020202020204" pitchFamily="34" charset="0"/>
            </a:endParaRPr>
          </a:p>
        </p:txBody>
      </p:sp>
      <p:sp>
        <p:nvSpPr>
          <p:cNvPr id="55" name="Rectangle 54"/>
          <p:cNvSpPr/>
          <p:nvPr/>
        </p:nvSpPr>
        <p:spPr>
          <a:xfrm>
            <a:off x="447774" y="5421374"/>
            <a:ext cx="1338828" cy="276999"/>
          </a:xfrm>
          <a:prstGeom prst="rect">
            <a:avLst/>
          </a:prstGeom>
        </p:spPr>
        <p:txBody>
          <a:bodyPr wrap="none">
            <a:spAutoFit/>
          </a:bodyPr>
          <a:lstStyle/>
          <a:p>
            <a:pPr fontAlgn="ctr"/>
            <a:r>
              <a:rPr lang="en-US" sz="1200" dirty="0"/>
              <a:t>Changing demos</a:t>
            </a:r>
            <a:endParaRPr lang="en-US" sz="1200" dirty="0">
              <a:solidFill>
                <a:srgbClr val="000000"/>
              </a:solidFill>
              <a:latin typeface="Arial" panose="020B0604020202020204" pitchFamily="34" charset="0"/>
            </a:endParaRPr>
          </a:p>
        </p:txBody>
      </p:sp>
      <p:sp>
        <p:nvSpPr>
          <p:cNvPr id="56" name="Rectangle 55"/>
          <p:cNvSpPr/>
          <p:nvPr/>
        </p:nvSpPr>
        <p:spPr>
          <a:xfrm>
            <a:off x="415460" y="5920492"/>
            <a:ext cx="1532792" cy="276999"/>
          </a:xfrm>
          <a:prstGeom prst="rect">
            <a:avLst/>
          </a:prstGeom>
        </p:spPr>
        <p:txBody>
          <a:bodyPr wrap="none">
            <a:spAutoFit/>
          </a:bodyPr>
          <a:lstStyle/>
          <a:p>
            <a:pPr fontAlgn="ctr"/>
            <a:r>
              <a:rPr lang="en-US" sz="1200" dirty="0"/>
              <a:t>Student assessment</a:t>
            </a:r>
            <a:endParaRPr lang="en-US" sz="1200" dirty="0">
              <a:solidFill>
                <a:srgbClr val="000000"/>
              </a:solidFill>
              <a:latin typeface="Arial" panose="020B0604020202020204" pitchFamily="34" charset="0"/>
            </a:endParaRPr>
          </a:p>
        </p:txBody>
      </p:sp>
      <p:sp>
        <p:nvSpPr>
          <p:cNvPr id="57" name="Rectangle 56"/>
          <p:cNvSpPr/>
          <p:nvPr/>
        </p:nvSpPr>
        <p:spPr>
          <a:xfrm>
            <a:off x="2918880" y="2868731"/>
            <a:ext cx="1993556" cy="276999"/>
          </a:xfrm>
          <a:prstGeom prst="rect">
            <a:avLst/>
          </a:prstGeom>
        </p:spPr>
        <p:txBody>
          <a:bodyPr wrap="square">
            <a:spAutoFit/>
          </a:bodyPr>
          <a:lstStyle/>
          <a:p>
            <a:pPr fontAlgn="ctr"/>
            <a:r>
              <a:rPr lang="en-US" sz="1200" dirty="0"/>
              <a:t>School discipline/climate</a:t>
            </a:r>
            <a:endParaRPr lang="en-US" sz="1200" dirty="0">
              <a:solidFill>
                <a:srgbClr val="000000"/>
              </a:solidFill>
              <a:latin typeface="Arial" panose="020B0604020202020204" pitchFamily="34" charset="0"/>
            </a:endParaRPr>
          </a:p>
        </p:txBody>
      </p:sp>
      <p:sp>
        <p:nvSpPr>
          <p:cNvPr id="58" name="Rectangle 57"/>
          <p:cNvSpPr/>
          <p:nvPr/>
        </p:nvSpPr>
        <p:spPr>
          <a:xfrm>
            <a:off x="2954160" y="3375282"/>
            <a:ext cx="1521570" cy="276999"/>
          </a:xfrm>
          <a:prstGeom prst="rect">
            <a:avLst/>
          </a:prstGeom>
        </p:spPr>
        <p:txBody>
          <a:bodyPr wrap="none">
            <a:spAutoFit/>
          </a:bodyPr>
          <a:lstStyle/>
          <a:p>
            <a:pPr fontAlgn="ctr"/>
            <a:r>
              <a:rPr lang="en-US" sz="1200" dirty="0"/>
              <a:t>Family engagement</a:t>
            </a:r>
            <a:endParaRPr lang="en-US" sz="1200" dirty="0">
              <a:solidFill>
                <a:srgbClr val="000000"/>
              </a:solidFill>
              <a:latin typeface="Arial" panose="020B0604020202020204" pitchFamily="34" charset="0"/>
            </a:endParaRPr>
          </a:p>
        </p:txBody>
      </p:sp>
      <p:sp>
        <p:nvSpPr>
          <p:cNvPr id="59" name="Rectangle 58"/>
          <p:cNvSpPr/>
          <p:nvPr/>
        </p:nvSpPr>
        <p:spPr>
          <a:xfrm>
            <a:off x="2935390" y="3878806"/>
            <a:ext cx="1532792" cy="276999"/>
          </a:xfrm>
          <a:prstGeom prst="rect">
            <a:avLst/>
          </a:prstGeom>
        </p:spPr>
        <p:txBody>
          <a:bodyPr wrap="none">
            <a:spAutoFit/>
          </a:bodyPr>
          <a:lstStyle/>
          <a:p>
            <a:pPr fontAlgn="ctr"/>
            <a:r>
              <a:rPr lang="en-US" sz="1200" dirty="0"/>
              <a:t>Student assessment</a:t>
            </a:r>
            <a:endParaRPr lang="en-US" sz="1200" dirty="0">
              <a:solidFill>
                <a:srgbClr val="000000"/>
              </a:solidFill>
              <a:latin typeface="Arial" panose="020B0604020202020204" pitchFamily="34" charset="0"/>
            </a:endParaRPr>
          </a:p>
        </p:txBody>
      </p:sp>
      <p:sp>
        <p:nvSpPr>
          <p:cNvPr id="60" name="Rectangle 59"/>
          <p:cNvSpPr/>
          <p:nvPr/>
        </p:nvSpPr>
        <p:spPr>
          <a:xfrm>
            <a:off x="2941377" y="4905425"/>
            <a:ext cx="1808508" cy="276999"/>
          </a:xfrm>
          <a:prstGeom prst="rect">
            <a:avLst/>
          </a:prstGeom>
        </p:spPr>
        <p:txBody>
          <a:bodyPr wrap="none">
            <a:spAutoFit/>
          </a:bodyPr>
          <a:lstStyle/>
          <a:p>
            <a:pPr fontAlgn="ctr"/>
            <a:r>
              <a:rPr lang="en-US" sz="1200" dirty="0"/>
              <a:t>Teacher/staff evaluation</a:t>
            </a:r>
            <a:endParaRPr lang="en-US" sz="1200" dirty="0">
              <a:solidFill>
                <a:srgbClr val="000000"/>
              </a:solidFill>
              <a:latin typeface="Arial" panose="020B0604020202020204" pitchFamily="34" charset="0"/>
            </a:endParaRPr>
          </a:p>
        </p:txBody>
      </p:sp>
      <p:sp>
        <p:nvSpPr>
          <p:cNvPr id="61" name="Rectangle 60"/>
          <p:cNvSpPr/>
          <p:nvPr/>
        </p:nvSpPr>
        <p:spPr>
          <a:xfrm>
            <a:off x="2935390" y="5391452"/>
            <a:ext cx="1338828" cy="276999"/>
          </a:xfrm>
          <a:prstGeom prst="rect">
            <a:avLst/>
          </a:prstGeom>
        </p:spPr>
        <p:txBody>
          <a:bodyPr wrap="none">
            <a:spAutoFit/>
          </a:bodyPr>
          <a:lstStyle/>
          <a:p>
            <a:pPr fontAlgn="ctr"/>
            <a:r>
              <a:rPr lang="en-US" sz="1200" dirty="0"/>
              <a:t>Changing demos</a:t>
            </a:r>
            <a:endParaRPr lang="en-US" sz="1200" dirty="0">
              <a:solidFill>
                <a:srgbClr val="000000"/>
              </a:solidFill>
              <a:latin typeface="Arial" panose="020B0604020202020204" pitchFamily="34" charset="0"/>
            </a:endParaRPr>
          </a:p>
        </p:txBody>
      </p:sp>
      <p:sp>
        <p:nvSpPr>
          <p:cNvPr id="62" name="Rectangle 61"/>
          <p:cNvSpPr/>
          <p:nvPr/>
        </p:nvSpPr>
        <p:spPr>
          <a:xfrm>
            <a:off x="2946571" y="5914053"/>
            <a:ext cx="1794037" cy="276999"/>
          </a:xfrm>
          <a:prstGeom prst="rect">
            <a:avLst/>
          </a:prstGeom>
        </p:spPr>
        <p:txBody>
          <a:bodyPr wrap="square">
            <a:spAutoFit/>
          </a:bodyPr>
          <a:lstStyle/>
          <a:p>
            <a:pPr fontAlgn="ctr"/>
            <a:r>
              <a:rPr lang="en-US" sz="1200" dirty="0"/>
              <a:t>Summer learning</a:t>
            </a:r>
            <a:endParaRPr lang="en-US" sz="1200" dirty="0">
              <a:solidFill>
                <a:srgbClr val="000000"/>
              </a:solidFill>
              <a:latin typeface="Arial" panose="020B0604020202020204" pitchFamily="34" charset="0"/>
            </a:endParaRPr>
          </a:p>
        </p:txBody>
      </p:sp>
      <p:sp>
        <p:nvSpPr>
          <p:cNvPr id="63" name="Rectangle 62"/>
          <p:cNvSpPr/>
          <p:nvPr/>
        </p:nvSpPr>
        <p:spPr>
          <a:xfrm>
            <a:off x="5915944" y="1818566"/>
            <a:ext cx="1526380" cy="276999"/>
          </a:xfrm>
          <a:prstGeom prst="rect">
            <a:avLst/>
          </a:prstGeom>
        </p:spPr>
        <p:txBody>
          <a:bodyPr wrap="none">
            <a:spAutoFit/>
          </a:bodyPr>
          <a:lstStyle/>
          <a:p>
            <a:pPr fontAlgn="ctr"/>
            <a:r>
              <a:rPr lang="en-US" sz="1200" dirty="0"/>
              <a:t>Budget &amp; resources</a:t>
            </a:r>
            <a:endParaRPr lang="en-US" sz="1200" dirty="0">
              <a:solidFill>
                <a:srgbClr val="000000"/>
              </a:solidFill>
              <a:latin typeface="Arial" panose="020B0604020202020204" pitchFamily="34" charset="0"/>
            </a:endParaRPr>
          </a:p>
        </p:txBody>
      </p:sp>
      <p:sp>
        <p:nvSpPr>
          <p:cNvPr id="64" name="Rectangle 63"/>
          <p:cNvSpPr/>
          <p:nvPr/>
        </p:nvSpPr>
        <p:spPr>
          <a:xfrm>
            <a:off x="5930250" y="2344901"/>
            <a:ext cx="1786806" cy="276999"/>
          </a:xfrm>
          <a:prstGeom prst="rect">
            <a:avLst/>
          </a:prstGeom>
        </p:spPr>
        <p:txBody>
          <a:bodyPr wrap="square">
            <a:spAutoFit/>
          </a:bodyPr>
          <a:lstStyle/>
          <a:p>
            <a:pPr fontAlgn="ctr"/>
            <a:r>
              <a:rPr lang="en-US" sz="1200" dirty="0"/>
              <a:t>Student engagement</a:t>
            </a:r>
            <a:endParaRPr lang="en-US" sz="1200" dirty="0">
              <a:solidFill>
                <a:srgbClr val="000000"/>
              </a:solidFill>
              <a:latin typeface="Arial" panose="020B0604020202020204" pitchFamily="34" charset="0"/>
            </a:endParaRPr>
          </a:p>
        </p:txBody>
      </p:sp>
      <p:sp>
        <p:nvSpPr>
          <p:cNvPr id="65" name="Rectangle 64"/>
          <p:cNvSpPr/>
          <p:nvPr/>
        </p:nvSpPr>
        <p:spPr>
          <a:xfrm>
            <a:off x="5944062" y="2820632"/>
            <a:ext cx="1843290" cy="276999"/>
          </a:xfrm>
          <a:prstGeom prst="rect">
            <a:avLst/>
          </a:prstGeom>
        </p:spPr>
        <p:txBody>
          <a:bodyPr wrap="square">
            <a:spAutoFit/>
          </a:bodyPr>
          <a:lstStyle/>
          <a:p>
            <a:pPr fontAlgn="ctr"/>
            <a:r>
              <a:rPr lang="en-US" sz="1200" dirty="0"/>
              <a:t>Academic achievement</a:t>
            </a:r>
            <a:endParaRPr lang="en-US" sz="1200" dirty="0">
              <a:solidFill>
                <a:srgbClr val="000000"/>
              </a:solidFill>
              <a:latin typeface="Arial" panose="020B0604020202020204" pitchFamily="34" charset="0"/>
            </a:endParaRPr>
          </a:p>
        </p:txBody>
      </p:sp>
      <p:sp>
        <p:nvSpPr>
          <p:cNvPr id="66" name="Rectangle 65"/>
          <p:cNvSpPr/>
          <p:nvPr/>
        </p:nvSpPr>
        <p:spPr>
          <a:xfrm>
            <a:off x="5948666" y="3345536"/>
            <a:ext cx="1896673" cy="276999"/>
          </a:xfrm>
          <a:prstGeom prst="rect">
            <a:avLst/>
          </a:prstGeom>
        </p:spPr>
        <p:txBody>
          <a:bodyPr wrap="none">
            <a:spAutoFit/>
          </a:bodyPr>
          <a:lstStyle/>
          <a:p>
            <a:pPr fontAlgn="ctr"/>
            <a:r>
              <a:rPr lang="en-US" sz="1200" dirty="0"/>
              <a:t>Leadership development </a:t>
            </a:r>
            <a:endParaRPr lang="en-US" sz="1200" dirty="0">
              <a:solidFill>
                <a:srgbClr val="000000"/>
              </a:solidFill>
              <a:latin typeface="Arial" panose="020B0604020202020204" pitchFamily="34" charset="0"/>
            </a:endParaRPr>
          </a:p>
        </p:txBody>
      </p:sp>
      <p:sp>
        <p:nvSpPr>
          <p:cNvPr id="67" name="Rectangle 66"/>
          <p:cNvSpPr/>
          <p:nvPr/>
        </p:nvSpPr>
        <p:spPr>
          <a:xfrm>
            <a:off x="5933060" y="3870440"/>
            <a:ext cx="2490947" cy="276999"/>
          </a:xfrm>
          <a:prstGeom prst="rect">
            <a:avLst/>
          </a:prstGeom>
        </p:spPr>
        <p:txBody>
          <a:bodyPr wrap="square">
            <a:spAutoFit/>
          </a:bodyPr>
          <a:lstStyle/>
          <a:p>
            <a:pPr fontAlgn="ctr"/>
            <a:r>
              <a:rPr lang="en-US" sz="1200" dirty="0"/>
              <a:t>College &amp; career readiness</a:t>
            </a:r>
            <a:endParaRPr lang="en-US" sz="1200" dirty="0">
              <a:solidFill>
                <a:srgbClr val="000000"/>
              </a:solidFill>
              <a:latin typeface="Arial" panose="020B0604020202020204" pitchFamily="34" charset="0"/>
            </a:endParaRPr>
          </a:p>
        </p:txBody>
      </p:sp>
      <p:sp>
        <p:nvSpPr>
          <p:cNvPr id="68" name="Rectangle 67"/>
          <p:cNvSpPr/>
          <p:nvPr/>
        </p:nvSpPr>
        <p:spPr>
          <a:xfrm>
            <a:off x="5939610" y="4377973"/>
            <a:ext cx="1993556" cy="276999"/>
          </a:xfrm>
          <a:prstGeom prst="rect">
            <a:avLst/>
          </a:prstGeom>
        </p:spPr>
        <p:txBody>
          <a:bodyPr wrap="square">
            <a:spAutoFit/>
          </a:bodyPr>
          <a:lstStyle/>
          <a:p>
            <a:pPr fontAlgn="ctr"/>
            <a:r>
              <a:rPr lang="en-US" sz="1200" dirty="0"/>
              <a:t>School discipline/climate</a:t>
            </a:r>
            <a:endParaRPr lang="en-US" sz="1200" dirty="0">
              <a:solidFill>
                <a:srgbClr val="000000"/>
              </a:solidFill>
              <a:latin typeface="Arial" panose="020B0604020202020204" pitchFamily="34" charset="0"/>
            </a:endParaRPr>
          </a:p>
        </p:txBody>
      </p:sp>
      <p:sp>
        <p:nvSpPr>
          <p:cNvPr id="69" name="Rectangle 68"/>
          <p:cNvSpPr/>
          <p:nvPr/>
        </p:nvSpPr>
        <p:spPr>
          <a:xfrm>
            <a:off x="5908717" y="4898849"/>
            <a:ext cx="1338828" cy="276999"/>
          </a:xfrm>
          <a:prstGeom prst="rect">
            <a:avLst/>
          </a:prstGeom>
        </p:spPr>
        <p:txBody>
          <a:bodyPr wrap="none">
            <a:spAutoFit/>
          </a:bodyPr>
          <a:lstStyle/>
          <a:p>
            <a:pPr fontAlgn="ctr"/>
            <a:r>
              <a:rPr lang="en-US" sz="1200" dirty="0"/>
              <a:t>Changing demos</a:t>
            </a:r>
            <a:endParaRPr lang="en-US" sz="1200" dirty="0">
              <a:solidFill>
                <a:srgbClr val="000000"/>
              </a:solidFill>
              <a:latin typeface="Arial" panose="020B0604020202020204" pitchFamily="34" charset="0"/>
            </a:endParaRPr>
          </a:p>
        </p:txBody>
      </p:sp>
      <p:sp>
        <p:nvSpPr>
          <p:cNvPr id="70" name="Rectangle 69"/>
          <p:cNvSpPr/>
          <p:nvPr/>
        </p:nvSpPr>
        <p:spPr>
          <a:xfrm>
            <a:off x="5915944" y="5391451"/>
            <a:ext cx="1808508" cy="276999"/>
          </a:xfrm>
          <a:prstGeom prst="rect">
            <a:avLst/>
          </a:prstGeom>
        </p:spPr>
        <p:txBody>
          <a:bodyPr wrap="none">
            <a:spAutoFit/>
          </a:bodyPr>
          <a:lstStyle/>
          <a:p>
            <a:pPr fontAlgn="ctr"/>
            <a:r>
              <a:rPr lang="en-US" sz="1200" dirty="0"/>
              <a:t>Teacher/staff evaluation</a:t>
            </a:r>
            <a:endParaRPr lang="en-US" sz="1200" dirty="0">
              <a:solidFill>
                <a:srgbClr val="000000"/>
              </a:solidFill>
              <a:latin typeface="Arial" panose="020B0604020202020204" pitchFamily="34" charset="0"/>
            </a:endParaRPr>
          </a:p>
        </p:txBody>
      </p:sp>
      <p:sp>
        <p:nvSpPr>
          <p:cNvPr id="71" name="Rectangle 70"/>
          <p:cNvSpPr/>
          <p:nvPr/>
        </p:nvSpPr>
        <p:spPr>
          <a:xfrm>
            <a:off x="5921993" y="5893765"/>
            <a:ext cx="1532792" cy="276999"/>
          </a:xfrm>
          <a:prstGeom prst="rect">
            <a:avLst/>
          </a:prstGeom>
        </p:spPr>
        <p:txBody>
          <a:bodyPr wrap="none">
            <a:spAutoFit/>
          </a:bodyPr>
          <a:lstStyle/>
          <a:p>
            <a:pPr fontAlgn="ctr"/>
            <a:r>
              <a:rPr lang="en-US" sz="1200" dirty="0"/>
              <a:t>Student assessment</a:t>
            </a:r>
            <a:endParaRPr lang="en-US" sz="1200" dirty="0">
              <a:solidFill>
                <a:srgbClr val="000000"/>
              </a:solidFill>
              <a:latin typeface="Arial" panose="020B0604020202020204" pitchFamily="34" charset="0"/>
            </a:endParaRPr>
          </a:p>
        </p:txBody>
      </p:sp>
      <p:grpSp>
        <p:nvGrpSpPr>
          <p:cNvPr id="35" name="Group 34"/>
          <p:cNvGrpSpPr/>
          <p:nvPr/>
        </p:nvGrpSpPr>
        <p:grpSpPr>
          <a:xfrm>
            <a:off x="7817465" y="5283156"/>
            <a:ext cx="1278994" cy="642870"/>
            <a:chOff x="7669161" y="5248385"/>
            <a:chExt cx="1278994" cy="642870"/>
          </a:xfrm>
        </p:grpSpPr>
        <p:sp>
          <p:nvSpPr>
            <p:cNvPr id="37" name="Oval 36"/>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39" name="Group 38"/>
            <p:cNvGrpSpPr/>
            <p:nvPr/>
          </p:nvGrpSpPr>
          <p:grpSpPr>
            <a:xfrm>
              <a:off x="7669161" y="5248385"/>
              <a:ext cx="1278994" cy="642870"/>
              <a:chOff x="7669161" y="5248385"/>
              <a:chExt cx="1278994" cy="642870"/>
            </a:xfrm>
          </p:grpSpPr>
          <p:grpSp>
            <p:nvGrpSpPr>
              <p:cNvPr id="40" name="Group 39"/>
              <p:cNvGrpSpPr/>
              <p:nvPr/>
            </p:nvGrpSpPr>
            <p:grpSpPr>
              <a:xfrm>
                <a:off x="7669161" y="5266540"/>
                <a:ext cx="187365" cy="187365"/>
                <a:chOff x="10979428" y="3900250"/>
                <a:chExt cx="584279" cy="581693"/>
              </a:xfrm>
            </p:grpSpPr>
            <p:sp>
              <p:nvSpPr>
                <p:cNvPr id="75" name="Oval 74"/>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rotWithShape="1">
                <a:blip r:embed="rId6"/>
                <a:srcRect l="2607" t="6649" r="2502" b="3428"/>
                <a:stretch/>
              </p:blipFill>
              <p:spPr>
                <a:xfrm>
                  <a:off x="11100495" y="3948112"/>
                  <a:ext cx="339555" cy="460089"/>
                </a:xfrm>
                <a:prstGeom prst="rect">
                  <a:avLst/>
                </a:prstGeom>
              </p:spPr>
            </p:pic>
            <p:sp>
              <p:nvSpPr>
                <p:cNvPr id="77" name="Oval 76"/>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7669161" y="5248385"/>
                <a:ext cx="1278994" cy="642870"/>
                <a:chOff x="7669161" y="5248385"/>
                <a:chExt cx="1278994" cy="642870"/>
              </a:xfrm>
            </p:grpSpPr>
            <p:sp>
              <p:nvSpPr>
                <p:cNvPr id="42" name="TextBox 41"/>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43" name="TextBox 42"/>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44" name="TextBox 43"/>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45" name="Group 44"/>
                <p:cNvGrpSpPr/>
                <p:nvPr/>
              </p:nvGrpSpPr>
              <p:grpSpPr>
                <a:xfrm>
                  <a:off x="7669161" y="5691416"/>
                  <a:ext cx="187365" cy="187365"/>
                  <a:chOff x="7151688" y="1101474"/>
                  <a:chExt cx="1246909" cy="1246909"/>
                </a:xfrm>
              </p:grpSpPr>
              <p:sp>
                <p:nvSpPr>
                  <p:cNvPr id="73" name="Oval 72"/>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4" name="Picture 73"/>
                  <p:cNvPicPr>
                    <a:picLocks noChangeAspect="1"/>
                  </p:cNvPicPr>
                  <p:nvPr/>
                </p:nvPicPr>
                <p:blipFill rotWithShape="1">
                  <a:blip r:embed="rId7"/>
                  <a:srcRect l="8220" t="6842" b="6868"/>
                  <a:stretch/>
                </p:blipFill>
                <p:spPr>
                  <a:xfrm>
                    <a:off x="7365840" y="1304459"/>
                    <a:ext cx="818604" cy="840938"/>
                  </a:xfrm>
                  <a:prstGeom prst="rect">
                    <a:avLst/>
                  </a:prstGeom>
                </p:spPr>
              </p:pic>
            </p:grpSp>
            <p:grpSp>
              <p:nvGrpSpPr>
                <p:cNvPr id="46" name="Group 45"/>
                <p:cNvGrpSpPr/>
                <p:nvPr/>
              </p:nvGrpSpPr>
              <p:grpSpPr>
                <a:xfrm>
                  <a:off x="7698396" y="5491715"/>
                  <a:ext cx="122280" cy="148679"/>
                  <a:chOff x="6259830" y="260894"/>
                  <a:chExt cx="1131570" cy="1375860"/>
                </a:xfrm>
              </p:grpSpPr>
              <p:grpSp>
                <p:nvGrpSpPr>
                  <p:cNvPr id="50" name="Group 49"/>
                  <p:cNvGrpSpPr/>
                  <p:nvPr/>
                </p:nvGrpSpPr>
                <p:grpSpPr>
                  <a:xfrm>
                    <a:off x="6357098" y="260894"/>
                    <a:ext cx="936267" cy="1079584"/>
                    <a:chOff x="6374985" y="241883"/>
                    <a:chExt cx="936267" cy="1123092"/>
                  </a:xfrm>
                </p:grpSpPr>
                <p:sp>
                  <p:nvSpPr>
                    <p:cNvPr id="52" name="Freeform 51"/>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48" name="TextBox 47"/>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49" name="TextBox 48"/>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spTree>
    <p:extLst>
      <p:ext uri="{BB962C8B-B14F-4D97-AF65-F5344CB8AC3E}">
        <p14:creationId xmlns:p14="http://schemas.microsoft.com/office/powerpoint/2010/main" val="35219563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Reported Activity</a:t>
            </a:r>
          </a:p>
        </p:txBody>
      </p:sp>
      <p:sp>
        <p:nvSpPr>
          <p:cNvPr id="3" name="Slide Number Placeholder 2"/>
          <p:cNvSpPr>
            <a:spLocks noGrp="1"/>
          </p:cNvSpPr>
          <p:nvPr>
            <p:ph type="sldNum" sz="quarter" idx="4"/>
          </p:nvPr>
        </p:nvSpPr>
        <p:spPr/>
        <p:txBody>
          <a:bodyPr/>
          <a:lstStyle/>
          <a:p>
            <a:fld id="{62DFECC4-1679-4D45-9635-E86BD1EE09E9}" type="slidenum">
              <a:rPr lang="en-US" smtClean="0"/>
              <a:pPr/>
              <a:t>89</a:t>
            </a:fld>
            <a:endParaRPr lang="en-US" dirty="0"/>
          </a:p>
        </p:txBody>
      </p:sp>
      <p:sp>
        <p:nvSpPr>
          <p:cNvPr id="4" name="Text Placeholder 3"/>
          <p:cNvSpPr>
            <a:spLocks noGrp="1"/>
          </p:cNvSpPr>
          <p:nvPr>
            <p:ph type="body" sz="quarter" idx="13"/>
          </p:nvPr>
        </p:nvSpPr>
        <p:spPr>
          <a:xfrm>
            <a:off x="503238" y="827193"/>
            <a:ext cx="7886700" cy="998433"/>
          </a:xfrm>
        </p:spPr>
        <p:txBody>
          <a:bodyPr>
            <a:normAutofit/>
          </a:bodyPr>
          <a:lstStyle/>
          <a:p>
            <a:r>
              <a:rPr lang="en-US" dirty="0"/>
              <a:t>Most survey respondents are active and expect to continue efforts.</a:t>
            </a:r>
          </a:p>
          <a:p>
            <a:r>
              <a:rPr lang="en-US" dirty="0"/>
              <a:t>Few consider their efforts in the “advanced” stage.</a:t>
            </a:r>
          </a:p>
        </p:txBody>
      </p:sp>
      <p:grpSp>
        <p:nvGrpSpPr>
          <p:cNvPr id="27" name="Group 26"/>
          <p:cNvGrpSpPr/>
          <p:nvPr/>
        </p:nvGrpSpPr>
        <p:grpSpPr>
          <a:xfrm>
            <a:off x="3927491" y="1964155"/>
            <a:ext cx="5078466" cy="3282660"/>
            <a:chOff x="-65198" y="1283857"/>
            <a:chExt cx="5078466" cy="3282660"/>
          </a:xfrm>
        </p:grpSpPr>
        <p:sp>
          <p:nvSpPr>
            <p:cNvPr id="6" name="TextBox 5"/>
            <p:cNvSpPr txBox="1"/>
            <p:nvPr/>
          </p:nvSpPr>
          <p:spPr>
            <a:xfrm>
              <a:off x="-65198" y="2975367"/>
              <a:ext cx="1455821" cy="523220"/>
            </a:xfrm>
            <a:prstGeom prst="rect">
              <a:avLst/>
            </a:prstGeom>
            <a:noFill/>
          </p:spPr>
          <p:txBody>
            <a:bodyPr wrap="square" rtlCol="0">
              <a:spAutoFit/>
            </a:bodyPr>
            <a:lstStyle/>
            <a:p>
              <a:r>
                <a:rPr lang="en-US" sz="1400" dirty="0"/>
                <a:t>No efforts taken</a:t>
              </a:r>
            </a:p>
          </p:txBody>
        </p:sp>
        <p:sp>
          <p:nvSpPr>
            <p:cNvPr id="7" name="Freeform 6"/>
            <p:cNvSpPr/>
            <p:nvPr/>
          </p:nvSpPr>
          <p:spPr>
            <a:xfrm>
              <a:off x="227071" y="1853409"/>
              <a:ext cx="4373389" cy="1714926"/>
            </a:xfrm>
            <a:custGeom>
              <a:avLst/>
              <a:gdLst>
                <a:gd name="connsiteX0" fmla="*/ 0 w 1852863"/>
                <a:gd name="connsiteY0" fmla="*/ 1491916 h 1500586"/>
                <a:gd name="connsiteX1" fmla="*/ 565484 w 1852863"/>
                <a:gd name="connsiteY1" fmla="*/ 1479885 h 1500586"/>
                <a:gd name="connsiteX2" fmla="*/ 962526 w 1852863"/>
                <a:gd name="connsiteY2" fmla="*/ 1311443 h 1500586"/>
                <a:gd name="connsiteX3" fmla="*/ 1455821 w 1852863"/>
                <a:gd name="connsiteY3" fmla="*/ 866274 h 1500586"/>
                <a:gd name="connsiteX4" fmla="*/ 1852863 w 1852863"/>
                <a:gd name="connsiteY4" fmla="*/ 0 h 1500586"/>
                <a:gd name="connsiteX0" fmla="*/ 0 w 1852863"/>
                <a:gd name="connsiteY0" fmla="*/ 1491916 h 1500123"/>
                <a:gd name="connsiteX1" fmla="*/ 565484 w 1852863"/>
                <a:gd name="connsiteY1" fmla="*/ 1479885 h 1500123"/>
                <a:gd name="connsiteX2" fmla="*/ 962526 w 1852863"/>
                <a:gd name="connsiteY2" fmla="*/ 1319243 h 1500123"/>
                <a:gd name="connsiteX3" fmla="*/ 1455821 w 1852863"/>
                <a:gd name="connsiteY3" fmla="*/ 866274 h 1500123"/>
                <a:gd name="connsiteX4" fmla="*/ 1852863 w 1852863"/>
                <a:gd name="connsiteY4" fmla="*/ 0 h 1500123"/>
                <a:gd name="connsiteX0" fmla="*/ 0 w 1852863"/>
                <a:gd name="connsiteY0" fmla="*/ 1491916 h 1500123"/>
                <a:gd name="connsiteX1" fmla="*/ 565484 w 1852863"/>
                <a:gd name="connsiteY1" fmla="*/ 1479885 h 1500123"/>
                <a:gd name="connsiteX2" fmla="*/ 962526 w 1852863"/>
                <a:gd name="connsiteY2" fmla="*/ 1319243 h 1500123"/>
                <a:gd name="connsiteX3" fmla="*/ 1457711 w 1852863"/>
                <a:gd name="connsiteY3" fmla="*/ 866274 h 1500123"/>
                <a:gd name="connsiteX4" fmla="*/ 1852863 w 1852863"/>
                <a:gd name="connsiteY4" fmla="*/ 0 h 1500123"/>
                <a:gd name="connsiteX0" fmla="*/ 0 w 1852863"/>
                <a:gd name="connsiteY0" fmla="*/ 1491916 h 1500123"/>
                <a:gd name="connsiteX1" fmla="*/ 565484 w 1852863"/>
                <a:gd name="connsiteY1" fmla="*/ 1479885 h 1500123"/>
                <a:gd name="connsiteX2" fmla="*/ 962526 w 1852863"/>
                <a:gd name="connsiteY2" fmla="*/ 1319243 h 1500123"/>
                <a:gd name="connsiteX3" fmla="*/ 1457711 w 1852863"/>
                <a:gd name="connsiteY3" fmla="*/ 866274 h 1500123"/>
                <a:gd name="connsiteX4" fmla="*/ 1852863 w 1852863"/>
                <a:gd name="connsiteY4" fmla="*/ 0 h 1500123"/>
                <a:gd name="connsiteX0" fmla="*/ 0 w 1852863"/>
                <a:gd name="connsiteY0" fmla="*/ 1491916 h 1500123"/>
                <a:gd name="connsiteX1" fmla="*/ 565484 w 1852863"/>
                <a:gd name="connsiteY1" fmla="*/ 1479885 h 1500123"/>
                <a:gd name="connsiteX2" fmla="*/ 962526 w 1852863"/>
                <a:gd name="connsiteY2" fmla="*/ 1319243 h 1500123"/>
                <a:gd name="connsiteX3" fmla="*/ 1469049 w 1852863"/>
                <a:gd name="connsiteY3" fmla="*/ 842874 h 1500123"/>
                <a:gd name="connsiteX4" fmla="*/ 1852863 w 1852863"/>
                <a:gd name="connsiteY4" fmla="*/ 0 h 1500123"/>
                <a:gd name="connsiteX0" fmla="*/ 0 w 1852863"/>
                <a:gd name="connsiteY0" fmla="*/ 1491916 h 1499450"/>
                <a:gd name="connsiteX1" fmla="*/ 565484 w 1852863"/>
                <a:gd name="connsiteY1" fmla="*/ 1479885 h 1499450"/>
                <a:gd name="connsiteX2" fmla="*/ 962526 w 1852863"/>
                <a:gd name="connsiteY2" fmla="*/ 1330943 h 1499450"/>
                <a:gd name="connsiteX3" fmla="*/ 1469049 w 1852863"/>
                <a:gd name="connsiteY3" fmla="*/ 842874 h 1499450"/>
                <a:gd name="connsiteX4" fmla="*/ 1852863 w 1852863"/>
                <a:gd name="connsiteY4" fmla="*/ 0 h 1499450"/>
                <a:gd name="connsiteX0" fmla="*/ 0 w 1852863"/>
                <a:gd name="connsiteY0" fmla="*/ 1491916 h 1499450"/>
                <a:gd name="connsiteX1" fmla="*/ 565484 w 1852863"/>
                <a:gd name="connsiteY1" fmla="*/ 1479885 h 1499450"/>
                <a:gd name="connsiteX2" fmla="*/ 962526 w 1852863"/>
                <a:gd name="connsiteY2" fmla="*/ 1330943 h 1499450"/>
                <a:gd name="connsiteX3" fmla="*/ 1469049 w 1852863"/>
                <a:gd name="connsiteY3" fmla="*/ 842874 h 1499450"/>
                <a:gd name="connsiteX4" fmla="*/ 1852863 w 1852863"/>
                <a:gd name="connsiteY4" fmla="*/ 0 h 1499450"/>
                <a:gd name="connsiteX0" fmla="*/ 0 w 1852863"/>
                <a:gd name="connsiteY0" fmla="*/ 1491916 h 1499450"/>
                <a:gd name="connsiteX1" fmla="*/ 565484 w 1852863"/>
                <a:gd name="connsiteY1" fmla="*/ 1479885 h 1499450"/>
                <a:gd name="connsiteX2" fmla="*/ 962526 w 1852863"/>
                <a:gd name="connsiteY2" fmla="*/ 1330943 h 1499450"/>
                <a:gd name="connsiteX3" fmla="*/ 1469049 w 1852863"/>
                <a:gd name="connsiteY3" fmla="*/ 842874 h 1499450"/>
                <a:gd name="connsiteX4" fmla="*/ 1852863 w 1852863"/>
                <a:gd name="connsiteY4" fmla="*/ 0 h 1499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863" h="1499450">
                  <a:moveTo>
                    <a:pt x="0" y="1491916"/>
                  </a:moveTo>
                  <a:cubicBezTo>
                    <a:pt x="202531" y="1500940"/>
                    <a:pt x="405063" y="1506714"/>
                    <a:pt x="565484" y="1479885"/>
                  </a:cubicBezTo>
                  <a:cubicBezTo>
                    <a:pt x="725905" y="1453056"/>
                    <a:pt x="811932" y="1437111"/>
                    <a:pt x="962526" y="1330943"/>
                  </a:cubicBezTo>
                  <a:cubicBezTo>
                    <a:pt x="1113120" y="1224775"/>
                    <a:pt x="1320659" y="1064698"/>
                    <a:pt x="1469049" y="842874"/>
                  </a:cubicBezTo>
                  <a:cubicBezTo>
                    <a:pt x="1617439" y="621050"/>
                    <a:pt x="1728537" y="323850"/>
                    <a:pt x="1852863" y="0"/>
                  </a:cubicBezTo>
                </a:path>
              </a:pathLst>
            </a:custGeom>
            <a:noFill/>
            <a:ln w="73025">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360935" y="2867193"/>
              <a:ext cx="1161131" cy="523220"/>
            </a:xfrm>
            <a:prstGeom prst="rect">
              <a:avLst/>
            </a:prstGeom>
            <a:noFill/>
          </p:spPr>
          <p:txBody>
            <a:bodyPr wrap="square" rtlCol="0">
              <a:spAutoFit/>
            </a:bodyPr>
            <a:lstStyle/>
            <a:p>
              <a:r>
                <a:rPr lang="en-US" sz="1400" dirty="0"/>
                <a:t>Just beginning</a:t>
              </a:r>
            </a:p>
          </p:txBody>
        </p:sp>
        <p:sp>
          <p:nvSpPr>
            <p:cNvPr id="9" name="TextBox 8"/>
            <p:cNvSpPr txBox="1"/>
            <p:nvPr/>
          </p:nvSpPr>
          <p:spPr>
            <a:xfrm>
              <a:off x="2434740" y="2657599"/>
              <a:ext cx="1161131" cy="307777"/>
            </a:xfrm>
            <a:prstGeom prst="rect">
              <a:avLst/>
            </a:prstGeom>
            <a:noFill/>
          </p:spPr>
          <p:txBody>
            <a:bodyPr wrap="square" rtlCol="0">
              <a:spAutoFit/>
            </a:bodyPr>
            <a:lstStyle/>
            <a:p>
              <a:r>
                <a:rPr lang="en-US" sz="1400" dirty="0"/>
                <a:t>In process</a:t>
              </a:r>
            </a:p>
          </p:txBody>
        </p:sp>
        <p:sp>
          <p:nvSpPr>
            <p:cNvPr id="10" name="TextBox 9"/>
            <p:cNvSpPr txBox="1"/>
            <p:nvPr/>
          </p:nvSpPr>
          <p:spPr>
            <a:xfrm>
              <a:off x="3369872" y="1885358"/>
              <a:ext cx="1161131" cy="307777"/>
            </a:xfrm>
            <a:prstGeom prst="rect">
              <a:avLst/>
            </a:prstGeom>
            <a:noFill/>
          </p:spPr>
          <p:txBody>
            <a:bodyPr wrap="square" rtlCol="0">
              <a:spAutoFit/>
            </a:bodyPr>
            <a:lstStyle/>
            <a:p>
              <a:r>
                <a:rPr lang="en-US" sz="1400" dirty="0"/>
                <a:t>Advanced</a:t>
              </a:r>
            </a:p>
          </p:txBody>
        </p:sp>
        <p:sp>
          <p:nvSpPr>
            <p:cNvPr id="11" name="TextBox 10"/>
            <p:cNvSpPr txBox="1"/>
            <p:nvPr/>
          </p:nvSpPr>
          <p:spPr>
            <a:xfrm>
              <a:off x="145528" y="3643187"/>
              <a:ext cx="577375" cy="923330"/>
            </a:xfrm>
            <a:prstGeom prst="rect">
              <a:avLst/>
            </a:prstGeom>
            <a:noFill/>
          </p:spPr>
          <p:txBody>
            <a:bodyPr wrap="square" rtlCol="0">
              <a:spAutoFit/>
            </a:bodyPr>
            <a:lstStyle/>
            <a:p>
              <a:r>
                <a:rPr lang="en-US" b="1" dirty="0">
                  <a:solidFill>
                    <a:schemeClr val="accent1"/>
                  </a:solidFill>
                </a:rPr>
                <a:t>7%  </a:t>
              </a:r>
            </a:p>
            <a:p>
              <a:r>
                <a:rPr lang="en-US" b="1" dirty="0">
                  <a:solidFill>
                    <a:srgbClr val="C00000"/>
                  </a:solidFill>
                </a:rPr>
                <a:t>5%   </a:t>
              </a:r>
            </a:p>
            <a:p>
              <a:r>
                <a:rPr lang="en-US" b="1" dirty="0">
                  <a:solidFill>
                    <a:schemeClr val="accent5"/>
                  </a:solidFill>
                </a:rPr>
                <a:t>1%</a:t>
              </a:r>
            </a:p>
          </p:txBody>
        </p:sp>
        <p:sp>
          <p:nvSpPr>
            <p:cNvPr id="12" name="TextBox 11"/>
            <p:cNvSpPr txBox="1"/>
            <p:nvPr/>
          </p:nvSpPr>
          <p:spPr>
            <a:xfrm>
              <a:off x="1888173" y="3536056"/>
              <a:ext cx="655556" cy="923330"/>
            </a:xfrm>
            <a:prstGeom prst="rect">
              <a:avLst/>
            </a:prstGeom>
            <a:noFill/>
          </p:spPr>
          <p:txBody>
            <a:bodyPr wrap="square" rtlCol="0">
              <a:spAutoFit/>
            </a:bodyPr>
            <a:lstStyle/>
            <a:p>
              <a:r>
                <a:rPr lang="en-US" b="1" dirty="0">
                  <a:solidFill>
                    <a:schemeClr val="accent1"/>
                  </a:solidFill>
                </a:rPr>
                <a:t>21%</a:t>
              </a:r>
            </a:p>
            <a:p>
              <a:r>
                <a:rPr lang="en-US" b="1" dirty="0">
                  <a:solidFill>
                    <a:srgbClr val="C00000"/>
                  </a:solidFill>
                </a:rPr>
                <a:t>22%</a:t>
              </a:r>
            </a:p>
            <a:p>
              <a:r>
                <a:rPr lang="en-US" b="1" dirty="0">
                  <a:solidFill>
                    <a:schemeClr val="accent5"/>
                  </a:solidFill>
                </a:rPr>
                <a:t>19%</a:t>
              </a:r>
            </a:p>
          </p:txBody>
        </p:sp>
        <p:sp>
          <p:nvSpPr>
            <p:cNvPr id="13" name="TextBox 12"/>
            <p:cNvSpPr txBox="1"/>
            <p:nvPr/>
          </p:nvSpPr>
          <p:spPr>
            <a:xfrm>
              <a:off x="4320306" y="2174343"/>
              <a:ext cx="692962" cy="923330"/>
            </a:xfrm>
            <a:prstGeom prst="rect">
              <a:avLst/>
            </a:prstGeom>
            <a:noFill/>
          </p:spPr>
          <p:txBody>
            <a:bodyPr wrap="square" rtlCol="0">
              <a:spAutoFit/>
            </a:bodyPr>
            <a:lstStyle/>
            <a:p>
              <a:r>
                <a:rPr lang="en-US" b="1" dirty="0">
                  <a:solidFill>
                    <a:schemeClr val="accent1"/>
                  </a:solidFill>
                </a:rPr>
                <a:t>13%   </a:t>
              </a:r>
            </a:p>
            <a:p>
              <a:r>
                <a:rPr lang="en-US" b="1" dirty="0">
                  <a:solidFill>
                    <a:srgbClr val="C00000"/>
                  </a:solidFill>
                </a:rPr>
                <a:t>15%   </a:t>
              </a:r>
            </a:p>
            <a:p>
              <a:r>
                <a:rPr lang="en-US" b="1" dirty="0">
                  <a:solidFill>
                    <a:schemeClr val="accent5"/>
                  </a:solidFill>
                </a:rPr>
                <a:t>22%</a:t>
              </a:r>
            </a:p>
          </p:txBody>
        </p:sp>
        <p:sp>
          <p:nvSpPr>
            <p:cNvPr id="14" name="TextBox 13"/>
            <p:cNvSpPr txBox="1"/>
            <p:nvPr/>
          </p:nvSpPr>
          <p:spPr>
            <a:xfrm>
              <a:off x="3259305" y="3068016"/>
              <a:ext cx="889839" cy="923330"/>
            </a:xfrm>
            <a:prstGeom prst="rect">
              <a:avLst/>
            </a:prstGeom>
            <a:noFill/>
          </p:spPr>
          <p:txBody>
            <a:bodyPr wrap="square" rtlCol="0">
              <a:spAutoFit/>
            </a:bodyPr>
            <a:lstStyle/>
            <a:p>
              <a:r>
                <a:rPr lang="en-US" b="1" dirty="0">
                  <a:solidFill>
                    <a:schemeClr val="accent1"/>
                  </a:solidFill>
                </a:rPr>
                <a:t>56%   </a:t>
              </a:r>
            </a:p>
            <a:p>
              <a:r>
                <a:rPr lang="en-US" b="1" dirty="0">
                  <a:solidFill>
                    <a:srgbClr val="C00000"/>
                  </a:solidFill>
                </a:rPr>
                <a:t>55%   </a:t>
              </a:r>
            </a:p>
            <a:p>
              <a:r>
                <a:rPr lang="en-US" b="1" dirty="0">
                  <a:solidFill>
                    <a:schemeClr val="accent5"/>
                  </a:solidFill>
                </a:rPr>
                <a:t>55%</a:t>
              </a:r>
            </a:p>
          </p:txBody>
        </p:sp>
        <p:sp>
          <p:nvSpPr>
            <p:cNvPr id="15" name="TextBox 14"/>
            <p:cNvSpPr txBox="1"/>
            <p:nvPr/>
          </p:nvSpPr>
          <p:spPr>
            <a:xfrm>
              <a:off x="1409211" y="1283857"/>
              <a:ext cx="1938472" cy="369332"/>
            </a:xfrm>
            <a:prstGeom prst="rect">
              <a:avLst/>
            </a:prstGeom>
            <a:noFill/>
          </p:spPr>
          <p:txBody>
            <a:bodyPr wrap="square" rtlCol="0">
              <a:spAutoFit/>
            </a:bodyPr>
            <a:lstStyle/>
            <a:p>
              <a:pPr algn="ctr"/>
              <a:r>
                <a:rPr lang="en-US" u="sng" dirty="0"/>
                <a:t>Efforts Underway</a:t>
              </a:r>
            </a:p>
          </p:txBody>
        </p:sp>
      </p:grpSp>
      <p:sp>
        <p:nvSpPr>
          <p:cNvPr id="16" name="TextBox 15"/>
          <p:cNvSpPr txBox="1"/>
          <p:nvPr/>
        </p:nvSpPr>
        <p:spPr>
          <a:xfrm>
            <a:off x="314339" y="1982834"/>
            <a:ext cx="3193658" cy="369332"/>
          </a:xfrm>
          <a:prstGeom prst="rect">
            <a:avLst/>
          </a:prstGeom>
          <a:noFill/>
        </p:spPr>
        <p:txBody>
          <a:bodyPr wrap="square" rtlCol="0">
            <a:spAutoFit/>
          </a:bodyPr>
          <a:lstStyle/>
          <a:p>
            <a:pPr algn="ctr"/>
            <a:r>
              <a:rPr lang="en-US" u="sng" dirty="0"/>
              <a:t>Attention Over the Next Year</a:t>
            </a:r>
          </a:p>
        </p:txBody>
      </p:sp>
      <p:grpSp>
        <p:nvGrpSpPr>
          <p:cNvPr id="35" name="Group 34"/>
          <p:cNvGrpSpPr/>
          <p:nvPr/>
        </p:nvGrpSpPr>
        <p:grpSpPr>
          <a:xfrm>
            <a:off x="506484" y="2470485"/>
            <a:ext cx="3185566" cy="728355"/>
            <a:chOff x="5615324" y="2930143"/>
            <a:chExt cx="3185566" cy="728355"/>
          </a:xfrm>
        </p:grpSpPr>
        <p:sp>
          <p:nvSpPr>
            <p:cNvPr id="17" name="Plus 16"/>
            <p:cNvSpPr/>
            <p:nvPr/>
          </p:nvSpPr>
          <p:spPr>
            <a:xfrm>
              <a:off x="5615324" y="3093014"/>
              <a:ext cx="565484" cy="56548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281626" y="2930143"/>
              <a:ext cx="1605297" cy="307777"/>
            </a:xfrm>
            <a:prstGeom prst="rect">
              <a:avLst/>
            </a:prstGeom>
            <a:noFill/>
          </p:spPr>
          <p:txBody>
            <a:bodyPr wrap="square" rtlCol="0">
              <a:spAutoFit/>
            </a:bodyPr>
            <a:lstStyle/>
            <a:p>
              <a:pPr algn="ctr"/>
              <a:r>
                <a:rPr lang="en-US" sz="1400" i="1" dirty="0"/>
                <a:t>More attention</a:t>
              </a:r>
            </a:p>
          </p:txBody>
        </p:sp>
        <p:sp>
          <p:nvSpPr>
            <p:cNvPr id="23" name="TextBox 22"/>
            <p:cNvSpPr txBox="1"/>
            <p:nvPr/>
          </p:nvSpPr>
          <p:spPr>
            <a:xfrm>
              <a:off x="6127634" y="3175701"/>
              <a:ext cx="2673256" cy="400110"/>
            </a:xfrm>
            <a:prstGeom prst="rect">
              <a:avLst/>
            </a:prstGeom>
            <a:noFill/>
          </p:spPr>
          <p:txBody>
            <a:bodyPr wrap="square" rtlCol="0">
              <a:spAutoFit/>
            </a:bodyPr>
            <a:lstStyle/>
            <a:p>
              <a:r>
                <a:rPr lang="en-US" sz="2000" b="1" dirty="0">
                  <a:solidFill>
                    <a:schemeClr val="accent1"/>
                  </a:solidFill>
                </a:rPr>
                <a:t>46%   </a:t>
              </a:r>
              <a:r>
                <a:rPr lang="en-US" sz="2000" b="1" dirty="0">
                  <a:solidFill>
                    <a:srgbClr val="C00000"/>
                  </a:solidFill>
                </a:rPr>
                <a:t>51%   </a:t>
              </a:r>
              <a:r>
                <a:rPr lang="en-US" sz="2000" b="1" dirty="0">
                  <a:solidFill>
                    <a:schemeClr val="accent5"/>
                  </a:solidFill>
                </a:rPr>
                <a:t>60%</a:t>
              </a:r>
            </a:p>
          </p:txBody>
        </p:sp>
      </p:grpSp>
      <p:grpSp>
        <p:nvGrpSpPr>
          <p:cNvPr id="36" name="Group 35"/>
          <p:cNvGrpSpPr/>
          <p:nvPr/>
        </p:nvGrpSpPr>
        <p:grpSpPr>
          <a:xfrm>
            <a:off x="510463" y="3349607"/>
            <a:ext cx="3155457" cy="687758"/>
            <a:chOff x="5645433" y="3838735"/>
            <a:chExt cx="3155457" cy="687758"/>
          </a:xfrm>
        </p:grpSpPr>
        <p:sp>
          <p:nvSpPr>
            <p:cNvPr id="18" name="Equal 17"/>
            <p:cNvSpPr/>
            <p:nvPr/>
          </p:nvSpPr>
          <p:spPr>
            <a:xfrm>
              <a:off x="5645433" y="3998352"/>
              <a:ext cx="528141" cy="52814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p:cNvSpPr txBox="1"/>
            <p:nvPr/>
          </p:nvSpPr>
          <p:spPr>
            <a:xfrm>
              <a:off x="6411956" y="3838735"/>
              <a:ext cx="1605297" cy="307777"/>
            </a:xfrm>
            <a:prstGeom prst="rect">
              <a:avLst/>
            </a:prstGeom>
            <a:noFill/>
          </p:spPr>
          <p:txBody>
            <a:bodyPr wrap="square" rtlCol="0">
              <a:spAutoFit/>
            </a:bodyPr>
            <a:lstStyle/>
            <a:p>
              <a:pPr algn="ctr"/>
              <a:r>
                <a:rPr lang="en-US" sz="1400" i="1" dirty="0"/>
                <a:t>About the Same</a:t>
              </a:r>
            </a:p>
          </p:txBody>
        </p:sp>
        <p:sp>
          <p:nvSpPr>
            <p:cNvPr id="24" name="TextBox 23"/>
            <p:cNvSpPr txBox="1"/>
            <p:nvPr/>
          </p:nvSpPr>
          <p:spPr>
            <a:xfrm>
              <a:off x="6127634" y="4056730"/>
              <a:ext cx="2673256" cy="400110"/>
            </a:xfrm>
            <a:prstGeom prst="rect">
              <a:avLst/>
            </a:prstGeom>
            <a:noFill/>
          </p:spPr>
          <p:txBody>
            <a:bodyPr wrap="square" rtlCol="0">
              <a:spAutoFit/>
            </a:bodyPr>
            <a:lstStyle/>
            <a:p>
              <a:r>
                <a:rPr lang="en-US" sz="2000" b="1" dirty="0">
                  <a:solidFill>
                    <a:schemeClr val="accent1"/>
                  </a:solidFill>
                </a:rPr>
                <a:t>42%   </a:t>
              </a:r>
              <a:r>
                <a:rPr lang="en-US" sz="2000" b="1" dirty="0">
                  <a:solidFill>
                    <a:srgbClr val="C00000"/>
                  </a:solidFill>
                </a:rPr>
                <a:t>41%   </a:t>
              </a:r>
              <a:r>
                <a:rPr lang="en-US" sz="2000" b="1" dirty="0">
                  <a:solidFill>
                    <a:schemeClr val="accent5"/>
                  </a:solidFill>
                </a:rPr>
                <a:t>34%</a:t>
              </a:r>
            </a:p>
          </p:txBody>
        </p:sp>
      </p:grpSp>
      <p:grpSp>
        <p:nvGrpSpPr>
          <p:cNvPr id="37" name="Group 36"/>
          <p:cNvGrpSpPr/>
          <p:nvPr/>
        </p:nvGrpSpPr>
        <p:grpSpPr>
          <a:xfrm>
            <a:off x="670656" y="4167445"/>
            <a:ext cx="3044391" cy="825579"/>
            <a:chOff x="5803832" y="4597877"/>
            <a:chExt cx="3044391" cy="825579"/>
          </a:xfrm>
        </p:grpSpPr>
        <p:sp>
          <p:nvSpPr>
            <p:cNvPr id="19" name="Down Arrow 18"/>
            <p:cNvSpPr/>
            <p:nvPr/>
          </p:nvSpPr>
          <p:spPr>
            <a:xfrm>
              <a:off x="5803832" y="4930161"/>
              <a:ext cx="274638" cy="49329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281626" y="4597877"/>
              <a:ext cx="1605297" cy="307777"/>
            </a:xfrm>
            <a:prstGeom prst="rect">
              <a:avLst/>
            </a:prstGeom>
            <a:noFill/>
          </p:spPr>
          <p:txBody>
            <a:bodyPr wrap="square" rtlCol="0">
              <a:spAutoFit/>
            </a:bodyPr>
            <a:lstStyle/>
            <a:p>
              <a:pPr algn="ctr"/>
              <a:r>
                <a:rPr lang="en-US" sz="1400" i="1" dirty="0"/>
                <a:t>Less attention</a:t>
              </a:r>
            </a:p>
          </p:txBody>
        </p:sp>
        <p:sp>
          <p:nvSpPr>
            <p:cNvPr id="25" name="TextBox 24"/>
            <p:cNvSpPr txBox="1"/>
            <p:nvPr/>
          </p:nvSpPr>
          <p:spPr>
            <a:xfrm>
              <a:off x="6174967" y="4905654"/>
              <a:ext cx="2673256" cy="400110"/>
            </a:xfrm>
            <a:prstGeom prst="rect">
              <a:avLst/>
            </a:prstGeom>
            <a:noFill/>
          </p:spPr>
          <p:txBody>
            <a:bodyPr wrap="square" rtlCol="0">
              <a:spAutoFit/>
            </a:bodyPr>
            <a:lstStyle/>
            <a:p>
              <a:r>
                <a:rPr lang="en-US" sz="2000" b="1" dirty="0">
                  <a:solidFill>
                    <a:schemeClr val="accent1"/>
                  </a:solidFill>
                </a:rPr>
                <a:t>3%     </a:t>
              </a:r>
              <a:r>
                <a:rPr lang="en-US" sz="2000" b="1" dirty="0">
                  <a:solidFill>
                    <a:srgbClr val="C00000"/>
                  </a:solidFill>
                </a:rPr>
                <a:t>1%     </a:t>
              </a:r>
              <a:r>
                <a:rPr lang="en-US" sz="2000" b="1" dirty="0">
                  <a:solidFill>
                    <a:schemeClr val="accent5"/>
                  </a:solidFill>
                </a:rPr>
                <a:t>0%</a:t>
              </a:r>
            </a:p>
          </p:txBody>
        </p:sp>
      </p:grpSp>
      <p:sp>
        <p:nvSpPr>
          <p:cNvPr id="28" name="Oval 27"/>
          <p:cNvSpPr/>
          <p:nvPr/>
        </p:nvSpPr>
        <p:spPr>
          <a:xfrm>
            <a:off x="4222856" y="4162119"/>
            <a:ext cx="170027" cy="170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088183" y="4070711"/>
            <a:ext cx="170027" cy="170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302457" y="2719578"/>
            <a:ext cx="170027" cy="170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340372" y="3579478"/>
            <a:ext cx="170027" cy="1700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878364" y="1861724"/>
            <a:ext cx="5078466" cy="3534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3738" y="1856391"/>
            <a:ext cx="3442182" cy="35340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223738" y="5890888"/>
            <a:ext cx="1278994" cy="642870"/>
            <a:chOff x="7669161" y="5248385"/>
            <a:chExt cx="1278994" cy="642870"/>
          </a:xfrm>
        </p:grpSpPr>
        <p:sp>
          <p:nvSpPr>
            <p:cNvPr id="39" name="Oval 38"/>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40" name="Group 39"/>
            <p:cNvGrpSpPr/>
            <p:nvPr/>
          </p:nvGrpSpPr>
          <p:grpSpPr>
            <a:xfrm>
              <a:off x="7669161" y="5248385"/>
              <a:ext cx="1278994" cy="642870"/>
              <a:chOff x="7669161" y="5248385"/>
              <a:chExt cx="1278994" cy="642870"/>
            </a:xfrm>
          </p:grpSpPr>
          <p:grpSp>
            <p:nvGrpSpPr>
              <p:cNvPr id="41" name="Group 40"/>
              <p:cNvGrpSpPr/>
              <p:nvPr/>
            </p:nvGrpSpPr>
            <p:grpSpPr>
              <a:xfrm>
                <a:off x="7669161" y="5266540"/>
                <a:ext cx="187365" cy="187365"/>
                <a:chOff x="10979428" y="3900250"/>
                <a:chExt cx="584279" cy="581693"/>
              </a:xfrm>
            </p:grpSpPr>
            <p:sp>
              <p:nvSpPr>
                <p:cNvPr id="58" name="Oval 57"/>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rotWithShape="1">
                <a:blip r:embed="rId3"/>
                <a:srcRect l="2607" t="6649" r="2502" b="3428"/>
                <a:stretch/>
              </p:blipFill>
              <p:spPr>
                <a:xfrm>
                  <a:off x="11100495" y="3948112"/>
                  <a:ext cx="339555" cy="460089"/>
                </a:xfrm>
                <a:prstGeom prst="rect">
                  <a:avLst/>
                </a:prstGeom>
              </p:spPr>
            </p:pic>
            <p:sp>
              <p:nvSpPr>
                <p:cNvPr id="60" name="Oval 59"/>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669161" y="5248385"/>
                <a:ext cx="1278994" cy="642870"/>
                <a:chOff x="7669161" y="5248385"/>
                <a:chExt cx="1278994" cy="642870"/>
              </a:xfrm>
            </p:grpSpPr>
            <p:sp>
              <p:nvSpPr>
                <p:cNvPr id="43" name="TextBox 42"/>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44" name="TextBox 43"/>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45" name="TextBox 44"/>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46" name="Group 45"/>
                <p:cNvGrpSpPr/>
                <p:nvPr/>
              </p:nvGrpSpPr>
              <p:grpSpPr>
                <a:xfrm>
                  <a:off x="7669161" y="5691416"/>
                  <a:ext cx="187365" cy="187365"/>
                  <a:chOff x="7151688" y="1101474"/>
                  <a:chExt cx="1246909" cy="1246909"/>
                </a:xfrm>
              </p:grpSpPr>
              <p:sp>
                <p:nvSpPr>
                  <p:cNvPr id="56" name="Oval 55"/>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7" name="Picture 56"/>
                  <p:cNvPicPr>
                    <a:picLocks noChangeAspect="1"/>
                  </p:cNvPicPr>
                  <p:nvPr/>
                </p:nvPicPr>
                <p:blipFill rotWithShape="1">
                  <a:blip r:embed="rId4"/>
                  <a:srcRect l="8220" t="6842" b="6868"/>
                  <a:stretch/>
                </p:blipFill>
                <p:spPr>
                  <a:xfrm>
                    <a:off x="7365840" y="1304459"/>
                    <a:ext cx="818604" cy="840938"/>
                  </a:xfrm>
                  <a:prstGeom prst="rect">
                    <a:avLst/>
                  </a:prstGeom>
                </p:spPr>
              </p:pic>
            </p:grpSp>
            <p:grpSp>
              <p:nvGrpSpPr>
                <p:cNvPr id="47" name="Group 46"/>
                <p:cNvGrpSpPr/>
                <p:nvPr/>
              </p:nvGrpSpPr>
              <p:grpSpPr>
                <a:xfrm>
                  <a:off x="7698396" y="5491715"/>
                  <a:ext cx="122280" cy="148679"/>
                  <a:chOff x="6259830" y="260894"/>
                  <a:chExt cx="1131570" cy="1375860"/>
                </a:xfrm>
              </p:grpSpPr>
              <p:grpSp>
                <p:nvGrpSpPr>
                  <p:cNvPr id="51" name="Group 50"/>
                  <p:cNvGrpSpPr/>
                  <p:nvPr/>
                </p:nvGrpSpPr>
                <p:grpSpPr>
                  <a:xfrm>
                    <a:off x="6357098" y="260894"/>
                    <a:ext cx="936267" cy="1079584"/>
                    <a:chOff x="6374985" y="241883"/>
                    <a:chExt cx="936267" cy="1123092"/>
                  </a:xfrm>
                </p:grpSpPr>
                <p:sp>
                  <p:nvSpPr>
                    <p:cNvPr id="53" name="Freeform 52"/>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 Diagonal Corner Rectangle 54"/>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49" name="TextBox 48"/>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50" name="TextBox 49"/>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sp>
        <p:nvSpPr>
          <p:cNvPr id="5" name="Rounded Rectangle 4"/>
          <p:cNvSpPr/>
          <p:nvPr/>
        </p:nvSpPr>
        <p:spPr>
          <a:xfrm>
            <a:off x="7251994" y="3777971"/>
            <a:ext cx="653141" cy="8936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37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Findings on Terms</a:t>
            </a:r>
          </a:p>
        </p:txBody>
      </p:sp>
      <p:sp>
        <p:nvSpPr>
          <p:cNvPr id="3" name="Slide Number Placeholder 2"/>
          <p:cNvSpPr>
            <a:spLocks noGrp="1"/>
          </p:cNvSpPr>
          <p:nvPr>
            <p:ph type="sldNum" sz="quarter" idx="4"/>
          </p:nvPr>
        </p:nvSpPr>
        <p:spPr/>
        <p:txBody>
          <a:bodyPr/>
          <a:lstStyle/>
          <a:p>
            <a:fld id="{62DFECC4-1679-4D45-9635-E86BD1EE09E9}" type="slidenum">
              <a:rPr lang="en-US" smtClean="0"/>
              <a:pPr/>
              <a:t>9</a:t>
            </a:fld>
            <a:endParaRPr lang="en-US" dirty="0"/>
          </a:p>
        </p:txBody>
      </p:sp>
      <p:sp>
        <p:nvSpPr>
          <p:cNvPr id="4" name="Text Placeholder 3"/>
          <p:cNvSpPr>
            <a:spLocks noGrp="1"/>
          </p:cNvSpPr>
          <p:nvPr>
            <p:ph type="body" sz="quarter" idx="13"/>
          </p:nvPr>
        </p:nvSpPr>
        <p:spPr>
          <a:xfrm>
            <a:off x="503238" y="837716"/>
            <a:ext cx="8460624" cy="737689"/>
          </a:xfrm>
        </p:spPr>
        <p:txBody>
          <a:bodyPr>
            <a:normAutofit/>
          </a:bodyPr>
          <a:lstStyle/>
          <a:p>
            <a:r>
              <a:rPr lang="en-US" sz="1600" dirty="0"/>
              <a:t>Over the course of 45 stakeholder interviews, we learned that these terms had more potential to be effective than others. At the same time, all had pitfalls.</a:t>
            </a:r>
          </a:p>
        </p:txBody>
      </p:sp>
      <p:sp>
        <p:nvSpPr>
          <p:cNvPr id="10" name="Rectangle 9"/>
          <p:cNvSpPr/>
          <p:nvPr/>
        </p:nvSpPr>
        <p:spPr>
          <a:xfrm>
            <a:off x="959124" y="5562812"/>
            <a:ext cx="7420422" cy="1010723"/>
          </a:xfrm>
          <a:prstGeom prst="rect">
            <a:avLst/>
          </a:prstGeom>
          <a:solidFill>
            <a:schemeClr val="bg1"/>
          </a:solid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48164" y="5808189"/>
            <a:ext cx="7036450" cy="584775"/>
          </a:xfrm>
          <a:prstGeom prst="rect">
            <a:avLst/>
          </a:prstGeom>
          <a:solidFill>
            <a:schemeClr val="bg1"/>
          </a:solidFill>
        </p:spPr>
        <p:txBody>
          <a:bodyPr wrap="square" rtlCol="0">
            <a:spAutoFit/>
          </a:bodyPr>
          <a:lstStyle/>
          <a:p>
            <a:pPr algn="ctr"/>
            <a:r>
              <a:rPr lang="en-US" sz="1600" dirty="0"/>
              <a:t>The epitome of a “widely accepted” term and often preferred.  But it might be hard to energize target audiences around an idea so familiar and broad.</a:t>
            </a:r>
          </a:p>
        </p:txBody>
      </p:sp>
      <p:sp>
        <p:nvSpPr>
          <p:cNvPr id="8" name="TextBox 7"/>
          <p:cNvSpPr txBox="1"/>
          <p:nvPr/>
        </p:nvSpPr>
        <p:spPr>
          <a:xfrm>
            <a:off x="959125" y="4557746"/>
            <a:ext cx="7420422" cy="584775"/>
          </a:xfrm>
          <a:prstGeom prst="rect">
            <a:avLst/>
          </a:prstGeom>
          <a:noFill/>
        </p:spPr>
        <p:txBody>
          <a:bodyPr wrap="square" rtlCol="0">
            <a:spAutoFit/>
          </a:bodyPr>
          <a:lstStyle/>
          <a:p>
            <a:pPr algn="ctr"/>
            <a:r>
              <a:rPr lang="en-US" sz="1600" dirty="0"/>
              <a:t>Sets the right tone for shared goals, qualities to nurture in a student. </a:t>
            </a:r>
          </a:p>
          <a:p>
            <a:pPr algn="ctr"/>
            <a:r>
              <a:rPr lang="en-US" sz="1600" dirty="0"/>
              <a:t>However, it’s generic and not an obvious bridge to talking about SEL.</a:t>
            </a:r>
          </a:p>
        </p:txBody>
      </p:sp>
      <p:sp>
        <p:nvSpPr>
          <p:cNvPr id="11" name="Rectangle 10"/>
          <p:cNvSpPr/>
          <p:nvPr/>
        </p:nvSpPr>
        <p:spPr>
          <a:xfrm>
            <a:off x="959124" y="4281788"/>
            <a:ext cx="7420422" cy="1136693"/>
          </a:xfrm>
          <a:prstGeom prst="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59124" y="3380461"/>
            <a:ext cx="7420422" cy="584775"/>
          </a:xfrm>
          <a:prstGeom prst="rect">
            <a:avLst/>
          </a:prstGeom>
          <a:noFill/>
        </p:spPr>
        <p:txBody>
          <a:bodyPr wrap="square" rtlCol="0">
            <a:spAutoFit/>
          </a:bodyPr>
          <a:lstStyle/>
          <a:p>
            <a:pPr algn="ctr"/>
            <a:r>
              <a:rPr lang="en-US" sz="1600" dirty="0"/>
              <a:t>Provides an opening to talk about SEL, but much broader.  Of the four finalist terms, this is probably the most ideological and divisive. </a:t>
            </a:r>
          </a:p>
        </p:txBody>
      </p:sp>
      <p:sp>
        <p:nvSpPr>
          <p:cNvPr id="12" name="Rectangle 11"/>
          <p:cNvSpPr/>
          <p:nvPr/>
        </p:nvSpPr>
        <p:spPr>
          <a:xfrm>
            <a:off x="959124" y="3000763"/>
            <a:ext cx="7420422" cy="1136693"/>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959124" y="1719738"/>
            <a:ext cx="7420422" cy="1136693"/>
            <a:chOff x="1307550" y="1670145"/>
            <a:chExt cx="7171980" cy="1136693"/>
          </a:xfrm>
        </p:grpSpPr>
        <p:sp>
          <p:nvSpPr>
            <p:cNvPr id="9" name="Rectangle 8"/>
            <p:cNvSpPr/>
            <p:nvPr/>
          </p:nvSpPr>
          <p:spPr>
            <a:xfrm>
              <a:off x="1307550" y="1670145"/>
              <a:ext cx="7171980" cy="113669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07550" y="1922833"/>
              <a:ext cx="7171980" cy="584775"/>
            </a:xfrm>
            <a:prstGeom prst="rect">
              <a:avLst/>
            </a:prstGeom>
            <a:noFill/>
          </p:spPr>
          <p:txBody>
            <a:bodyPr wrap="square" rtlCol="0">
              <a:spAutoFit/>
            </a:bodyPr>
            <a:lstStyle/>
            <a:p>
              <a:pPr algn="ctr"/>
              <a:r>
                <a:rPr lang="en-US" sz="1600" dirty="0"/>
                <a:t>Conveys the right subject matter and is used often in K-12 and Afterschool.</a:t>
              </a:r>
              <a:br>
                <a:rPr lang="en-US" sz="1600" dirty="0"/>
              </a:br>
              <a:r>
                <a:rPr lang="en-US" sz="1600" dirty="0"/>
                <a:t>Some feel the phrase lacks urgency.</a:t>
              </a:r>
            </a:p>
          </p:txBody>
        </p:sp>
      </p:grpSp>
      <p:sp>
        <p:nvSpPr>
          <p:cNvPr id="18" name="TextBox 17"/>
          <p:cNvSpPr txBox="1"/>
          <p:nvPr/>
        </p:nvSpPr>
        <p:spPr>
          <a:xfrm>
            <a:off x="860310" y="1499341"/>
            <a:ext cx="3449701" cy="369332"/>
          </a:xfrm>
          <a:prstGeom prst="rect">
            <a:avLst/>
          </a:prstGeom>
          <a:solidFill>
            <a:schemeClr val="accent1"/>
          </a:solidFill>
        </p:spPr>
        <p:txBody>
          <a:bodyPr wrap="square" rtlCol="0">
            <a:spAutoFit/>
          </a:bodyPr>
          <a:lstStyle/>
          <a:p>
            <a:r>
              <a:rPr lang="en-US" b="1" dirty="0">
                <a:solidFill>
                  <a:schemeClr val="bg1"/>
                </a:solidFill>
              </a:rPr>
              <a:t>Social and Emotional Learning</a:t>
            </a:r>
          </a:p>
        </p:txBody>
      </p:sp>
      <p:sp>
        <p:nvSpPr>
          <p:cNvPr id="19" name="TextBox 18"/>
          <p:cNvSpPr txBox="1"/>
          <p:nvPr/>
        </p:nvSpPr>
        <p:spPr>
          <a:xfrm>
            <a:off x="860310" y="2833159"/>
            <a:ext cx="3449701" cy="369332"/>
          </a:xfrm>
          <a:prstGeom prst="rect">
            <a:avLst/>
          </a:prstGeom>
          <a:solidFill>
            <a:schemeClr val="accent6"/>
          </a:solidFill>
        </p:spPr>
        <p:txBody>
          <a:bodyPr wrap="square" rtlCol="0">
            <a:spAutoFit/>
          </a:bodyPr>
          <a:lstStyle/>
          <a:p>
            <a:r>
              <a:rPr lang="en-US" b="1" dirty="0">
                <a:solidFill>
                  <a:schemeClr val="bg1"/>
                </a:solidFill>
              </a:rPr>
              <a:t>Whole Child Development</a:t>
            </a:r>
          </a:p>
        </p:txBody>
      </p:sp>
      <p:sp>
        <p:nvSpPr>
          <p:cNvPr id="20" name="TextBox 19"/>
          <p:cNvSpPr txBox="1"/>
          <p:nvPr/>
        </p:nvSpPr>
        <p:spPr>
          <a:xfrm>
            <a:off x="860310" y="4081281"/>
            <a:ext cx="3449701" cy="369332"/>
          </a:xfrm>
          <a:prstGeom prst="rect">
            <a:avLst/>
          </a:prstGeom>
          <a:solidFill>
            <a:schemeClr val="accent2"/>
          </a:solidFill>
        </p:spPr>
        <p:txBody>
          <a:bodyPr wrap="square" rtlCol="0">
            <a:spAutoFit/>
          </a:bodyPr>
          <a:lstStyle/>
          <a:p>
            <a:r>
              <a:rPr lang="en-US" b="1" dirty="0">
                <a:solidFill>
                  <a:schemeClr val="bg1"/>
                </a:solidFill>
              </a:rPr>
              <a:t>Success Factors</a:t>
            </a:r>
          </a:p>
        </p:txBody>
      </p:sp>
      <p:sp>
        <p:nvSpPr>
          <p:cNvPr id="21" name="TextBox 20"/>
          <p:cNvSpPr txBox="1"/>
          <p:nvPr/>
        </p:nvSpPr>
        <p:spPr>
          <a:xfrm>
            <a:off x="860310" y="5371795"/>
            <a:ext cx="3449701" cy="369332"/>
          </a:xfrm>
          <a:prstGeom prst="rect">
            <a:avLst/>
          </a:prstGeom>
          <a:solidFill>
            <a:schemeClr val="accent5"/>
          </a:solidFill>
        </p:spPr>
        <p:txBody>
          <a:bodyPr wrap="square" rtlCol="0">
            <a:spAutoFit/>
          </a:bodyPr>
          <a:lstStyle/>
          <a:p>
            <a:r>
              <a:rPr lang="en-US" b="1" dirty="0">
                <a:solidFill>
                  <a:schemeClr val="bg1"/>
                </a:solidFill>
              </a:rPr>
              <a:t>Youth Development</a:t>
            </a:r>
          </a:p>
        </p:txBody>
      </p:sp>
    </p:spTree>
    <p:extLst>
      <p:ext uri="{BB962C8B-B14F-4D97-AF65-F5344CB8AC3E}">
        <p14:creationId xmlns:p14="http://schemas.microsoft.com/office/powerpoint/2010/main" val="19546073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Efforts Underway </a:t>
            </a:r>
          </a:p>
        </p:txBody>
      </p:sp>
      <p:sp>
        <p:nvSpPr>
          <p:cNvPr id="3" name="Slide Number Placeholder 2"/>
          <p:cNvSpPr>
            <a:spLocks noGrp="1"/>
          </p:cNvSpPr>
          <p:nvPr>
            <p:ph type="sldNum" sz="quarter" idx="4"/>
          </p:nvPr>
        </p:nvSpPr>
        <p:spPr/>
        <p:txBody>
          <a:bodyPr/>
          <a:lstStyle/>
          <a:p>
            <a:fld id="{62DFECC4-1679-4D45-9635-E86BD1EE09E9}" type="slidenum">
              <a:rPr lang="en-US" smtClean="0"/>
              <a:pPr/>
              <a:t>90</a:t>
            </a:fld>
            <a:endParaRPr lang="en-US" dirty="0"/>
          </a:p>
        </p:txBody>
      </p:sp>
      <p:sp>
        <p:nvSpPr>
          <p:cNvPr id="4" name="Text Placeholder 3"/>
          <p:cNvSpPr>
            <a:spLocks noGrp="1"/>
          </p:cNvSpPr>
          <p:nvPr>
            <p:ph type="body" sz="quarter" idx="13"/>
          </p:nvPr>
        </p:nvSpPr>
        <p:spPr>
          <a:xfrm>
            <a:off x="503237" y="789713"/>
            <a:ext cx="8313503" cy="859606"/>
          </a:xfrm>
        </p:spPr>
        <p:txBody>
          <a:bodyPr>
            <a:noAutofit/>
          </a:bodyPr>
          <a:lstStyle/>
          <a:p>
            <a:r>
              <a:rPr lang="en-US" sz="1600" dirty="0"/>
              <a:t>SEL gets individual level attention but far less in system supports. </a:t>
            </a:r>
          </a:p>
          <a:p>
            <a:r>
              <a:rPr lang="en-US" sz="1600" dirty="0"/>
              <a:t>Professional development is the most common activity of K-12 and Afterschool, but we see later in the survey results it is also the #1 concern.</a:t>
            </a:r>
          </a:p>
        </p:txBody>
      </p:sp>
      <p:graphicFrame>
        <p:nvGraphicFramePr>
          <p:cNvPr id="29" name="Chart 28"/>
          <p:cNvGraphicFramePr/>
          <p:nvPr>
            <p:extLst>
              <p:ext uri="{D42A27DB-BD31-4B8C-83A1-F6EECF244321}">
                <p14:modId xmlns:p14="http://schemas.microsoft.com/office/powerpoint/2010/main" val="2828114926"/>
              </p:ext>
            </p:extLst>
          </p:nvPr>
        </p:nvGraphicFramePr>
        <p:xfrm>
          <a:off x="4265778" y="2141104"/>
          <a:ext cx="4660765" cy="4337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5" name="Chart 44"/>
          <p:cNvGraphicFramePr/>
          <p:nvPr>
            <p:extLst>
              <p:ext uri="{D42A27DB-BD31-4B8C-83A1-F6EECF244321}">
                <p14:modId xmlns:p14="http://schemas.microsoft.com/office/powerpoint/2010/main" val="2861962741"/>
              </p:ext>
            </p:extLst>
          </p:nvPr>
        </p:nvGraphicFramePr>
        <p:xfrm>
          <a:off x="124720" y="2153461"/>
          <a:ext cx="4660765" cy="433722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689533" y="1738305"/>
            <a:ext cx="2360141" cy="584775"/>
          </a:xfrm>
          <a:prstGeom prst="rect">
            <a:avLst/>
          </a:prstGeom>
          <a:noFill/>
        </p:spPr>
        <p:txBody>
          <a:bodyPr wrap="square" rtlCol="0">
            <a:spAutoFit/>
          </a:bodyPr>
          <a:lstStyle/>
          <a:p>
            <a:pPr algn="ctr"/>
            <a:r>
              <a:rPr lang="en-US" sz="1600" b="1" u="sng" dirty="0"/>
              <a:t>Individual Actions </a:t>
            </a:r>
            <a:r>
              <a:rPr lang="en-US" sz="1600" dirty="0"/>
              <a:t>(More Prevalent)</a:t>
            </a:r>
          </a:p>
        </p:txBody>
      </p:sp>
      <p:sp>
        <p:nvSpPr>
          <p:cNvPr id="46" name="TextBox 45"/>
          <p:cNvSpPr txBox="1"/>
          <p:nvPr/>
        </p:nvSpPr>
        <p:spPr>
          <a:xfrm>
            <a:off x="5675943" y="1738305"/>
            <a:ext cx="2360141" cy="584775"/>
          </a:xfrm>
          <a:prstGeom prst="rect">
            <a:avLst/>
          </a:prstGeom>
          <a:noFill/>
        </p:spPr>
        <p:txBody>
          <a:bodyPr wrap="square" rtlCol="0">
            <a:spAutoFit/>
          </a:bodyPr>
          <a:lstStyle/>
          <a:p>
            <a:pPr algn="ctr"/>
            <a:r>
              <a:rPr lang="en-US" sz="1600" b="1" u="sng" dirty="0"/>
              <a:t>Systems Change</a:t>
            </a:r>
          </a:p>
          <a:p>
            <a:pPr algn="ctr"/>
            <a:r>
              <a:rPr lang="en-US" sz="1600" dirty="0"/>
              <a:t>(Less Prevalent)</a:t>
            </a:r>
          </a:p>
        </p:txBody>
      </p:sp>
      <p:grpSp>
        <p:nvGrpSpPr>
          <p:cNvPr id="33" name="Group 32"/>
          <p:cNvGrpSpPr/>
          <p:nvPr/>
        </p:nvGrpSpPr>
        <p:grpSpPr>
          <a:xfrm>
            <a:off x="205705" y="6138357"/>
            <a:ext cx="1278994" cy="642870"/>
            <a:chOff x="7669161" y="5248385"/>
            <a:chExt cx="1278994" cy="642870"/>
          </a:xfrm>
        </p:grpSpPr>
        <p:sp>
          <p:nvSpPr>
            <p:cNvPr id="34" name="Oval 33"/>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35" name="Group 34"/>
            <p:cNvGrpSpPr/>
            <p:nvPr/>
          </p:nvGrpSpPr>
          <p:grpSpPr>
            <a:xfrm>
              <a:off x="7669161" y="5248385"/>
              <a:ext cx="1278994" cy="642870"/>
              <a:chOff x="7669161" y="5248385"/>
              <a:chExt cx="1278994" cy="642870"/>
            </a:xfrm>
          </p:grpSpPr>
          <p:grpSp>
            <p:nvGrpSpPr>
              <p:cNvPr id="36" name="Group 35"/>
              <p:cNvGrpSpPr/>
              <p:nvPr/>
            </p:nvGrpSpPr>
            <p:grpSpPr>
              <a:xfrm>
                <a:off x="7669161" y="5266540"/>
                <a:ext cx="187365" cy="187365"/>
                <a:chOff x="10979428" y="3900250"/>
                <a:chExt cx="584279" cy="581693"/>
              </a:xfrm>
            </p:grpSpPr>
            <p:sp>
              <p:nvSpPr>
                <p:cNvPr id="55" name="Oval 54"/>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56" name="Picture 55"/>
                <p:cNvPicPr>
                  <a:picLocks noChangeAspect="1"/>
                </p:cNvPicPr>
                <p:nvPr/>
              </p:nvPicPr>
              <p:blipFill rotWithShape="1">
                <a:blip r:embed="rId5"/>
                <a:srcRect l="2607" t="6649" r="2502" b="3428"/>
                <a:stretch/>
              </p:blipFill>
              <p:spPr>
                <a:xfrm>
                  <a:off x="11100495" y="3948112"/>
                  <a:ext cx="339555" cy="460089"/>
                </a:xfrm>
                <a:prstGeom prst="rect">
                  <a:avLst/>
                </a:prstGeom>
              </p:spPr>
            </p:pic>
            <p:sp>
              <p:nvSpPr>
                <p:cNvPr id="57" name="Oval 56"/>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669161" y="5248385"/>
                <a:ext cx="1278994" cy="642870"/>
                <a:chOff x="7669161" y="5248385"/>
                <a:chExt cx="1278994" cy="642870"/>
              </a:xfrm>
            </p:grpSpPr>
            <p:sp>
              <p:nvSpPr>
                <p:cNvPr id="38" name="TextBox 37"/>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39" name="TextBox 38"/>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40" name="TextBox 39"/>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41" name="Group 40"/>
                <p:cNvGrpSpPr/>
                <p:nvPr/>
              </p:nvGrpSpPr>
              <p:grpSpPr>
                <a:xfrm>
                  <a:off x="7669161" y="5691416"/>
                  <a:ext cx="187365" cy="187365"/>
                  <a:chOff x="7151688" y="1101474"/>
                  <a:chExt cx="1246909" cy="1246909"/>
                </a:xfrm>
              </p:grpSpPr>
              <p:sp>
                <p:nvSpPr>
                  <p:cNvPr id="53" name="Oval 52"/>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4" name="Picture 53"/>
                  <p:cNvPicPr>
                    <a:picLocks noChangeAspect="1"/>
                  </p:cNvPicPr>
                  <p:nvPr/>
                </p:nvPicPr>
                <p:blipFill rotWithShape="1">
                  <a:blip r:embed="rId6"/>
                  <a:srcRect l="8220" t="6842" b="6868"/>
                  <a:stretch/>
                </p:blipFill>
                <p:spPr>
                  <a:xfrm>
                    <a:off x="7365840" y="1304459"/>
                    <a:ext cx="818604" cy="840938"/>
                  </a:xfrm>
                  <a:prstGeom prst="rect">
                    <a:avLst/>
                  </a:prstGeom>
                </p:spPr>
              </p:pic>
            </p:grpSp>
            <p:grpSp>
              <p:nvGrpSpPr>
                <p:cNvPr id="42" name="Group 41"/>
                <p:cNvGrpSpPr/>
                <p:nvPr/>
              </p:nvGrpSpPr>
              <p:grpSpPr>
                <a:xfrm>
                  <a:off x="7698396" y="5491715"/>
                  <a:ext cx="122280" cy="148679"/>
                  <a:chOff x="6259830" y="260894"/>
                  <a:chExt cx="1131570" cy="1375860"/>
                </a:xfrm>
              </p:grpSpPr>
              <p:grpSp>
                <p:nvGrpSpPr>
                  <p:cNvPr id="48" name="Group 47"/>
                  <p:cNvGrpSpPr/>
                  <p:nvPr/>
                </p:nvGrpSpPr>
                <p:grpSpPr>
                  <a:xfrm>
                    <a:off x="6357098" y="260894"/>
                    <a:ext cx="936267" cy="1079584"/>
                    <a:chOff x="6374985" y="241883"/>
                    <a:chExt cx="936267" cy="1123092"/>
                  </a:xfrm>
                </p:grpSpPr>
                <p:sp>
                  <p:nvSpPr>
                    <p:cNvPr id="50" name="Freeform 49"/>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44" name="TextBox 43"/>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47" name="TextBox 46"/>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spTree>
    <p:extLst>
      <p:ext uri="{BB962C8B-B14F-4D97-AF65-F5344CB8AC3E}">
        <p14:creationId xmlns:p14="http://schemas.microsoft.com/office/powerpoint/2010/main" val="1935800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 Concerns</a:t>
            </a:r>
          </a:p>
        </p:txBody>
      </p:sp>
      <p:sp>
        <p:nvSpPr>
          <p:cNvPr id="3" name="Slide Number Placeholder 2"/>
          <p:cNvSpPr>
            <a:spLocks noGrp="1"/>
          </p:cNvSpPr>
          <p:nvPr>
            <p:ph type="sldNum" sz="quarter" idx="4"/>
          </p:nvPr>
        </p:nvSpPr>
        <p:spPr/>
        <p:txBody>
          <a:bodyPr/>
          <a:lstStyle/>
          <a:p>
            <a:fld id="{62DFECC4-1679-4D45-9635-E86BD1EE09E9}" type="slidenum">
              <a:rPr lang="en-US" smtClean="0"/>
              <a:pPr/>
              <a:t>91</a:t>
            </a:fld>
            <a:endParaRPr lang="en-US" dirty="0"/>
          </a:p>
        </p:txBody>
      </p:sp>
      <p:sp>
        <p:nvSpPr>
          <p:cNvPr id="4" name="Text Placeholder 3"/>
          <p:cNvSpPr>
            <a:spLocks noGrp="1"/>
          </p:cNvSpPr>
          <p:nvPr>
            <p:ph type="body" sz="quarter" idx="13"/>
          </p:nvPr>
        </p:nvSpPr>
        <p:spPr>
          <a:xfrm>
            <a:off x="503238" y="966020"/>
            <a:ext cx="8201850" cy="859606"/>
          </a:xfrm>
        </p:spPr>
        <p:txBody>
          <a:bodyPr>
            <a:normAutofit/>
          </a:bodyPr>
          <a:lstStyle/>
          <a:p>
            <a:r>
              <a:rPr lang="en-US" dirty="0"/>
              <a:t>Professional development or training is the most common action to date.</a:t>
            </a:r>
            <a:br>
              <a:rPr lang="en-US" dirty="0"/>
            </a:br>
            <a:r>
              <a:rPr lang="en-US" dirty="0"/>
              <a:t>Nevertheless, it is also the top barrier identified for the future.</a:t>
            </a:r>
          </a:p>
        </p:txBody>
      </p:sp>
      <p:sp>
        <p:nvSpPr>
          <p:cNvPr id="23" name="TextBox 22"/>
          <p:cNvSpPr txBox="1"/>
          <p:nvPr/>
        </p:nvSpPr>
        <p:spPr>
          <a:xfrm>
            <a:off x="3663782" y="1886112"/>
            <a:ext cx="1822313" cy="338554"/>
          </a:xfrm>
          <a:prstGeom prst="rect">
            <a:avLst/>
          </a:prstGeom>
          <a:noFill/>
        </p:spPr>
        <p:txBody>
          <a:bodyPr wrap="square" rtlCol="0">
            <a:spAutoFit/>
          </a:bodyPr>
          <a:lstStyle/>
          <a:p>
            <a:r>
              <a:rPr lang="en-US" sz="1600" b="1" dirty="0"/>
              <a:t>Top 2 Concerns</a:t>
            </a:r>
          </a:p>
        </p:txBody>
      </p:sp>
      <p:sp>
        <p:nvSpPr>
          <p:cNvPr id="24" name="Rounded Rectangle 23"/>
          <p:cNvSpPr/>
          <p:nvPr/>
        </p:nvSpPr>
        <p:spPr>
          <a:xfrm>
            <a:off x="1382877" y="2274162"/>
            <a:ext cx="3920474" cy="1328023"/>
          </a:xfrm>
          <a:prstGeom prst="roundRect">
            <a:avLst/>
          </a:prstGeom>
          <a:ln>
            <a:solidFill>
              <a:schemeClr val="accent1"/>
            </a:solidFill>
          </a:ln>
        </p:spPr>
        <p:txBody>
          <a:bodyPr wrap="square" anchor="ctr">
            <a:spAutoFit/>
          </a:bodyPr>
          <a:lstStyle/>
          <a:p>
            <a:pPr algn="ctr"/>
            <a:r>
              <a:rPr lang="en-US" i="1" dirty="0"/>
              <a:t>“Adults will need a lot more training and professional development to address this topic.”</a:t>
            </a:r>
          </a:p>
        </p:txBody>
      </p:sp>
      <p:sp>
        <p:nvSpPr>
          <p:cNvPr id="25" name="Rounded Rectangle 24"/>
          <p:cNvSpPr/>
          <p:nvPr/>
        </p:nvSpPr>
        <p:spPr>
          <a:xfrm>
            <a:off x="1327670" y="4420685"/>
            <a:ext cx="3978310" cy="1021556"/>
          </a:xfrm>
          <a:prstGeom prst="roundRect">
            <a:avLst/>
          </a:prstGeom>
          <a:ln>
            <a:solidFill>
              <a:schemeClr val="accent1"/>
            </a:solidFill>
          </a:ln>
        </p:spPr>
        <p:txBody>
          <a:bodyPr wrap="square" anchor="ctr">
            <a:spAutoFit/>
          </a:bodyPr>
          <a:lstStyle/>
          <a:p>
            <a:pPr algn="ctr"/>
            <a:r>
              <a:rPr lang="en-US" i="1" dirty="0"/>
              <a:t>“I think this topic is more complex than many people imagine.”</a:t>
            </a:r>
          </a:p>
        </p:txBody>
      </p:sp>
      <p:grpSp>
        <p:nvGrpSpPr>
          <p:cNvPr id="44" name="Group 43"/>
          <p:cNvGrpSpPr/>
          <p:nvPr/>
        </p:nvGrpSpPr>
        <p:grpSpPr>
          <a:xfrm>
            <a:off x="400571" y="2386902"/>
            <a:ext cx="1061214" cy="1061214"/>
            <a:chOff x="4811100" y="2532834"/>
            <a:chExt cx="1061214" cy="1061214"/>
          </a:xfrm>
        </p:grpSpPr>
        <p:sp>
          <p:nvSpPr>
            <p:cNvPr id="37" name="Rounded Rectangle 36"/>
            <p:cNvSpPr/>
            <p:nvPr/>
          </p:nvSpPr>
          <p:spPr>
            <a:xfrm>
              <a:off x="4811100" y="2532834"/>
              <a:ext cx="1061214" cy="1061214"/>
            </a:xfrm>
            <a:prstGeom prst="roundRect">
              <a:avLst/>
            </a:prstGeom>
            <a:solidFill>
              <a:schemeClr val="accent3">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37"/>
            <p:cNvSpPr/>
            <p:nvPr/>
          </p:nvSpPr>
          <p:spPr>
            <a:xfrm rot="16200000">
              <a:off x="5157041" y="3022028"/>
              <a:ext cx="369332" cy="71633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145438" y="2789810"/>
              <a:ext cx="402039" cy="402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5026240" y="2697404"/>
              <a:ext cx="640436" cy="142319"/>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H="1">
              <a:off x="4983539" y="2768563"/>
              <a:ext cx="42701" cy="3650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Isosceles Triangle 42"/>
            <p:cNvSpPr/>
            <p:nvPr/>
          </p:nvSpPr>
          <p:spPr>
            <a:xfrm>
              <a:off x="4959641" y="3118974"/>
              <a:ext cx="45719" cy="112921"/>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a:off x="386850" y="4400856"/>
            <a:ext cx="1061214" cy="1061214"/>
            <a:chOff x="536544" y="4014035"/>
            <a:chExt cx="1061214" cy="1061214"/>
          </a:xfrm>
        </p:grpSpPr>
        <p:sp>
          <p:nvSpPr>
            <p:cNvPr id="46" name="Rounded Rectangle 45"/>
            <p:cNvSpPr/>
            <p:nvPr/>
          </p:nvSpPr>
          <p:spPr>
            <a:xfrm>
              <a:off x="536544" y="4014035"/>
              <a:ext cx="1061214" cy="1061214"/>
            </a:xfrm>
            <a:prstGeom prst="roundRect">
              <a:avLst/>
            </a:prstGeom>
            <a:solidFill>
              <a:schemeClr val="accent3">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617981" y="4121588"/>
              <a:ext cx="916016" cy="846108"/>
              <a:chOff x="2010834" y="3728744"/>
              <a:chExt cx="1024037" cy="945885"/>
            </a:xfrm>
          </p:grpSpPr>
          <p:sp>
            <p:nvSpPr>
              <p:cNvPr id="45" name="Freeform 44"/>
              <p:cNvSpPr/>
              <p:nvPr/>
            </p:nvSpPr>
            <p:spPr>
              <a:xfrm>
                <a:off x="2095500" y="3805767"/>
                <a:ext cx="745067" cy="821266"/>
              </a:xfrm>
              <a:custGeom>
                <a:avLst/>
                <a:gdLst>
                  <a:gd name="connsiteX0" fmla="*/ 59267 w 745067"/>
                  <a:gd name="connsiteY0" fmla="*/ 143933 h 821266"/>
                  <a:gd name="connsiteX1" fmla="*/ 613833 w 745067"/>
                  <a:gd name="connsiteY1" fmla="*/ 800100 h 821266"/>
                  <a:gd name="connsiteX2" fmla="*/ 338667 w 745067"/>
                  <a:gd name="connsiteY2" fmla="*/ 0 h 821266"/>
                  <a:gd name="connsiteX3" fmla="*/ 0 w 745067"/>
                  <a:gd name="connsiteY3" fmla="*/ 656166 h 821266"/>
                  <a:gd name="connsiteX4" fmla="*/ 745067 w 745067"/>
                  <a:gd name="connsiteY4" fmla="*/ 165100 h 821266"/>
                  <a:gd name="connsiteX5" fmla="*/ 579967 w 745067"/>
                  <a:gd name="connsiteY5" fmla="*/ 821266 h 821266"/>
                  <a:gd name="connsiteX6" fmla="*/ 579967 w 745067"/>
                  <a:gd name="connsiteY6" fmla="*/ 821266 h 8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5067" h="821266">
                    <a:moveTo>
                      <a:pt x="59267" y="143933"/>
                    </a:moveTo>
                    <a:lnTo>
                      <a:pt x="613833" y="800100"/>
                    </a:lnTo>
                    <a:lnTo>
                      <a:pt x="338667" y="0"/>
                    </a:lnTo>
                    <a:lnTo>
                      <a:pt x="0" y="656166"/>
                    </a:lnTo>
                    <a:lnTo>
                      <a:pt x="745067" y="165100"/>
                    </a:lnTo>
                    <a:lnTo>
                      <a:pt x="579967" y="821266"/>
                    </a:lnTo>
                    <a:lnTo>
                      <a:pt x="579967" y="821266"/>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2099733" y="4351867"/>
                <a:ext cx="825500" cy="110066"/>
              </a:xfrm>
              <a:custGeom>
                <a:avLst/>
                <a:gdLst>
                  <a:gd name="connsiteX0" fmla="*/ 0 w 825500"/>
                  <a:gd name="connsiteY0" fmla="*/ 110066 h 110066"/>
                  <a:gd name="connsiteX1" fmla="*/ 825500 w 825500"/>
                  <a:gd name="connsiteY1" fmla="*/ 0 h 110066"/>
                </a:gdLst>
                <a:ahLst/>
                <a:cxnLst>
                  <a:cxn ang="0">
                    <a:pos x="connsiteX0" y="connsiteY0"/>
                  </a:cxn>
                  <a:cxn ang="0">
                    <a:pos x="connsiteX1" y="connsiteY1"/>
                  </a:cxn>
                </a:cxnLst>
                <a:rect l="l" t="t" r="r" b="b"/>
                <a:pathLst>
                  <a:path w="825500" h="110066">
                    <a:moveTo>
                      <a:pt x="0" y="110066"/>
                    </a:moveTo>
                    <a:lnTo>
                      <a:pt x="82550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2340283" y="3728744"/>
                <a:ext cx="219276" cy="219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010834" y="4342413"/>
                <a:ext cx="219276" cy="219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730929" y="3909253"/>
                <a:ext cx="219276" cy="219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2032054" y="3857495"/>
                <a:ext cx="219276" cy="219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2815595" y="4232775"/>
                <a:ext cx="219276" cy="219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2578189" y="4455353"/>
                <a:ext cx="219276" cy="2192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 name="Group 34"/>
          <p:cNvGrpSpPr/>
          <p:nvPr/>
        </p:nvGrpSpPr>
        <p:grpSpPr>
          <a:xfrm>
            <a:off x="348027" y="6138357"/>
            <a:ext cx="1278994" cy="642870"/>
            <a:chOff x="7669161" y="5248385"/>
            <a:chExt cx="1278994" cy="642870"/>
          </a:xfrm>
        </p:grpSpPr>
        <p:sp>
          <p:nvSpPr>
            <p:cNvPr id="36" name="Oval 35"/>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41" name="Group 40"/>
            <p:cNvGrpSpPr/>
            <p:nvPr/>
          </p:nvGrpSpPr>
          <p:grpSpPr>
            <a:xfrm>
              <a:off x="7669161" y="5248385"/>
              <a:ext cx="1278994" cy="642870"/>
              <a:chOff x="7669161" y="5248385"/>
              <a:chExt cx="1278994" cy="642870"/>
            </a:xfrm>
          </p:grpSpPr>
          <p:grpSp>
            <p:nvGrpSpPr>
              <p:cNvPr id="56" name="Group 55"/>
              <p:cNvGrpSpPr/>
              <p:nvPr/>
            </p:nvGrpSpPr>
            <p:grpSpPr>
              <a:xfrm>
                <a:off x="7669161" y="5266540"/>
                <a:ext cx="187365" cy="187365"/>
                <a:chOff x="10979428" y="3900250"/>
                <a:chExt cx="584279" cy="581693"/>
              </a:xfrm>
            </p:grpSpPr>
            <p:sp>
              <p:nvSpPr>
                <p:cNvPr id="75" name="Oval 74"/>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rotWithShape="1">
                <a:blip r:embed="rId3"/>
                <a:srcRect l="2607" t="6649" r="2502" b="3428"/>
                <a:stretch/>
              </p:blipFill>
              <p:spPr>
                <a:xfrm>
                  <a:off x="11100495" y="3948112"/>
                  <a:ext cx="339555" cy="460089"/>
                </a:xfrm>
                <a:prstGeom prst="rect">
                  <a:avLst/>
                </a:prstGeom>
              </p:spPr>
            </p:pic>
            <p:sp>
              <p:nvSpPr>
                <p:cNvPr id="77" name="Oval 76"/>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7669161" y="5248385"/>
                <a:ext cx="1278994" cy="642870"/>
                <a:chOff x="7669161" y="5248385"/>
                <a:chExt cx="1278994" cy="642870"/>
              </a:xfrm>
            </p:grpSpPr>
            <p:sp>
              <p:nvSpPr>
                <p:cNvPr id="60" name="TextBox 59"/>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61" name="TextBox 60"/>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62" name="TextBox 61"/>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63" name="Group 62"/>
                <p:cNvGrpSpPr/>
                <p:nvPr/>
              </p:nvGrpSpPr>
              <p:grpSpPr>
                <a:xfrm>
                  <a:off x="7669161" y="5691416"/>
                  <a:ext cx="187365" cy="187365"/>
                  <a:chOff x="7151688" y="1101474"/>
                  <a:chExt cx="1246909" cy="1246909"/>
                </a:xfrm>
              </p:grpSpPr>
              <p:sp>
                <p:nvSpPr>
                  <p:cNvPr id="73" name="Oval 72"/>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74" name="Picture 73"/>
                  <p:cNvPicPr>
                    <a:picLocks noChangeAspect="1"/>
                  </p:cNvPicPr>
                  <p:nvPr/>
                </p:nvPicPr>
                <p:blipFill rotWithShape="1">
                  <a:blip r:embed="rId4"/>
                  <a:srcRect l="8220" t="6842" b="6868"/>
                  <a:stretch/>
                </p:blipFill>
                <p:spPr>
                  <a:xfrm>
                    <a:off x="7365840" y="1304459"/>
                    <a:ext cx="818604" cy="840938"/>
                  </a:xfrm>
                  <a:prstGeom prst="rect">
                    <a:avLst/>
                  </a:prstGeom>
                </p:spPr>
              </p:pic>
            </p:grpSp>
            <p:grpSp>
              <p:nvGrpSpPr>
                <p:cNvPr id="64" name="Group 63"/>
                <p:cNvGrpSpPr/>
                <p:nvPr/>
              </p:nvGrpSpPr>
              <p:grpSpPr>
                <a:xfrm>
                  <a:off x="7698396" y="5491715"/>
                  <a:ext cx="122280" cy="148679"/>
                  <a:chOff x="6259830" y="260894"/>
                  <a:chExt cx="1131570" cy="1375860"/>
                </a:xfrm>
              </p:grpSpPr>
              <p:grpSp>
                <p:nvGrpSpPr>
                  <p:cNvPr id="68" name="Group 67"/>
                  <p:cNvGrpSpPr/>
                  <p:nvPr/>
                </p:nvGrpSpPr>
                <p:grpSpPr>
                  <a:xfrm>
                    <a:off x="6357098" y="260894"/>
                    <a:ext cx="936267" cy="1079584"/>
                    <a:chOff x="6374985" y="241883"/>
                    <a:chExt cx="936267" cy="1123092"/>
                  </a:xfrm>
                </p:grpSpPr>
                <p:sp>
                  <p:nvSpPr>
                    <p:cNvPr id="70" name="Freeform 69"/>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 Diagonal Corner Rectangle 71"/>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66" name="TextBox 65"/>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67" name="TextBox 66"/>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graphicFrame>
        <p:nvGraphicFramePr>
          <p:cNvPr id="10" name="Chart 9"/>
          <p:cNvGraphicFramePr/>
          <p:nvPr/>
        </p:nvGraphicFramePr>
        <p:xfrm>
          <a:off x="5396882" y="2103873"/>
          <a:ext cx="3571545" cy="1660822"/>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6252775" y="1915537"/>
            <a:ext cx="1218836" cy="276999"/>
          </a:xfrm>
          <a:prstGeom prst="rect">
            <a:avLst/>
          </a:prstGeom>
          <a:noFill/>
        </p:spPr>
        <p:txBody>
          <a:bodyPr wrap="square" rtlCol="0">
            <a:spAutoFit/>
          </a:bodyPr>
          <a:lstStyle/>
          <a:p>
            <a:r>
              <a:rPr lang="en-US" sz="1200" dirty="0"/>
              <a:t>Strongly Agree</a:t>
            </a:r>
          </a:p>
        </p:txBody>
      </p:sp>
      <p:sp>
        <p:nvSpPr>
          <p:cNvPr id="78" name="TextBox 77"/>
          <p:cNvSpPr txBox="1"/>
          <p:nvPr/>
        </p:nvSpPr>
        <p:spPr>
          <a:xfrm>
            <a:off x="8135385" y="1911394"/>
            <a:ext cx="984216" cy="281142"/>
          </a:xfrm>
          <a:prstGeom prst="rect">
            <a:avLst/>
          </a:prstGeom>
          <a:noFill/>
        </p:spPr>
        <p:txBody>
          <a:bodyPr wrap="square" rtlCol="0">
            <a:spAutoFit/>
          </a:bodyPr>
          <a:lstStyle/>
          <a:p>
            <a:r>
              <a:rPr lang="en-US" sz="1200" dirty="0"/>
              <a:t>Top 2 Box</a:t>
            </a:r>
          </a:p>
        </p:txBody>
      </p:sp>
      <p:graphicFrame>
        <p:nvGraphicFramePr>
          <p:cNvPr id="79" name="Chart 78"/>
          <p:cNvGraphicFramePr/>
          <p:nvPr/>
        </p:nvGraphicFramePr>
        <p:xfrm>
          <a:off x="5396882" y="4417836"/>
          <a:ext cx="3571545" cy="1660822"/>
        </p:xfrm>
        <a:graphic>
          <a:graphicData uri="http://schemas.openxmlformats.org/drawingml/2006/chart">
            <c:chart xmlns:c="http://schemas.openxmlformats.org/drawingml/2006/chart" xmlns:r="http://schemas.openxmlformats.org/officeDocument/2006/relationships" r:id="rId6"/>
          </a:graphicData>
        </a:graphic>
      </p:graphicFrame>
      <p:sp>
        <p:nvSpPr>
          <p:cNvPr id="80" name="TextBox 79"/>
          <p:cNvSpPr txBox="1"/>
          <p:nvPr/>
        </p:nvSpPr>
        <p:spPr>
          <a:xfrm>
            <a:off x="6277174" y="4324147"/>
            <a:ext cx="1218836" cy="276999"/>
          </a:xfrm>
          <a:prstGeom prst="rect">
            <a:avLst/>
          </a:prstGeom>
          <a:noFill/>
        </p:spPr>
        <p:txBody>
          <a:bodyPr wrap="square" rtlCol="0">
            <a:spAutoFit/>
          </a:bodyPr>
          <a:lstStyle/>
          <a:p>
            <a:r>
              <a:rPr lang="en-US" sz="1200" dirty="0"/>
              <a:t>Strongly Agree</a:t>
            </a:r>
          </a:p>
        </p:txBody>
      </p:sp>
      <p:sp>
        <p:nvSpPr>
          <p:cNvPr id="81" name="TextBox 80"/>
          <p:cNvSpPr txBox="1"/>
          <p:nvPr/>
        </p:nvSpPr>
        <p:spPr>
          <a:xfrm>
            <a:off x="8159784" y="4320004"/>
            <a:ext cx="984216" cy="281142"/>
          </a:xfrm>
          <a:prstGeom prst="rect">
            <a:avLst/>
          </a:prstGeom>
          <a:noFill/>
        </p:spPr>
        <p:txBody>
          <a:bodyPr wrap="square" rtlCol="0">
            <a:spAutoFit/>
          </a:bodyPr>
          <a:lstStyle/>
          <a:p>
            <a:r>
              <a:rPr lang="en-US" sz="1200" dirty="0"/>
              <a:t>Top 2 Box</a:t>
            </a:r>
          </a:p>
        </p:txBody>
      </p:sp>
    </p:spTree>
    <p:extLst>
      <p:ext uri="{BB962C8B-B14F-4D97-AF65-F5344CB8AC3E}">
        <p14:creationId xmlns:p14="http://schemas.microsoft.com/office/powerpoint/2010/main" val="37404251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Concerns</a:t>
            </a:r>
          </a:p>
        </p:txBody>
      </p:sp>
      <p:sp>
        <p:nvSpPr>
          <p:cNvPr id="3" name="Slide Number Placeholder 2"/>
          <p:cNvSpPr>
            <a:spLocks noGrp="1"/>
          </p:cNvSpPr>
          <p:nvPr>
            <p:ph type="sldNum" sz="quarter" idx="4"/>
          </p:nvPr>
        </p:nvSpPr>
        <p:spPr/>
        <p:txBody>
          <a:bodyPr/>
          <a:lstStyle/>
          <a:p>
            <a:fld id="{62DFECC4-1679-4D45-9635-E86BD1EE09E9}" type="slidenum">
              <a:rPr lang="en-US" smtClean="0"/>
              <a:pPr/>
              <a:t>92</a:t>
            </a:fld>
            <a:endParaRPr lang="en-US" dirty="0"/>
          </a:p>
        </p:txBody>
      </p:sp>
      <p:sp>
        <p:nvSpPr>
          <p:cNvPr id="4" name="Text Placeholder 3"/>
          <p:cNvSpPr>
            <a:spLocks noGrp="1"/>
          </p:cNvSpPr>
          <p:nvPr>
            <p:ph type="body" sz="quarter" idx="13"/>
          </p:nvPr>
        </p:nvSpPr>
        <p:spPr>
          <a:xfrm>
            <a:off x="504826" y="788711"/>
            <a:ext cx="7886700" cy="995300"/>
          </a:xfrm>
        </p:spPr>
        <p:txBody>
          <a:bodyPr>
            <a:normAutofit/>
          </a:bodyPr>
          <a:lstStyle/>
          <a:p>
            <a:r>
              <a:rPr lang="en-US" dirty="0"/>
              <a:t>Respondents have some concern that efforts are uncoordinated and that programs will not be prioritized. Few respondents feel this topic is a passing fad, and few express concern about measurement.</a:t>
            </a:r>
          </a:p>
        </p:txBody>
      </p:sp>
      <p:grpSp>
        <p:nvGrpSpPr>
          <p:cNvPr id="5" name="Group 4"/>
          <p:cNvGrpSpPr/>
          <p:nvPr/>
        </p:nvGrpSpPr>
        <p:grpSpPr>
          <a:xfrm>
            <a:off x="6833592" y="6022679"/>
            <a:ext cx="1343732" cy="673464"/>
            <a:chOff x="208276" y="6135604"/>
            <a:chExt cx="1343732" cy="673464"/>
          </a:xfrm>
        </p:grpSpPr>
        <p:sp>
          <p:nvSpPr>
            <p:cNvPr id="6" name="TextBox 5"/>
            <p:cNvSpPr txBox="1"/>
            <p:nvPr/>
          </p:nvSpPr>
          <p:spPr>
            <a:xfrm>
              <a:off x="363288" y="6617965"/>
              <a:ext cx="1188720" cy="182880"/>
            </a:xfrm>
            <a:prstGeom prst="rect">
              <a:avLst/>
            </a:prstGeom>
            <a:solidFill>
              <a:schemeClr val="accent5"/>
            </a:solidFill>
          </p:spPr>
          <p:txBody>
            <a:bodyPr wrap="square" rtlCol="0" anchor="ctr">
              <a:spAutoFit/>
            </a:bodyPr>
            <a:lstStyle/>
            <a:p>
              <a:r>
                <a:rPr lang="en-US" sz="1050" dirty="0">
                  <a:solidFill>
                    <a:schemeClr val="bg1"/>
                  </a:solidFill>
                </a:rPr>
                <a:t>Afterschool</a:t>
              </a:r>
            </a:p>
          </p:txBody>
        </p:sp>
        <p:sp>
          <p:nvSpPr>
            <p:cNvPr id="7" name="TextBox 6"/>
            <p:cNvSpPr txBox="1"/>
            <p:nvPr/>
          </p:nvSpPr>
          <p:spPr>
            <a:xfrm>
              <a:off x="363288" y="6385249"/>
              <a:ext cx="1188720" cy="182880"/>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8" name="TextBox 7"/>
            <p:cNvSpPr txBox="1"/>
            <p:nvPr/>
          </p:nvSpPr>
          <p:spPr>
            <a:xfrm>
              <a:off x="363288" y="6152533"/>
              <a:ext cx="1188720" cy="182880"/>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9" name="Group 8"/>
            <p:cNvGrpSpPr/>
            <p:nvPr/>
          </p:nvGrpSpPr>
          <p:grpSpPr>
            <a:xfrm>
              <a:off x="208276" y="6602967"/>
              <a:ext cx="206101" cy="206101"/>
              <a:chOff x="7151688" y="1101474"/>
              <a:chExt cx="1246909" cy="1246909"/>
            </a:xfrm>
          </p:grpSpPr>
          <p:sp>
            <p:nvSpPr>
              <p:cNvPr id="21" name="Oval 20"/>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22" name="Picture 21"/>
              <p:cNvPicPr>
                <a:picLocks noChangeAspect="1"/>
              </p:cNvPicPr>
              <p:nvPr/>
            </p:nvPicPr>
            <p:blipFill rotWithShape="1">
              <a:blip r:embed="rId3"/>
              <a:srcRect l="8220" t="6842" b="6868"/>
              <a:stretch/>
            </p:blipFill>
            <p:spPr>
              <a:xfrm>
                <a:off x="7365840" y="1304459"/>
                <a:ext cx="818604" cy="840938"/>
              </a:xfrm>
              <a:prstGeom prst="rect">
                <a:avLst/>
              </a:prstGeom>
            </p:spPr>
          </p:pic>
        </p:grpSp>
        <p:sp>
          <p:nvSpPr>
            <p:cNvPr id="10" name="Oval 9"/>
            <p:cNvSpPr>
              <a:spLocks noChangeAspect="1"/>
            </p:cNvSpPr>
            <p:nvPr/>
          </p:nvSpPr>
          <p:spPr>
            <a:xfrm>
              <a:off x="208276" y="6369286"/>
              <a:ext cx="206101" cy="206101"/>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1" name="Group 10"/>
            <p:cNvGrpSpPr/>
            <p:nvPr/>
          </p:nvGrpSpPr>
          <p:grpSpPr>
            <a:xfrm>
              <a:off x="208276" y="6135604"/>
              <a:ext cx="206101" cy="206101"/>
              <a:chOff x="10979428" y="3900250"/>
              <a:chExt cx="584279" cy="581693"/>
            </a:xfrm>
          </p:grpSpPr>
          <p:sp>
            <p:nvSpPr>
              <p:cNvPr id="18" name="Oval 17"/>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4"/>
              <a:srcRect l="2607" t="6649" r="2502" b="3428"/>
              <a:stretch/>
            </p:blipFill>
            <p:spPr>
              <a:xfrm>
                <a:off x="11100495" y="3948112"/>
                <a:ext cx="339555" cy="460089"/>
              </a:xfrm>
              <a:prstGeom prst="rect">
                <a:avLst/>
              </a:prstGeom>
            </p:spPr>
          </p:pic>
          <p:sp>
            <p:nvSpPr>
              <p:cNvPr id="20" name="Oval 19"/>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40434" y="6383296"/>
              <a:ext cx="134508" cy="163547"/>
              <a:chOff x="6259830" y="260894"/>
              <a:chExt cx="1131570" cy="1375860"/>
            </a:xfrm>
          </p:grpSpPr>
          <p:grpSp>
            <p:nvGrpSpPr>
              <p:cNvPr id="13" name="Group 12"/>
              <p:cNvGrpSpPr/>
              <p:nvPr/>
            </p:nvGrpSpPr>
            <p:grpSpPr>
              <a:xfrm>
                <a:off x="6357098" y="260894"/>
                <a:ext cx="936267" cy="1079584"/>
                <a:chOff x="6374985" y="241883"/>
                <a:chExt cx="936267" cy="1123092"/>
              </a:xfrm>
            </p:grpSpPr>
            <p:sp>
              <p:nvSpPr>
                <p:cNvPr id="15" name="Freeform 14"/>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aphicFrame>
        <p:nvGraphicFramePr>
          <p:cNvPr id="23" name="Chart 22"/>
          <p:cNvGraphicFramePr/>
          <p:nvPr/>
        </p:nvGraphicFramePr>
        <p:xfrm>
          <a:off x="377622" y="1956155"/>
          <a:ext cx="4486033" cy="50250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p:nvPr/>
        </p:nvGraphicFramePr>
        <p:xfrm>
          <a:off x="5057399" y="1857301"/>
          <a:ext cx="2713883" cy="5025009"/>
        </p:xfrm>
        <a:graphic>
          <a:graphicData uri="http://schemas.openxmlformats.org/drawingml/2006/chart">
            <c:chart xmlns:c="http://schemas.openxmlformats.org/drawingml/2006/chart" xmlns:r="http://schemas.openxmlformats.org/officeDocument/2006/relationships" r:id="rId6"/>
          </a:graphicData>
        </a:graphic>
      </p:graphicFrame>
      <p:sp>
        <p:nvSpPr>
          <p:cNvPr id="26" name="Rectangle 25"/>
          <p:cNvSpPr/>
          <p:nvPr/>
        </p:nvSpPr>
        <p:spPr>
          <a:xfrm>
            <a:off x="429429" y="2047366"/>
            <a:ext cx="3567002" cy="276999"/>
          </a:xfrm>
          <a:prstGeom prst="rect">
            <a:avLst/>
          </a:prstGeom>
        </p:spPr>
        <p:txBody>
          <a:bodyPr wrap="none">
            <a:spAutoFit/>
          </a:bodyPr>
          <a:lstStyle/>
          <a:p>
            <a:pPr fontAlgn="t"/>
            <a:r>
              <a:rPr lang="en-US" sz="1200" dirty="0"/>
              <a:t>Efforts on this topic are </a:t>
            </a:r>
            <a:r>
              <a:rPr lang="en-US" sz="1200" dirty="0" err="1"/>
              <a:t>siloed</a:t>
            </a:r>
            <a:r>
              <a:rPr lang="en-US" sz="1200" dirty="0"/>
              <a:t> and uncoordinated.</a:t>
            </a:r>
            <a:endParaRPr lang="en-US" sz="1200" b="1" dirty="0">
              <a:solidFill>
                <a:srgbClr val="000000"/>
              </a:solidFill>
              <a:latin typeface="Arial" panose="020B0604020202020204" pitchFamily="34" charset="0"/>
            </a:endParaRPr>
          </a:p>
        </p:txBody>
      </p:sp>
      <p:sp>
        <p:nvSpPr>
          <p:cNvPr id="27" name="Rectangle 26"/>
          <p:cNvSpPr/>
          <p:nvPr/>
        </p:nvSpPr>
        <p:spPr>
          <a:xfrm>
            <a:off x="459736" y="2841402"/>
            <a:ext cx="3054877" cy="461665"/>
          </a:xfrm>
          <a:prstGeom prst="rect">
            <a:avLst/>
          </a:prstGeom>
        </p:spPr>
        <p:txBody>
          <a:bodyPr wrap="square">
            <a:spAutoFit/>
          </a:bodyPr>
          <a:lstStyle/>
          <a:p>
            <a:r>
              <a:rPr lang="en-US" sz="1200" dirty="0"/>
              <a:t>Leadership will not prioritize and invest adequately in this topic</a:t>
            </a:r>
            <a:endParaRPr lang="en-US" sz="3600" dirty="0"/>
          </a:p>
        </p:txBody>
      </p:sp>
      <p:sp>
        <p:nvSpPr>
          <p:cNvPr id="28" name="Rectangle 27"/>
          <p:cNvSpPr/>
          <p:nvPr/>
        </p:nvSpPr>
        <p:spPr>
          <a:xfrm>
            <a:off x="459736" y="3752463"/>
            <a:ext cx="3389890" cy="461665"/>
          </a:xfrm>
          <a:prstGeom prst="rect">
            <a:avLst/>
          </a:prstGeom>
        </p:spPr>
        <p:txBody>
          <a:bodyPr wrap="square">
            <a:spAutoFit/>
          </a:bodyPr>
          <a:lstStyle/>
          <a:p>
            <a:pPr fontAlgn="t"/>
            <a:r>
              <a:rPr lang="en-US" sz="1200" dirty="0"/>
              <a:t>Coordination between schools and afterschool programs on this topic will be very difficult.</a:t>
            </a:r>
            <a:endParaRPr lang="en-US" sz="1200" b="1" dirty="0">
              <a:solidFill>
                <a:srgbClr val="000000"/>
              </a:solidFill>
              <a:latin typeface="Arial" panose="020B0604020202020204" pitchFamily="34" charset="0"/>
            </a:endParaRPr>
          </a:p>
        </p:txBody>
      </p:sp>
      <p:sp>
        <p:nvSpPr>
          <p:cNvPr id="29" name="Rectangle 28"/>
          <p:cNvSpPr/>
          <p:nvPr/>
        </p:nvSpPr>
        <p:spPr>
          <a:xfrm>
            <a:off x="426925" y="4715548"/>
            <a:ext cx="3463698" cy="461665"/>
          </a:xfrm>
          <a:prstGeom prst="rect">
            <a:avLst/>
          </a:prstGeom>
        </p:spPr>
        <p:txBody>
          <a:bodyPr wrap="square">
            <a:spAutoFit/>
          </a:bodyPr>
          <a:lstStyle/>
          <a:p>
            <a:r>
              <a:rPr lang="en-US" sz="1200" dirty="0"/>
              <a:t>Often these programs are too infrequent, or too low-quality, to make a difference for children.</a:t>
            </a:r>
            <a:endParaRPr lang="en-US" sz="3600" dirty="0"/>
          </a:p>
        </p:txBody>
      </p:sp>
      <p:sp>
        <p:nvSpPr>
          <p:cNvPr id="30" name="Rectangle 29"/>
          <p:cNvSpPr/>
          <p:nvPr/>
        </p:nvSpPr>
        <p:spPr>
          <a:xfrm>
            <a:off x="426925" y="5694250"/>
            <a:ext cx="2691183" cy="461665"/>
          </a:xfrm>
          <a:prstGeom prst="rect">
            <a:avLst/>
          </a:prstGeom>
        </p:spPr>
        <p:txBody>
          <a:bodyPr wrap="square">
            <a:spAutoFit/>
          </a:bodyPr>
          <a:lstStyle/>
          <a:p>
            <a:r>
              <a:rPr lang="en-US" sz="1200" dirty="0"/>
              <a:t>Other needs take priority over social and emotional supports right now. </a:t>
            </a:r>
            <a:endParaRPr lang="en-US" sz="3600" dirty="0"/>
          </a:p>
        </p:txBody>
      </p:sp>
      <p:sp>
        <p:nvSpPr>
          <p:cNvPr id="32" name="Rectangle 31"/>
          <p:cNvSpPr/>
          <p:nvPr/>
        </p:nvSpPr>
        <p:spPr>
          <a:xfrm>
            <a:off x="5144089" y="1974243"/>
            <a:ext cx="3192652" cy="461665"/>
          </a:xfrm>
          <a:prstGeom prst="rect">
            <a:avLst/>
          </a:prstGeom>
        </p:spPr>
        <p:txBody>
          <a:bodyPr wrap="square">
            <a:spAutoFit/>
          </a:bodyPr>
          <a:lstStyle/>
          <a:p>
            <a:pPr fontAlgn="t"/>
            <a:r>
              <a:rPr lang="en-US" sz="1200" dirty="0"/>
              <a:t>Measuring this might have unintended consequences and negative ramifications.</a:t>
            </a:r>
            <a:endParaRPr lang="en-US" sz="1200" b="1" dirty="0">
              <a:solidFill>
                <a:srgbClr val="000000"/>
              </a:solidFill>
              <a:latin typeface="Arial" panose="020B0604020202020204" pitchFamily="34" charset="0"/>
            </a:endParaRPr>
          </a:p>
        </p:txBody>
      </p:sp>
      <p:sp>
        <p:nvSpPr>
          <p:cNvPr id="33" name="Rectangle 32"/>
          <p:cNvSpPr/>
          <p:nvPr/>
        </p:nvSpPr>
        <p:spPr>
          <a:xfrm>
            <a:off x="5160731" y="3153327"/>
            <a:ext cx="3016593" cy="461665"/>
          </a:xfrm>
          <a:prstGeom prst="rect">
            <a:avLst/>
          </a:prstGeom>
        </p:spPr>
        <p:txBody>
          <a:bodyPr wrap="square">
            <a:spAutoFit/>
          </a:bodyPr>
          <a:lstStyle/>
          <a:p>
            <a:pPr fontAlgn="t"/>
            <a:r>
              <a:rPr lang="en-US" sz="1200" dirty="0"/>
              <a:t>It will be too difficult to measure programming and student competence.</a:t>
            </a:r>
            <a:endParaRPr lang="en-US" sz="1200" b="1" dirty="0">
              <a:solidFill>
                <a:srgbClr val="000000"/>
              </a:solidFill>
              <a:latin typeface="Arial" panose="020B0604020202020204" pitchFamily="34" charset="0"/>
            </a:endParaRPr>
          </a:p>
        </p:txBody>
      </p:sp>
      <p:sp>
        <p:nvSpPr>
          <p:cNvPr id="34" name="Rectangle 33"/>
          <p:cNvSpPr/>
          <p:nvPr/>
        </p:nvSpPr>
        <p:spPr>
          <a:xfrm>
            <a:off x="5174271" y="4266845"/>
            <a:ext cx="2717297" cy="461665"/>
          </a:xfrm>
          <a:prstGeom prst="rect">
            <a:avLst/>
          </a:prstGeom>
        </p:spPr>
        <p:txBody>
          <a:bodyPr wrap="square">
            <a:spAutoFit/>
          </a:bodyPr>
          <a:lstStyle/>
          <a:p>
            <a:r>
              <a:rPr lang="en-US" sz="1200" dirty="0"/>
              <a:t>I am unclear what efforts on this topic will look like in practice.</a:t>
            </a:r>
          </a:p>
        </p:txBody>
      </p:sp>
      <p:sp>
        <p:nvSpPr>
          <p:cNvPr id="35" name="Rectangle 34"/>
          <p:cNvSpPr/>
          <p:nvPr/>
        </p:nvSpPr>
        <p:spPr>
          <a:xfrm>
            <a:off x="5160731" y="5395225"/>
            <a:ext cx="2427673" cy="461665"/>
          </a:xfrm>
          <a:prstGeom prst="rect">
            <a:avLst/>
          </a:prstGeom>
        </p:spPr>
        <p:txBody>
          <a:bodyPr wrap="square">
            <a:spAutoFit/>
          </a:bodyPr>
          <a:lstStyle/>
          <a:p>
            <a:pPr fontAlgn="t"/>
            <a:r>
              <a:rPr lang="en-US" sz="1200" dirty="0"/>
              <a:t>I feel like the interest in this topic may be a fad and may not last.</a:t>
            </a:r>
            <a:endParaRPr lang="en-US" sz="1200" b="1" dirty="0">
              <a:solidFill>
                <a:srgbClr val="000000"/>
              </a:solidFill>
              <a:latin typeface="Arial" panose="020B0604020202020204" pitchFamily="34" charset="0"/>
            </a:endParaRPr>
          </a:p>
        </p:txBody>
      </p:sp>
      <p:sp>
        <p:nvSpPr>
          <p:cNvPr id="36" name="TextBox 35"/>
          <p:cNvSpPr txBox="1"/>
          <p:nvPr/>
        </p:nvSpPr>
        <p:spPr>
          <a:xfrm>
            <a:off x="3656929" y="1803847"/>
            <a:ext cx="1898377" cy="307777"/>
          </a:xfrm>
          <a:prstGeom prst="rect">
            <a:avLst/>
          </a:prstGeom>
          <a:noFill/>
        </p:spPr>
        <p:txBody>
          <a:bodyPr wrap="square" rtlCol="0">
            <a:spAutoFit/>
          </a:bodyPr>
          <a:lstStyle/>
          <a:p>
            <a:r>
              <a:rPr lang="en-US" sz="1400" i="1" u="sng" dirty="0"/>
              <a:t>% Strongly Agree</a:t>
            </a:r>
          </a:p>
        </p:txBody>
      </p:sp>
      <p:sp>
        <p:nvSpPr>
          <p:cNvPr id="37" name="TextBox 36"/>
          <p:cNvSpPr txBox="1"/>
          <p:nvPr/>
        </p:nvSpPr>
        <p:spPr>
          <a:xfrm>
            <a:off x="7575433" y="6031526"/>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38" name="TextBox 37"/>
          <p:cNvSpPr txBox="1"/>
          <p:nvPr/>
        </p:nvSpPr>
        <p:spPr>
          <a:xfrm>
            <a:off x="7575433" y="6245983"/>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39" name="TextBox 38"/>
          <p:cNvSpPr txBox="1"/>
          <p:nvPr/>
        </p:nvSpPr>
        <p:spPr>
          <a:xfrm>
            <a:off x="7575433" y="6462462"/>
            <a:ext cx="659942" cy="209848"/>
          </a:xfrm>
          <a:prstGeom prst="rect">
            <a:avLst/>
          </a:prstGeom>
          <a:noFill/>
        </p:spPr>
        <p:txBody>
          <a:bodyPr wrap="square" rtlCol="0">
            <a:spAutoFit/>
          </a:bodyPr>
          <a:lstStyle/>
          <a:p>
            <a:pPr algn="r"/>
            <a:r>
              <a:rPr lang="en-US" sz="900" dirty="0">
                <a:solidFill>
                  <a:schemeClr val="bg1"/>
                </a:solidFill>
              </a:rPr>
              <a:t>n=620</a:t>
            </a:r>
          </a:p>
        </p:txBody>
      </p:sp>
    </p:spTree>
    <p:extLst>
      <p:ext uri="{BB962C8B-B14F-4D97-AF65-F5344CB8AC3E}">
        <p14:creationId xmlns:p14="http://schemas.microsoft.com/office/powerpoint/2010/main" val="36011258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Framing &amp; Outreach</a:t>
            </a:r>
          </a:p>
        </p:txBody>
      </p:sp>
    </p:spTree>
    <p:extLst>
      <p:ext uri="{BB962C8B-B14F-4D97-AF65-F5344CB8AC3E}">
        <p14:creationId xmlns:p14="http://schemas.microsoft.com/office/powerpoint/2010/main" val="317976081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214841" y="2424181"/>
            <a:ext cx="2713244" cy="3802448"/>
          </a:xfrm>
          <a:prstGeom prst="rect">
            <a:avLst/>
          </a:prstGeom>
          <a:ln w="28575"/>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p:nvSpPr>
        <p:spPr>
          <a:xfrm>
            <a:off x="3219014" y="2424181"/>
            <a:ext cx="2713244" cy="3802448"/>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Rectangle 11"/>
          <p:cNvSpPr/>
          <p:nvPr/>
        </p:nvSpPr>
        <p:spPr>
          <a:xfrm>
            <a:off x="207803" y="2424181"/>
            <a:ext cx="2713244" cy="3802448"/>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itle 2"/>
          <p:cNvSpPr>
            <a:spLocks noGrp="1"/>
          </p:cNvSpPr>
          <p:nvPr>
            <p:ph type="title"/>
          </p:nvPr>
        </p:nvSpPr>
        <p:spPr/>
        <p:txBody>
          <a:bodyPr/>
          <a:lstStyle/>
          <a:p>
            <a:r>
              <a:rPr lang="en-US" dirty="0"/>
              <a:t>Survey Testing </a:t>
            </a:r>
          </a:p>
        </p:txBody>
      </p:sp>
      <p:sp>
        <p:nvSpPr>
          <p:cNvPr id="4" name="Text Placeholder 3"/>
          <p:cNvSpPr>
            <a:spLocks noGrp="1"/>
          </p:cNvSpPr>
          <p:nvPr>
            <p:ph type="body" sz="quarter" idx="13"/>
          </p:nvPr>
        </p:nvSpPr>
        <p:spPr/>
        <p:txBody>
          <a:bodyPr/>
          <a:lstStyle/>
          <a:p>
            <a:r>
              <a:rPr lang="en-US" dirty="0"/>
              <a:t>Audiences assessed each frame on multiple dimensions, providing several ways to evaluate and triangulate responses. </a:t>
            </a:r>
          </a:p>
        </p:txBody>
      </p:sp>
      <p:pic>
        <p:nvPicPr>
          <p:cNvPr id="6" name="Picture 5"/>
          <p:cNvPicPr>
            <a:picLocks noChangeAspect="1"/>
          </p:cNvPicPr>
          <p:nvPr/>
        </p:nvPicPr>
        <p:blipFill rotWithShape="1">
          <a:blip r:embed="rId3"/>
          <a:srcRect l="5866" t="8095" r="6335" b="39033"/>
          <a:stretch/>
        </p:blipFill>
        <p:spPr>
          <a:xfrm>
            <a:off x="429840" y="2993305"/>
            <a:ext cx="2280232" cy="1044014"/>
          </a:xfrm>
          <a:prstGeom prst="rect">
            <a:avLst/>
          </a:prstGeom>
          <a:ln w="28575">
            <a:solidFill>
              <a:schemeClr val="accent2"/>
            </a:solidFill>
          </a:ln>
        </p:spPr>
      </p:pic>
      <p:sp>
        <p:nvSpPr>
          <p:cNvPr id="2" name="Rounded Rectangle 1"/>
          <p:cNvSpPr/>
          <p:nvPr/>
        </p:nvSpPr>
        <p:spPr>
          <a:xfrm>
            <a:off x="190416" y="2038591"/>
            <a:ext cx="2759080" cy="771181"/>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b="1" dirty="0"/>
              <a:t>Highlighter Tool Exercise</a:t>
            </a:r>
          </a:p>
        </p:txBody>
      </p:sp>
      <p:sp>
        <p:nvSpPr>
          <p:cNvPr id="7" name="Rounded Rectangle 6"/>
          <p:cNvSpPr/>
          <p:nvPr/>
        </p:nvSpPr>
        <p:spPr>
          <a:xfrm>
            <a:off x="3197430" y="2038591"/>
            <a:ext cx="2759080" cy="771181"/>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b="1" dirty="0"/>
              <a:t>Open-End Questions</a:t>
            </a:r>
          </a:p>
        </p:txBody>
      </p:sp>
      <p:sp>
        <p:nvSpPr>
          <p:cNvPr id="8" name="Rounded Rectangle 7"/>
          <p:cNvSpPr/>
          <p:nvPr/>
        </p:nvSpPr>
        <p:spPr>
          <a:xfrm>
            <a:off x="6204445" y="2038591"/>
            <a:ext cx="2759080" cy="771181"/>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b="1" dirty="0"/>
              <a:t>Rankings &amp; </a:t>
            </a:r>
            <a:br>
              <a:rPr lang="en-US" b="1" dirty="0"/>
            </a:br>
            <a:r>
              <a:rPr lang="en-US" b="1" dirty="0"/>
              <a:t>Forced Choice</a:t>
            </a:r>
          </a:p>
        </p:txBody>
      </p:sp>
      <p:sp>
        <p:nvSpPr>
          <p:cNvPr id="9" name="Rectangle 8"/>
          <p:cNvSpPr/>
          <p:nvPr/>
        </p:nvSpPr>
        <p:spPr>
          <a:xfrm>
            <a:off x="6384920" y="2809772"/>
            <a:ext cx="2759080" cy="35243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115888" indent="-115888">
              <a:lnSpc>
                <a:spcPct val="110000"/>
              </a:lnSpc>
              <a:spcBef>
                <a:spcPts val="1400"/>
              </a:spcBef>
              <a:buClr>
                <a:schemeClr val="accent1"/>
              </a:buClr>
              <a:buFont typeface="Arial" panose="020B0604020202020204" pitchFamily="34" charset="0"/>
              <a:buChar char="•"/>
            </a:pPr>
            <a:r>
              <a:rPr lang="en-US" sz="1600" b="1" dirty="0">
                <a:solidFill>
                  <a:schemeClr val="tx1">
                    <a:lumMod val="75000"/>
                    <a:lumOff val="25000"/>
                  </a:schemeClr>
                </a:solidFill>
              </a:rPr>
              <a:t>Urgency</a:t>
            </a:r>
            <a:r>
              <a:rPr lang="en-US" sz="1600" dirty="0"/>
              <a:t>– </a:t>
            </a:r>
            <a:br>
              <a:rPr lang="en-US" sz="1600" dirty="0"/>
            </a:br>
            <a:r>
              <a:rPr lang="en-US" sz="1600" dirty="0"/>
              <a:t>Extremely motivating/</a:t>
            </a:r>
            <a:br>
              <a:rPr lang="en-US" sz="1600" dirty="0"/>
            </a:br>
            <a:r>
              <a:rPr lang="en-US" sz="1600" dirty="0"/>
              <a:t>not motivating at all </a:t>
            </a:r>
            <a:br>
              <a:rPr lang="en-US" sz="1600" dirty="0"/>
            </a:br>
            <a:r>
              <a:rPr lang="en-US" sz="1600" dirty="0"/>
              <a:t>(5 pt. scale) </a:t>
            </a:r>
          </a:p>
          <a:p>
            <a:pPr marL="115888" indent="-115888">
              <a:lnSpc>
                <a:spcPct val="110000"/>
              </a:lnSpc>
              <a:spcBef>
                <a:spcPts val="1400"/>
              </a:spcBef>
              <a:buClr>
                <a:schemeClr val="accent1"/>
              </a:buClr>
              <a:buFont typeface="Arial" panose="020B0604020202020204" pitchFamily="34" charset="0"/>
              <a:buChar char="•"/>
            </a:pPr>
            <a:r>
              <a:rPr lang="en-US" sz="1600" b="1" dirty="0">
                <a:solidFill>
                  <a:schemeClr val="tx1">
                    <a:lumMod val="75000"/>
                    <a:lumOff val="25000"/>
                  </a:schemeClr>
                </a:solidFill>
              </a:rPr>
              <a:t>Credibility </a:t>
            </a:r>
            <a:r>
              <a:rPr lang="en-US" sz="1600" dirty="0"/>
              <a:t>–  Extremely/not at all </a:t>
            </a:r>
            <a:br>
              <a:rPr lang="en-US" sz="1600" dirty="0"/>
            </a:br>
            <a:r>
              <a:rPr lang="en-US" sz="1600" dirty="0"/>
              <a:t>(5 pt. scale)</a:t>
            </a:r>
            <a:endParaRPr lang="en-US" sz="1600" b="1" dirty="0">
              <a:solidFill>
                <a:schemeClr val="tx1">
                  <a:lumMod val="75000"/>
                  <a:lumOff val="25000"/>
                </a:schemeClr>
              </a:solidFill>
            </a:endParaRPr>
          </a:p>
          <a:p>
            <a:pPr marL="115888" indent="-115888">
              <a:lnSpc>
                <a:spcPct val="110000"/>
              </a:lnSpc>
              <a:spcBef>
                <a:spcPts val="1400"/>
              </a:spcBef>
              <a:buClr>
                <a:schemeClr val="accent1"/>
              </a:buClr>
              <a:buFont typeface="Arial" panose="020B0604020202020204" pitchFamily="34" charset="0"/>
              <a:buChar char="•"/>
            </a:pPr>
            <a:r>
              <a:rPr lang="en-US" sz="1600" b="1" dirty="0">
                <a:solidFill>
                  <a:schemeClr val="tx1">
                    <a:lumMod val="75000"/>
                    <a:lumOff val="25000"/>
                  </a:schemeClr>
                </a:solidFill>
              </a:rPr>
              <a:t>On reflection </a:t>
            </a:r>
            <a:r>
              <a:rPr lang="en-US" sz="1600" dirty="0"/>
              <a:t>– </a:t>
            </a:r>
            <a:br>
              <a:rPr lang="en-US" sz="1600" dirty="0"/>
            </a:br>
            <a:r>
              <a:rPr lang="en-US" sz="1600" dirty="0"/>
              <a:t>Most convincing reason </a:t>
            </a:r>
            <a:br>
              <a:rPr lang="en-US" sz="1600" dirty="0"/>
            </a:br>
            <a:r>
              <a:rPr lang="en-US" sz="1600" dirty="0"/>
              <a:t>to support (pick 1)</a:t>
            </a:r>
            <a:br>
              <a:rPr lang="en-US" sz="1500" dirty="0"/>
            </a:br>
            <a:endParaRPr lang="en-US" sz="1500" dirty="0"/>
          </a:p>
        </p:txBody>
      </p:sp>
      <p:sp>
        <p:nvSpPr>
          <p:cNvPr id="10" name="Rectangle 9"/>
          <p:cNvSpPr/>
          <p:nvPr/>
        </p:nvSpPr>
        <p:spPr>
          <a:xfrm>
            <a:off x="3389093" y="2853314"/>
            <a:ext cx="2373086" cy="27470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115888" indent="-115888">
              <a:lnSpc>
                <a:spcPct val="110000"/>
              </a:lnSpc>
              <a:spcBef>
                <a:spcPts val="1400"/>
              </a:spcBef>
              <a:buClr>
                <a:schemeClr val="accent1"/>
              </a:buClr>
              <a:buFont typeface="Arial" panose="020B0604020202020204" pitchFamily="34" charset="0"/>
              <a:buChar char="•"/>
            </a:pPr>
            <a:r>
              <a:rPr lang="en-US" sz="1600" b="1" dirty="0">
                <a:solidFill>
                  <a:schemeClr val="tx1">
                    <a:lumMod val="75000"/>
                    <a:lumOff val="25000"/>
                  </a:schemeClr>
                </a:solidFill>
              </a:rPr>
              <a:t>Positives –</a:t>
            </a:r>
            <a:r>
              <a:rPr lang="en-US" sz="1600" dirty="0"/>
              <a:t> </a:t>
            </a:r>
            <a:br>
              <a:rPr lang="en-US" sz="1600" dirty="0"/>
            </a:br>
            <a:r>
              <a:rPr lang="en-US" sz="1600" dirty="0"/>
              <a:t>What stands out as positive, effective in making the case on why this is important</a:t>
            </a:r>
          </a:p>
          <a:p>
            <a:pPr marL="115888" indent="-115888">
              <a:lnSpc>
                <a:spcPct val="110000"/>
              </a:lnSpc>
              <a:spcBef>
                <a:spcPts val="1400"/>
              </a:spcBef>
              <a:buClr>
                <a:schemeClr val="accent1"/>
              </a:buClr>
              <a:buFont typeface="Arial" panose="020B0604020202020204" pitchFamily="34" charset="0"/>
              <a:buChar char="•"/>
            </a:pPr>
            <a:r>
              <a:rPr lang="en-US" sz="1600" b="1" dirty="0">
                <a:solidFill>
                  <a:schemeClr val="tx1">
                    <a:lumMod val="75000"/>
                    <a:lumOff val="25000"/>
                  </a:schemeClr>
                </a:solidFill>
              </a:rPr>
              <a:t>Negatives-</a:t>
            </a:r>
            <a:r>
              <a:rPr lang="en-US" sz="1600" dirty="0"/>
              <a:t> </a:t>
            </a:r>
            <a:br>
              <a:rPr lang="en-US" sz="1600" dirty="0"/>
            </a:br>
            <a:r>
              <a:rPr lang="en-US" sz="1600" dirty="0"/>
              <a:t>What, if anything, bothers you or causes a negative reaction</a:t>
            </a:r>
          </a:p>
        </p:txBody>
      </p:sp>
      <p:sp>
        <p:nvSpPr>
          <p:cNvPr id="11" name="Rectangle 10"/>
          <p:cNvSpPr/>
          <p:nvPr/>
        </p:nvSpPr>
        <p:spPr>
          <a:xfrm>
            <a:off x="236252" y="4181761"/>
            <a:ext cx="2667407" cy="180635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115888" indent="-115888">
              <a:buFont typeface="Arial" panose="020B0604020202020204" pitchFamily="34" charset="0"/>
              <a:buChar char="•"/>
            </a:pPr>
            <a:r>
              <a:rPr lang="en-US" sz="1600" b="1" dirty="0">
                <a:solidFill>
                  <a:schemeClr val="tx1">
                    <a:lumMod val="75000"/>
                    <a:lumOff val="25000"/>
                  </a:schemeClr>
                </a:solidFill>
              </a:rPr>
              <a:t>Effective language </a:t>
            </a:r>
            <a:r>
              <a:rPr lang="en-US" sz="1600" dirty="0"/>
              <a:t>–</a:t>
            </a:r>
            <a:br>
              <a:rPr lang="en-US" sz="1600" dirty="0"/>
            </a:br>
            <a:r>
              <a:rPr lang="en-US" sz="1600" dirty="0"/>
              <a:t>Respondents highlight words they “like”, that are effective in making the case for the importance </a:t>
            </a:r>
            <a:br>
              <a:rPr lang="en-US" sz="1600" dirty="0"/>
            </a:br>
            <a:r>
              <a:rPr lang="en-US" sz="1600" dirty="0"/>
              <a:t>of this topic</a:t>
            </a:r>
          </a:p>
        </p:txBody>
      </p:sp>
    </p:spTree>
    <p:extLst>
      <p:ext uri="{BB962C8B-B14F-4D97-AF65-F5344CB8AC3E}">
        <p14:creationId xmlns:p14="http://schemas.microsoft.com/office/powerpoint/2010/main" val="134962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Frames Tested</a:t>
            </a:r>
          </a:p>
        </p:txBody>
      </p:sp>
      <p:sp>
        <p:nvSpPr>
          <p:cNvPr id="3" name="Slide Number Placeholder 2"/>
          <p:cNvSpPr>
            <a:spLocks noGrp="1"/>
          </p:cNvSpPr>
          <p:nvPr>
            <p:ph type="sldNum" sz="quarter" idx="4"/>
          </p:nvPr>
        </p:nvSpPr>
        <p:spPr/>
        <p:txBody>
          <a:bodyPr/>
          <a:lstStyle/>
          <a:p>
            <a:fld id="{62DFECC4-1679-4D45-9635-E86BD1EE09E9}" type="slidenum">
              <a:rPr lang="en-US" smtClean="0"/>
              <a:pPr/>
              <a:t>95</a:t>
            </a:fld>
            <a:endParaRPr lang="en-US" dirty="0"/>
          </a:p>
        </p:txBody>
      </p:sp>
      <p:sp>
        <p:nvSpPr>
          <p:cNvPr id="5" name="Rectangle 4"/>
          <p:cNvSpPr/>
          <p:nvPr/>
        </p:nvSpPr>
        <p:spPr>
          <a:xfrm>
            <a:off x="1224928" y="1979466"/>
            <a:ext cx="7781292" cy="1023357"/>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We can make a real difference.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Leaders in education and youth development can have a profound effect on the next generation by prioritizing social and emotional support.  When students feel loved, nurtured and safe -- those students are willing to take risks for learning in school, afterschool and at home.  All adults have a role to play in developing the social and emotional skills children need for success in school and life.</a:t>
            </a:r>
          </a:p>
        </p:txBody>
      </p:sp>
      <p:sp>
        <p:nvSpPr>
          <p:cNvPr id="10" name="Rectangle 9"/>
          <p:cNvSpPr/>
          <p:nvPr/>
        </p:nvSpPr>
        <p:spPr>
          <a:xfrm>
            <a:off x="1237430" y="906359"/>
            <a:ext cx="7726432" cy="997498"/>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24928" y="907757"/>
            <a:ext cx="7738934" cy="1023357"/>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Children will benefit.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Making social and emotional skills part of the learning equation will help children succeed in school and life.  With social and emotional skills, children can manage emotion, build positive relationships and navigate social environments.  When adults focus on helping children develop these skills and are supported by good policies and training, children are better prepared for the world and able to fulfill their potential.</a:t>
            </a:r>
          </a:p>
        </p:txBody>
      </p:sp>
      <p:grpSp>
        <p:nvGrpSpPr>
          <p:cNvPr id="13" name="Group 12"/>
          <p:cNvGrpSpPr/>
          <p:nvPr/>
        </p:nvGrpSpPr>
        <p:grpSpPr>
          <a:xfrm>
            <a:off x="80354" y="906359"/>
            <a:ext cx="1109609" cy="997498"/>
            <a:chOff x="80354" y="1643743"/>
            <a:chExt cx="1109609" cy="997498"/>
          </a:xfrm>
        </p:grpSpPr>
        <p:grpSp>
          <p:nvGrpSpPr>
            <p:cNvPr id="9" name="Group 8"/>
            <p:cNvGrpSpPr/>
            <p:nvPr/>
          </p:nvGrpSpPr>
          <p:grpSpPr>
            <a:xfrm>
              <a:off x="131520" y="1643743"/>
              <a:ext cx="999884" cy="997498"/>
              <a:chOff x="252809" y="1643743"/>
              <a:chExt cx="999884" cy="997498"/>
            </a:xfrm>
          </p:grpSpPr>
          <p:sp>
            <p:nvSpPr>
              <p:cNvPr id="7" name="Rectangle 6"/>
              <p:cNvSpPr/>
              <p:nvPr/>
            </p:nvSpPr>
            <p:spPr>
              <a:xfrm>
                <a:off x="252809" y="1643743"/>
                <a:ext cx="999884" cy="997498"/>
              </a:xfrm>
              <a:prstGeom prst="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rot="16200000">
                <a:off x="435230" y="1933184"/>
                <a:ext cx="636999" cy="613161"/>
              </a:xfrm>
              <a:prstGeom prst="striped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80354" y="1643743"/>
              <a:ext cx="1109609" cy="307777"/>
            </a:xfrm>
            <a:prstGeom prst="rect">
              <a:avLst/>
            </a:prstGeom>
            <a:noFill/>
          </p:spPr>
          <p:txBody>
            <a:bodyPr wrap="square" rtlCol="0">
              <a:spAutoFit/>
            </a:bodyPr>
            <a:lstStyle/>
            <a:p>
              <a:pPr algn="ctr"/>
              <a:r>
                <a:rPr lang="en-US" sz="1400" b="1" dirty="0">
                  <a:solidFill>
                    <a:schemeClr val="accent3">
                      <a:lumMod val="50000"/>
                    </a:schemeClr>
                  </a:solidFill>
                </a:rPr>
                <a:t>GAIN</a:t>
              </a:r>
            </a:p>
          </p:txBody>
        </p:sp>
      </p:grpSp>
      <p:grpSp>
        <p:nvGrpSpPr>
          <p:cNvPr id="34" name="Group 33"/>
          <p:cNvGrpSpPr/>
          <p:nvPr/>
        </p:nvGrpSpPr>
        <p:grpSpPr>
          <a:xfrm>
            <a:off x="80354" y="2018836"/>
            <a:ext cx="1109609" cy="997498"/>
            <a:chOff x="80354" y="2820216"/>
            <a:chExt cx="1109609" cy="997498"/>
          </a:xfrm>
        </p:grpSpPr>
        <p:grpSp>
          <p:nvGrpSpPr>
            <p:cNvPr id="14" name="Group 13"/>
            <p:cNvGrpSpPr/>
            <p:nvPr/>
          </p:nvGrpSpPr>
          <p:grpSpPr>
            <a:xfrm>
              <a:off x="80354" y="2820216"/>
              <a:ext cx="1109609" cy="997498"/>
              <a:chOff x="80354" y="1643743"/>
              <a:chExt cx="1109609" cy="997498"/>
            </a:xfrm>
          </p:grpSpPr>
          <p:sp>
            <p:nvSpPr>
              <p:cNvPr id="17" name="Rectangle 16"/>
              <p:cNvSpPr/>
              <p:nvPr/>
            </p:nvSpPr>
            <p:spPr>
              <a:xfrm>
                <a:off x="131520" y="1643743"/>
                <a:ext cx="999884" cy="997498"/>
              </a:xfrm>
              <a:prstGeom prst="rect">
                <a:avLst/>
              </a:prstGeom>
              <a:solidFill>
                <a:schemeClr val="accent5">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0354" y="1643743"/>
                <a:ext cx="1109609" cy="230832"/>
              </a:xfrm>
              <a:prstGeom prst="rect">
                <a:avLst/>
              </a:prstGeom>
              <a:noFill/>
            </p:spPr>
            <p:txBody>
              <a:bodyPr wrap="square" rtlCol="0">
                <a:spAutoFit/>
              </a:bodyPr>
              <a:lstStyle/>
              <a:p>
                <a:pPr algn="ctr"/>
                <a:r>
                  <a:rPr lang="en-US" sz="900" b="1" dirty="0">
                    <a:solidFill>
                      <a:schemeClr val="accent5">
                        <a:lumMod val="75000"/>
                      </a:schemeClr>
                    </a:solidFill>
                  </a:rPr>
                  <a:t>EMPOWERMENT</a:t>
                </a:r>
              </a:p>
            </p:txBody>
          </p:sp>
        </p:gr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821" y="3072881"/>
              <a:ext cx="555281" cy="580686"/>
            </a:xfrm>
            <a:prstGeom prst="rect">
              <a:avLst/>
            </a:prstGeom>
          </p:spPr>
        </p:pic>
      </p:grpSp>
      <p:grpSp>
        <p:nvGrpSpPr>
          <p:cNvPr id="58" name="Group 57"/>
          <p:cNvGrpSpPr/>
          <p:nvPr/>
        </p:nvGrpSpPr>
        <p:grpSpPr>
          <a:xfrm>
            <a:off x="80353" y="3167798"/>
            <a:ext cx="1109609" cy="997498"/>
            <a:chOff x="80354" y="3826657"/>
            <a:chExt cx="1109609" cy="997498"/>
          </a:xfrm>
        </p:grpSpPr>
        <p:grpSp>
          <p:nvGrpSpPr>
            <p:cNvPr id="35" name="Group 34"/>
            <p:cNvGrpSpPr/>
            <p:nvPr/>
          </p:nvGrpSpPr>
          <p:grpSpPr>
            <a:xfrm>
              <a:off x="80354" y="3826657"/>
              <a:ext cx="1109609" cy="997498"/>
              <a:chOff x="80354" y="1643743"/>
              <a:chExt cx="1109609" cy="997498"/>
            </a:xfrm>
          </p:grpSpPr>
          <p:sp>
            <p:nvSpPr>
              <p:cNvPr id="36" name="Rectangle 35"/>
              <p:cNvSpPr/>
              <p:nvPr/>
            </p:nvSpPr>
            <p:spPr>
              <a:xfrm>
                <a:off x="131520" y="1643743"/>
                <a:ext cx="999884" cy="997498"/>
              </a:xfrm>
              <a:prstGeom prst="rect">
                <a:avLst/>
              </a:prstGeom>
              <a:solidFill>
                <a:schemeClr val="tx2">
                  <a:lumMod val="20000"/>
                  <a:lumOff val="80000"/>
                </a:schemeClr>
              </a:solid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0354" y="1643743"/>
                <a:ext cx="1109609" cy="276999"/>
              </a:xfrm>
              <a:prstGeom prst="rect">
                <a:avLst/>
              </a:prstGeom>
              <a:noFill/>
            </p:spPr>
            <p:txBody>
              <a:bodyPr wrap="square" rtlCol="0">
                <a:spAutoFit/>
              </a:bodyPr>
              <a:lstStyle/>
              <a:p>
                <a:pPr algn="ctr"/>
                <a:r>
                  <a:rPr lang="en-US" sz="1200" b="1" dirty="0">
                    <a:solidFill>
                      <a:schemeClr val="bg2">
                        <a:lumMod val="50000"/>
                      </a:schemeClr>
                    </a:solidFill>
                  </a:rPr>
                  <a:t>SOLUTIONS</a:t>
                </a:r>
              </a:p>
            </p:txBody>
          </p:sp>
        </p:grpSp>
        <p:grpSp>
          <p:nvGrpSpPr>
            <p:cNvPr id="42" name="Group 41"/>
            <p:cNvGrpSpPr/>
            <p:nvPr/>
          </p:nvGrpSpPr>
          <p:grpSpPr>
            <a:xfrm rot="1859447">
              <a:off x="212337" y="4196206"/>
              <a:ext cx="838248" cy="374724"/>
              <a:chOff x="6834004" y="5148017"/>
              <a:chExt cx="640506" cy="286327"/>
            </a:xfrm>
          </p:grpSpPr>
          <p:sp>
            <p:nvSpPr>
              <p:cNvPr id="43" name="Pentagon 42"/>
              <p:cNvSpPr/>
              <p:nvPr/>
            </p:nvSpPr>
            <p:spPr>
              <a:xfrm flipH="1">
                <a:off x="6834004" y="5223424"/>
                <a:ext cx="375612" cy="135515"/>
              </a:xfrm>
              <a:prstGeom prst="homePlate">
                <a:avLst/>
              </a:prstGeom>
              <a:solidFill>
                <a:schemeClr val="tx2">
                  <a:lumMod val="60000"/>
                  <a:lumOff val="4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188183" y="5148017"/>
                <a:ext cx="286327" cy="28632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347517" y="5240922"/>
                <a:ext cx="94127" cy="94127"/>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flipV="1">
                <a:off x="6909024" y="5220176"/>
                <a:ext cx="70812" cy="56649"/>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flipV="1">
                <a:off x="6977791" y="5212068"/>
                <a:ext cx="70812" cy="73659"/>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flipV="1">
                <a:off x="7032862" y="5202695"/>
                <a:ext cx="92708" cy="83856"/>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Rectangle 52"/>
          <p:cNvSpPr/>
          <p:nvPr/>
        </p:nvSpPr>
        <p:spPr>
          <a:xfrm>
            <a:off x="1224928" y="3062697"/>
            <a:ext cx="7738934" cy="1198219"/>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189962" y="3058537"/>
            <a:ext cx="7816258" cy="1209562"/>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This will help us achieve a larger goal.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By prioritizing the development of social and emotional skills, we can improve future prospects for our children, develop good citizens and support the country’s workforce. Equipping children with crucial social and emotional skills can also play an important role in closing the stubborn achievement gap.  For too long social and emotional skills have been pushed out of daily learning experiences for many children.  Fostering these skills is a job for everybody, especially those leading our public schools and afterschool programs.</a:t>
            </a:r>
          </a:p>
        </p:txBody>
      </p:sp>
      <p:grpSp>
        <p:nvGrpSpPr>
          <p:cNvPr id="66" name="Group 65"/>
          <p:cNvGrpSpPr/>
          <p:nvPr/>
        </p:nvGrpSpPr>
        <p:grpSpPr>
          <a:xfrm>
            <a:off x="80354" y="4325636"/>
            <a:ext cx="1109609" cy="997498"/>
            <a:chOff x="80354" y="4915880"/>
            <a:chExt cx="1109609" cy="997498"/>
          </a:xfrm>
        </p:grpSpPr>
        <p:grpSp>
          <p:nvGrpSpPr>
            <p:cNvPr id="55" name="Group 54"/>
            <p:cNvGrpSpPr/>
            <p:nvPr/>
          </p:nvGrpSpPr>
          <p:grpSpPr>
            <a:xfrm>
              <a:off x="80354" y="4915880"/>
              <a:ext cx="1109609" cy="997498"/>
              <a:chOff x="80354" y="1643743"/>
              <a:chExt cx="1109609" cy="997498"/>
            </a:xfrm>
          </p:grpSpPr>
          <p:sp>
            <p:nvSpPr>
              <p:cNvPr id="56" name="Rectangle 55"/>
              <p:cNvSpPr/>
              <p:nvPr/>
            </p:nvSpPr>
            <p:spPr>
              <a:xfrm>
                <a:off x="131520" y="1643743"/>
                <a:ext cx="999884" cy="997498"/>
              </a:xfrm>
              <a:prstGeom prst="rect">
                <a:avLst/>
              </a:prstGeom>
              <a:solidFill>
                <a:schemeClr val="accent6">
                  <a:lumMod val="40000"/>
                  <a:lumOff val="6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80354" y="1643743"/>
                <a:ext cx="1109609" cy="276999"/>
              </a:xfrm>
              <a:prstGeom prst="rect">
                <a:avLst/>
              </a:prstGeom>
              <a:noFill/>
            </p:spPr>
            <p:txBody>
              <a:bodyPr wrap="square" rtlCol="0">
                <a:spAutoFit/>
              </a:bodyPr>
              <a:lstStyle/>
              <a:p>
                <a:pPr algn="ctr"/>
                <a:r>
                  <a:rPr lang="en-US" sz="1200" b="1" dirty="0">
                    <a:solidFill>
                      <a:schemeClr val="accent6"/>
                    </a:solidFill>
                  </a:rPr>
                  <a:t>EQUITY</a:t>
                </a:r>
              </a:p>
            </p:txBody>
          </p:sp>
        </p:grpSp>
        <p:sp>
          <p:nvSpPr>
            <p:cNvPr id="54" name="Equal 53"/>
            <p:cNvSpPr/>
            <p:nvPr/>
          </p:nvSpPr>
          <p:spPr>
            <a:xfrm>
              <a:off x="191230" y="5192879"/>
              <a:ext cx="880461" cy="578589"/>
            </a:xfrm>
            <a:prstGeom prst="mathEqual">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66"/>
          <p:cNvGrpSpPr/>
          <p:nvPr/>
        </p:nvGrpSpPr>
        <p:grpSpPr>
          <a:xfrm>
            <a:off x="76655" y="5414859"/>
            <a:ext cx="1109609" cy="1059027"/>
            <a:chOff x="76655" y="5647763"/>
            <a:chExt cx="1109609" cy="1059027"/>
          </a:xfrm>
        </p:grpSpPr>
        <p:grpSp>
          <p:nvGrpSpPr>
            <p:cNvPr id="63" name="Group 62"/>
            <p:cNvGrpSpPr/>
            <p:nvPr/>
          </p:nvGrpSpPr>
          <p:grpSpPr>
            <a:xfrm>
              <a:off x="76655" y="5647763"/>
              <a:ext cx="1109609" cy="997498"/>
              <a:chOff x="80354" y="1643743"/>
              <a:chExt cx="1109609" cy="997498"/>
            </a:xfrm>
          </p:grpSpPr>
          <p:sp>
            <p:nvSpPr>
              <p:cNvPr id="64" name="Rectangle 63"/>
              <p:cNvSpPr/>
              <p:nvPr/>
            </p:nvSpPr>
            <p:spPr>
              <a:xfrm>
                <a:off x="131520" y="1643743"/>
                <a:ext cx="999884" cy="997498"/>
              </a:xfrm>
              <a:prstGeom prst="rect">
                <a:avLst/>
              </a:prstGeom>
              <a:solidFill>
                <a:schemeClr val="accent4">
                  <a:lumMod val="40000"/>
                  <a:lumOff val="6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80354" y="1643743"/>
                <a:ext cx="1109609" cy="261610"/>
              </a:xfrm>
              <a:prstGeom prst="rect">
                <a:avLst/>
              </a:prstGeom>
              <a:noFill/>
            </p:spPr>
            <p:txBody>
              <a:bodyPr wrap="square" rtlCol="0">
                <a:spAutoFit/>
              </a:bodyPr>
              <a:lstStyle/>
              <a:p>
                <a:pPr algn="ctr"/>
                <a:r>
                  <a:rPr lang="en-US" sz="1100" b="1" dirty="0">
                    <a:solidFill>
                      <a:schemeClr val="accent4"/>
                    </a:solidFill>
                  </a:rPr>
                  <a:t>PREVENTION</a:t>
                </a:r>
              </a:p>
            </p:txBody>
          </p:sp>
        </p:grpSp>
        <p:sp>
          <p:nvSpPr>
            <p:cNvPr id="61" name="Rectangle 60"/>
            <p:cNvSpPr/>
            <p:nvPr/>
          </p:nvSpPr>
          <p:spPr>
            <a:xfrm>
              <a:off x="150709" y="5691127"/>
              <a:ext cx="954107" cy="1015663"/>
            </a:xfrm>
            <a:prstGeom prst="rect">
              <a:avLst/>
            </a:prstGeom>
          </p:spPr>
          <p:txBody>
            <a:bodyPr wrap="none">
              <a:spAutoFit/>
            </a:bodyPr>
            <a:lstStyle/>
            <a:p>
              <a:r>
                <a:rPr lang="en-US" sz="6000" dirty="0">
                  <a:solidFill>
                    <a:schemeClr val="accent4"/>
                  </a:solidFill>
                  <a:latin typeface="Webdings" panose="05030102010509060703" pitchFamily="18" charset="2"/>
                  <a:ea typeface="Calibri" panose="020F0502020204030204" pitchFamily="34" charset="0"/>
                  <a:cs typeface="Vrinda" panose="020B0502040204020203" pitchFamily="34" charset="0"/>
                </a:rPr>
                <a:t>d</a:t>
              </a:r>
              <a:endParaRPr lang="en-US" sz="6000" dirty="0">
                <a:solidFill>
                  <a:schemeClr val="accent4"/>
                </a:solidFill>
              </a:endParaRPr>
            </a:p>
          </p:txBody>
        </p:sp>
      </p:grpSp>
      <p:sp>
        <p:nvSpPr>
          <p:cNvPr id="68" name="Rectangle 67"/>
          <p:cNvSpPr/>
          <p:nvPr/>
        </p:nvSpPr>
        <p:spPr>
          <a:xfrm>
            <a:off x="1237430" y="5487282"/>
            <a:ext cx="7761396" cy="837152"/>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Not doing this will cost us later.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Unless schools and afterschool programs prioritize social and emotional learning, disadvantaged children will continue to lag behind their wealthier peers in both academic achievement and life success.  If we do prioritize both social and emotional learning along with academics, we can help level the playing field.</a:t>
            </a:r>
          </a:p>
        </p:txBody>
      </p:sp>
      <p:sp>
        <p:nvSpPr>
          <p:cNvPr id="70" name="Rectangle 69"/>
          <p:cNvSpPr/>
          <p:nvPr/>
        </p:nvSpPr>
        <p:spPr>
          <a:xfrm>
            <a:off x="1224928" y="5407109"/>
            <a:ext cx="7738934" cy="99749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224928" y="4325636"/>
            <a:ext cx="7738934" cy="99749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248521" y="4325636"/>
            <a:ext cx="7750305" cy="1023357"/>
          </a:xfrm>
          <a:prstGeom prst="rect">
            <a:avLst/>
          </a:prstGeom>
        </p:spPr>
        <p:txBody>
          <a:bodyPr wrap="square">
            <a:spAutoFit/>
          </a:bodyPr>
          <a:lstStyle/>
          <a:p>
            <a:pPr>
              <a:lnSpc>
                <a:spcPct val="110000"/>
              </a:lnSpc>
            </a:pPr>
            <a:r>
              <a:rPr lang="en-US" sz="1100" b="1" dirty="0">
                <a:ea typeface="Calibri" panose="020F0502020204030204" pitchFamily="34" charset="0"/>
                <a:cs typeface="Times New Roman" panose="02020603050405020304" pitchFamily="18" charset="0"/>
              </a:rPr>
              <a:t>This helps address the problem of inequity.  </a:t>
            </a:r>
            <a:endParaRPr lang="en-US" sz="1100" dirty="0">
              <a:ea typeface="Calibri" panose="020F0502020204030204" pitchFamily="34" charset="0"/>
              <a:cs typeface="Times New Roman" panose="02020603050405020304" pitchFamily="18" charset="0"/>
            </a:endParaRPr>
          </a:p>
          <a:p>
            <a:pPr>
              <a:lnSpc>
                <a:spcPct val="110000"/>
              </a:lnSpc>
            </a:pPr>
            <a:r>
              <a:rPr lang="en-US" sz="1100" dirty="0">
                <a:ea typeface="Calibri" panose="020F0502020204030204" pitchFamily="34" charset="0"/>
                <a:cs typeface="Times New Roman" panose="02020603050405020304" pitchFamily="18" charset="0"/>
              </a:rPr>
              <a:t>Children from high-poverty, at-risk neighborhoods have less access to the kinds of enriching experiences that build social and emotional skills crucial for success in school and life. That’s an opportunity gap that we must close in the system, by ensuring that schools and afterschool programs are equipped to help children develop social and emotional skills as well as academic skills.</a:t>
            </a:r>
          </a:p>
        </p:txBody>
      </p:sp>
      <p:sp>
        <p:nvSpPr>
          <p:cNvPr id="73" name="Rectangle 72"/>
          <p:cNvSpPr/>
          <p:nvPr/>
        </p:nvSpPr>
        <p:spPr>
          <a:xfrm>
            <a:off x="1242976" y="1971667"/>
            <a:ext cx="7726432" cy="997498"/>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1951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Preference</a:t>
            </a:r>
          </a:p>
        </p:txBody>
      </p:sp>
      <p:sp>
        <p:nvSpPr>
          <p:cNvPr id="3" name="Slide Number Placeholder 2"/>
          <p:cNvSpPr>
            <a:spLocks noGrp="1"/>
          </p:cNvSpPr>
          <p:nvPr>
            <p:ph type="sldNum" sz="quarter" idx="4"/>
          </p:nvPr>
        </p:nvSpPr>
        <p:spPr/>
        <p:txBody>
          <a:bodyPr/>
          <a:lstStyle/>
          <a:p>
            <a:fld id="{62DFECC4-1679-4D45-9635-E86BD1EE09E9}" type="slidenum">
              <a:rPr lang="en-US" smtClean="0"/>
              <a:pPr/>
              <a:t>96</a:t>
            </a:fld>
            <a:endParaRPr lang="en-US" dirty="0"/>
          </a:p>
        </p:txBody>
      </p:sp>
      <p:sp>
        <p:nvSpPr>
          <p:cNvPr id="4" name="Text Placeholder 3"/>
          <p:cNvSpPr>
            <a:spLocks noGrp="1"/>
          </p:cNvSpPr>
          <p:nvPr>
            <p:ph type="body" sz="quarter" idx="13"/>
          </p:nvPr>
        </p:nvSpPr>
        <p:spPr>
          <a:xfrm>
            <a:off x="503237" y="966020"/>
            <a:ext cx="8999207" cy="430980"/>
          </a:xfrm>
        </p:spPr>
        <p:txBody>
          <a:bodyPr>
            <a:noAutofit/>
          </a:bodyPr>
          <a:lstStyle/>
          <a:p>
            <a:r>
              <a:rPr lang="en-US" sz="1600" dirty="0"/>
              <a:t>When forced to choose the most convincing frame, the Gain Frame comes out on top.</a:t>
            </a:r>
          </a:p>
        </p:txBody>
      </p:sp>
      <p:graphicFrame>
        <p:nvGraphicFramePr>
          <p:cNvPr id="8" name="Chart 7"/>
          <p:cNvGraphicFramePr/>
          <p:nvPr/>
        </p:nvGraphicFramePr>
        <p:xfrm>
          <a:off x="-726997" y="1236360"/>
          <a:ext cx="7553655" cy="5226121"/>
        </p:xfrm>
        <a:graphic>
          <a:graphicData uri="http://schemas.openxmlformats.org/drawingml/2006/chart">
            <c:chart xmlns:c="http://schemas.openxmlformats.org/drawingml/2006/chart" xmlns:r="http://schemas.openxmlformats.org/officeDocument/2006/relationships" r:id="rId3"/>
          </a:graphicData>
        </a:graphic>
      </p:graphicFrame>
      <p:sp>
        <p:nvSpPr>
          <p:cNvPr id="13" name="Striped Right Arrow 12"/>
          <p:cNvSpPr/>
          <p:nvPr/>
        </p:nvSpPr>
        <p:spPr>
          <a:xfrm rot="16200000">
            <a:off x="3596298" y="3028474"/>
            <a:ext cx="636999" cy="613161"/>
          </a:xfrm>
          <a:prstGeom prst="striped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rot="1859447">
            <a:off x="1308393" y="4767507"/>
            <a:ext cx="838248" cy="374724"/>
            <a:chOff x="6834004" y="5148017"/>
            <a:chExt cx="640506" cy="286327"/>
          </a:xfrm>
        </p:grpSpPr>
        <p:sp>
          <p:nvSpPr>
            <p:cNvPr id="22" name="Pentagon 21"/>
            <p:cNvSpPr/>
            <p:nvPr/>
          </p:nvSpPr>
          <p:spPr>
            <a:xfrm flipH="1">
              <a:off x="6834004" y="5223424"/>
              <a:ext cx="375612" cy="135515"/>
            </a:xfrm>
            <a:prstGeom prst="homePlate">
              <a:avLst/>
            </a:prstGeom>
            <a:solidFill>
              <a:schemeClr val="accent2">
                <a:lumMod val="40000"/>
                <a:lumOff val="6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188183" y="5148017"/>
              <a:ext cx="286327" cy="286327"/>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347517" y="5240922"/>
              <a:ext cx="94127" cy="941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flipV="1">
              <a:off x="6909024" y="5220176"/>
              <a:ext cx="70812" cy="5664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flipV="1">
              <a:off x="6977791" y="5212068"/>
              <a:ext cx="70812" cy="7365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flipV="1">
              <a:off x="7032862" y="5202695"/>
              <a:ext cx="92708" cy="83856"/>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Equal 31"/>
          <p:cNvSpPr/>
          <p:nvPr/>
        </p:nvSpPr>
        <p:spPr>
          <a:xfrm>
            <a:off x="1252901" y="3189554"/>
            <a:ext cx="880461" cy="578589"/>
          </a:xfrm>
          <a:prstGeom prst="mathEqual">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Rectangle 36"/>
          <p:cNvSpPr/>
          <p:nvPr/>
        </p:nvSpPr>
        <p:spPr>
          <a:xfrm>
            <a:off x="2146961" y="2334540"/>
            <a:ext cx="954107" cy="1015663"/>
          </a:xfrm>
          <a:prstGeom prst="rect">
            <a:avLst/>
          </a:prstGeom>
        </p:spPr>
        <p:txBody>
          <a:bodyPr wrap="none">
            <a:spAutoFit/>
          </a:bodyPr>
          <a:lstStyle/>
          <a:p>
            <a:r>
              <a:rPr lang="en-US" sz="6000" dirty="0">
                <a:solidFill>
                  <a:schemeClr val="accent4">
                    <a:lumMod val="40000"/>
                    <a:lumOff val="60000"/>
                  </a:schemeClr>
                </a:solidFill>
                <a:latin typeface="Webdings" panose="05030102010509060703" pitchFamily="18" charset="2"/>
                <a:ea typeface="Calibri" panose="020F0502020204030204" pitchFamily="34" charset="0"/>
                <a:cs typeface="Vrinda" panose="020B0502040204020203" pitchFamily="34" charset="0"/>
              </a:rPr>
              <a:t>d</a:t>
            </a:r>
            <a:endParaRPr lang="en-US" sz="6000" dirty="0">
              <a:solidFill>
                <a:schemeClr val="accent4">
                  <a:lumMod val="40000"/>
                  <a:lumOff val="60000"/>
                </a:schemeClr>
              </a:solidFill>
            </a:endParaRPr>
          </a:p>
        </p:txBody>
      </p:sp>
      <p:grpSp>
        <p:nvGrpSpPr>
          <p:cNvPr id="48" name="Group 47"/>
          <p:cNvGrpSpPr/>
          <p:nvPr/>
        </p:nvGrpSpPr>
        <p:grpSpPr>
          <a:xfrm>
            <a:off x="2992782" y="5273108"/>
            <a:ext cx="615435" cy="659067"/>
            <a:chOff x="5513170" y="3216715"/>
            <a:chExt cx="1457733" cy="1561080"/>
          </a:xfrm>
        </p:grpSpPr>
        <p:sp>
          <p:nvSpPr>
            <p:cNvPr id="44" name="Rounded Rectangle 43"/>
            <p:cNvSpPr/>
            <p:nvPr/>
          </p:nvSpPr>
          <p:spPr>
            <a:xfrm>
              <a:off x="5513170" y="3596009"/>
              <a:ext cx="1387119" cy="1181786"/>
            </a:xfrm>
            <a:prstGeom prst="roundRect">
              <a:avLst>
                <a:gd name="adj" fmla="val 40081"/>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5523593" y="3216715"/>
              <a:ext cx="1376696" cy="862551"/>
              <a:chOff x="5523593" y="3216715"/>
              <a:chExt cx="1376696" cy="862551"/>
            </a:xfrm>
          </p:grpSpPr>
          <p:sp>
            <p:nvSpPr>
              <p:cNvPr id="40" name="Rounded Rectangle 39"/>
              <p:cNvSpPr/>
              <p:nvPr/>
            </p:nvSpPr>
            <p:spPr>
              <a:xfrm>
                <a:off x="5523593" y="3288484"/>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876723" y="3228993"/>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6219058" y="3216715"/>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6557582" y="3228993"/>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ounded Rectangle 45"/>
            <p:cNvSpPr/>
            <p:nvPr/>
          </p:nvSpPr>
          <p:spPr>
            <a:xfrm rot="17636364">
              <a:off x="6404158" y="3605535"/>
              <a:ext cx="342707" cy="790782"/>
            </a:xfrm>
            <a:prstGeom prst="roundRect">
              <a:avLst>
                <a:gd name="adj" fmla="val 50000"/>
              </a:avLst>
            </a:prstGeom>
            <a:solidFill>
              <a:schemeClr val="accent5">
                <a:lumMod val="40000"/>
                <a:lumOff val="60000"/>
              </a:schemeClr>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2970695">
              <a:off x="6471345" y="3937565"/>
              <a:ext cx="483654" cy="790782"/>
            </a:xfrm>
            <a:prstGeom prst="roundRect">
              <a:avLst>
                <a:gd name="adj" fmla="val 50000"/>
              </a:avLst>
            </a:prstGeom>
            <a:solidFill>
              <a:schemeClr val="accent5">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9" name="Chart 48"/>
          <p:cNvGraphicFramePr/>
          <p:nvPr/>
        </p:nvGraphicFramePr>
        <p:xfrm>
          <a:off x="5205580" y="1138920"/>
          <a:ext cx="3380089" cy="2067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Chart 49"/>
          <p:cNvGraphicFramePr/>
          <p:nvPr/>
        </p:nvGraphicFramePr>
        <p:xfrm>
          <a:off x="5205580" y="2901236"/>
          <a:ext cx="3380089" cy="2067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1" name="Chart 50"/>
          <p:cNvGraphicFramePr/>
          <p:nvPr/>
        </p:nvGraphicFramePr>
        <p:xfrm>
          <a:off x="5205580" y="4767728"/>
          <a:ext cx="3380089" cy="2067198"/>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p:cNvSpPr txBox="1"/>
          <p:nvPr/>
        </p:nvSpPr>
        <p:spPr>
          <a:xfrm>
            <a:off x="60168" y="6520192"/>
            <a:ext cx="2422843" cy="307777"/>
          </a:xfrm>
          <a:prstGeom prst="rect">
            <a:avLst/>
          </a:prstGeom>
          <a:noFill/>
        </p:spPr>
        <p:txBody>
          <a:bodyPr wrap="none" rtlCol="0">
            <a:spAutoFit/>
          </a:bodyPr>
          <a:lstStyle/>
          <a:p>
            <a:r>
              <a:rPr lang="en-US" sz="1400" b="1" dirty="0">
                <a:latin typeface="Calibri" panose="020F0502020204030204" pitchFamily="34" charset="0"/>
              </a:rPr>
              <a:t>## bold</a:t>
            </a:r>
            <a:r>
              <a:rPr lang="en-US" sz="1400" dirty="0">
                <a:latin typeface="Calibri" panose="020F0502020204030204" pitchFamily="34" charset="0"/>
              </a:rPr>
              <a:t>=statistically significant</a:t>
            </a:r>
          </a:p>
        </p:txBody>
      </p:sp>
    </p:spTree>
    <p:extLst>
      <p:ext uri="{BB962C8B-B14F-4D97-AF65-F5344CB8AC3E}">
        <p14:creationId xmlns:p14="http://schemas.microsoft.com/office/powerpoint/2010/main" val="7564128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Gain Frame</a:t>
            </a:r>
          </a:p>
        </p:txBody>
      </p:sp>
      <p:sp>
        <p:nvSpPr>
          <p:cNvPr id="3" name="Slide Number Placeholder 2"/>
          <p:cNvSpPr>
            <a:spLocks noGrp="1"/>
          </p:cNvSpPr>
          <p:nvPr>
            <p:ph type="sldNum" sz="quarter" idx="4"/>
          </p:nvPr>
        </p:nvSpPr>
        <p:spPr/>
        <p:txBody>
          <a:bodyPr/>
          <a:lstStyle/>
          <a:p>
            <a:fld id="{62DFECC4-1679-4D45-9635-E86BD1EE09E9}" type="slidenum">
              <a:rPr lang="en-US" smtClean="0"/>
              <a:pPr/>
              <a:t>97</a:t>
            </a:fld>
            <a:endParaRPr lang="en-US" dirty="0"/>
          </a:p>
        </p:txBody>
      </p:sp>
      <p:sp>
        <p:nvSpPr>
          <p:cNvPr id="4" name="Text Placeholder 3"/>
          <p:cNvSpPr>
            <a:spLocks noGrp="1"/>
          </p:cNvSpPr>
          <p:nvPr>
            <p:ph type="body" sz="quarter" idx="13"/>
          </p:nvPr>
        </p:nvSpPr>
        <p:spPr>
          <a:xfrm>
            <a:off x="503239" y="975958"/>
            <a:ext cx="4054802" cy="5584326"/>
          </a:xfrm>
        </p:spPr>
        <p:txBody>
          <a:bodyPr anchor="ctr">
            <a:normAutofit/>
          </a:bodyPr>
          <a:lstStyle/>
          <a:p>
            <a:pPr>
              <a:spcBef>
                <a:spcPts val="1200"/>
              </a:spcBef>
            </a:pPr>
            <a:r>
              <a:rPr lang="en-US" dirty="0">
                <a:latin typeface="+mn-lt"/>
              </a:rPr>
              <a:t>Rises above the other frames. </a:t>
            </a:r>
          </a:p>
          <a:p>
            <a:pPr>
              <a:spcBef>
                <a:spcPts val="1200"/>
              </a:spcBef>
            </a:pPr>
            <a:r>
              <a:rPr lang="en-US" dirty="0">
                <a:latin typeface="+mn-lt"/>
              </a:rPr>
              <a:t>Several frames test well, but only the Gain frame speaks to all with credibility </a:t>
            </a:r>
            <a:r>
              <a:rPr lang="en-US" u="sng" dirty="0">
                <a:latin typeface="+mn-lt"/>
              </a:rPr>
              <a:t>and</a:t>
            </a:r>
            <a:r>
              <a:rPr lang="en-US" dirty="0">
                <a:latin typeface="+mn-lt"/>
              </a:rPr>
              <a:t> is most convincing in the forced choice.</a:t>
            </a:r>
          </a:p>
          <a:p>
            <a:pPr>
              <a:spcBef>
                <a:spcPts val="1200"/>
              </a:spcBef>
            </a:pPr>
            <a:r>
              <a:rPr lang="en-US" dirty="0">
                <a:latin typeface="+mn-lt"/>
              </a:rPr>
              <a:t>Respondents highlight more language and have more positive comments than with other frames.</a:t>
            </a:r>
          </a:p>
          <a:p>
            <a:pPr>
              <a:spcBef>
                <a:spcPts val="1200"/>
              </a:spcBef>
            </a:pPr>
            <a:r>
              <a:rPr lang="en-US" dirty="0">
                <a:latin typeface="+mn-lt"/>
              </a:rPr>
              <a:t>Specific language about SEL skills + general language that children benefit = a winning combination.</a:t>
            </a:r>
          </a:p>
          <a:p>
            <a:pPr>
              <a:spcBef>
                <a:spcPts val="1200"/>
              </a:spcBef>
            </a:pPr>
            <a:r>
              <a:rPr lang="en-US" dirty="0">
                <a:latin typeface="+mn-lt"/>
              </a:rPr>
              <a:t>“Learning equation” and “success” are concepts to keep in the mix. </a:t>
            </a:r>
          </a:p>
          <a:p>
            <a:pPr>
              <a:spcBef>
                <a:spcPts val="1200"/>
              </a:spcBef>
            </a:pPr>
            <a:r>
              <a:rPr lang="en-US" dirty="0">
                <a:latin typeface="+mn-lt"/>
              </a:rPr>
              <a:t>This frame is the top choice for all three audiences as the most convincing argument.</a:t>
            </a:r>
          </a:p>
        </p:txBody>
      </p:sp>
      <p:grpSp>
        <p:nvGrpSpPr>
          <p:cNvPr id="9" name="Group 8"/>
          <p:cNvGrpSpPr/>
          <p:nvPr/>
        </p:nvGrpSpPr>
        <p:grpSpPr>
          <a:xfrm>
            <a:off x="5521301" y="971106"/>
            <a:ext cx="3393424" cy="4759599"/>
            <a:chOff x="5521301" y="971106"/>
            <a:chExt cx="3393424" cy="4759599"/>
          </a:xfrm>
        </p:grpSpPr>
        <p:sp>
          <p:nvSpPr>
            <p:cNvPr id="40" name="Rectangle 39"/>
            <p:cNvSpPr/>
            <p:nvPr/>
          </p:nvSpPr>
          <p:spPr>
            <a:xfrm>
              <a:off x="5521301" y="1269083"/>
              <a:ext cx="3393424" cy="4461622"/>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Chart 40"/>
            <p:cNvGraphicFramePr/>
            <p:nvPr/>
          </p:nvGraphicFramePr>
          <p:xfrm>
            <a:off x="5674864" y="1365501"/>
            <a:ext cx="3239861" cy="4255404"/>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p:cNvSpPr txBox="1"/>
            <p:nvPr/>
          </p:nvSpPr>
          <p:spPr>
            <a:xfrm>
              <a:off x="6416326" y="971106"/>
              <a:ext cx="1603373" cy="338554"/>
            </a:xfrm>
            <a:prstGeom prst="rect">
              <a:avLst/>
            </a:prstGeom>
            <a:noFill/>
            <a:effectLst/>
          </p:spPr>
          <p:txBody>
            <a:bodyPr wrap="square" rtlCol="0">
              <a:spAutoFit/>
            </a:bodyPr>
            <a:lstStyle/>
            <a:p>
              <a:pPr algn="ctr"/>
              <a:r>
                <a:rPr lang="en-US" sz="1600" b="1" dirty="0">
                  <a:solidFill>
                    <a:schemeClr val="accent1"/>
                  </a:solidFill>
                </a:rPr>
                <a:t>RATINGS</a:t>
              </a:r>
              <a:endParaRPr lang="en-US" sz="1600" dirty="0">
                <a:solidFill>
                  <a:schemeClr val="accent1"/>
                </a:solidFill>
              </a:endParaRPr>
            </a:p>
          </p:txBody>
        </p:sp>
        <p:sp>
          <p:nvSpPr>
            <p:cNvPr id="8" name="TextBox 7"/>
            <p:cNvSpPr txBox="1"/>
            <p:nvPr/>
          </p:nvSpPr>
          <p:spPr>
            <a:xfrm>
              <a:off x="5615533" y="3323637"/>
              <a:ext cx="1361130" cy="338554"/>
            </a:xfrm>
            <a:prstGeom prst="rect">
              <a:avLst/>
            </a:prstGeom>
            <a:solidFill>
              <a:schemeClr val="bg1"/>
            </a:solidFill>
          </p:spPr>
          <p:txBody>
            <a:bodyPr wrap="square" rtlCol="0">
              <a:spAutoFit/>
            </a:bodyPr>
            <a:lstStyle/>
            <a:p>
              <a:pPr algn="ctr"/>
              <a:r>
                <a:rPr lang="en-US" sz="1600" dirty="0">
                  <a:solidFill>
                    <a:schemeClr val="tx1">
                      <a:lumMod val="65000"/>
                      <a:lumOff val="35000"/>
                    </a:schemeClr>
                  </a:solidFill>
                </a:rPr>
                <a:t>Credible</a:t>
              </a:r>
            </a:p>
          </p:txBody>
        </p:sp>
        <p:sp>
          <p:nvSpPr>
            <p:cNvPr id="63" name="TextBox 62"/>
            <p:cNvSpPr txBox="1"/>
            <p:nvPr/>
          </p:nvSpPr>
          <p:spPr>
            <a:xfrm>
              <a:off x="5800758" y="5051816"/>
              <a:ext cx="990679" cy="261610"/>
            </a:xfrm>
            <a:prstGeom prst="rect">
              <a:avLst/>
            </a:prstGeom>
            <a:noFill/>
          </p:spPr>
          <p:txBody>
            <a:bodyPr wrap="square" rtlCol="0">
              <a:spAutoFit/>
            </a:bodyPr>
            <a:lstStyle/>
            <a:p>
              <a:pPr algn="ctr"/>
              <a:r>
                <a:rPr lang="en-US" sz="1050" dirty="0">
                  <a:solidFill>
                    <a:schemeClr val="tx1">
                      <a:lumMod val="50000"/>
                      <a:lumOff val="50000"/>
                    </a:schemeClr>
                  </a:solidFill>
                </a:rPr>
                <a:t>(pick 1)</a:t>
              </a:r>
            </a:p>
          </p:txBody>
        </p:sp>
      </p:grpSp>
      <p:sp>
        <p:nvSpPr>
          <p:cNvPr id="64" name="5-Point Star 63"/>
          <p:cNvSpPr/>
          <p:nvPr/>
        </p:nvSpPr>
        <p:spPr>
          <a:xfrm>
            <a:off x="7536423" y="429167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5" name="5-Point Star 64"/>
          <p:cNvSpPr/>
          <p:nvPr/>
        </p:nvSpPr>
        <p:spPr>
          <a:xfrm>
            <a:off x="8392527" y="2220245"/>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6" name="5-Point Star 65"/>
          <p:cNvSpPr/>
          <p:nvPr/>
        </p:nvSpPr>
        <p:spPr>
          <a:xfrm>
            <a:off x="8077101" y="1656016"/>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7" name="5-Point Star 66"/>
          <p:cNvSpPr/>
          <p:nvPr/>
        </p:nvSpPr>
        <p:spPr>
          <a:xfrm>
            <a:off x="7628870" y="4581014"/>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8" name="5-Point Star 67"/>
          <p:cNvSpPr/>
          <p:nvPr/>
        </p:nvSpPr>
        <p:spPr>
          <a:xfrm>
            <a:off x="7639055" y="4872851"/>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5" name="Group 4"/>
          <p:cNvGrpSpPr/>
          <p:nvPr/>
        </p:nvGrpSpPr>
        <p:grpSpPr>
          <a:xfrm>
            <a:off x="6265402" y="6499980"/>
            <a:ext cx="2058784" cy="307777"/>
            <a:chOff x="5963444" y="6460739"/>
            <a:chExt cx="2058784" cy="307777"/>
          </a:xfrm>
        </p:grpSpPr>
        <p:sp>
          <p:nvSpPr>
            <p:cNvPr id="37" name="TextBox 36"/>
            <p:cNvSpPr txBox="1"/>
            <p:nvPr/>
          </p:nvSpPr>
          <p:spPr>
            <a:xfrm>
              <a:off x="6060537" y="6460739"/>
              <a:ext cx="1961691" cy="307777"/>
            </a:xfrm>
            <a:prstGeom prst="rect">
              <a:avLst/>
            </a:prstGeom>
            <a:noFill/>
          </p:spPr>
          <p:txBody>
            <a:bodyPr wrap="none" rtlCol="0">
              <a:spAutoFit/>
            </a:bodyPr>
            <a:lstStyle/>
            <a:p>
              <a:r>
                <a:rPr lang="en-US" sz="1400" dirty="0">
                  <a:latin typeface="Calibri" panose="020F0502020204030204" pitchFamily="34" charset="0"/>
                </a:rPr>
                <a:t> = top choice in category</a:t>
              </a:r>
            </a:p>
          </p:txBody>
        </p:sp>
        <p:sp>
          <p:nvSpPr>
            <p:cNvPr id="38" name="5-Point Star 37"/>
            <p:cNvSpPr/>
            <p:nvPr/>
          </p:nvSpPr>
          <p:spPr>
            <a:xfrm>
              <a:off x="5963444" y="6521043"/>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86" name="Group 85"/>
          <p:cNvGrpSpPr/>
          <p:nvPr/>
        </p:nvGrpSpPr>
        <p:grpSpPr>
          <a:xfrm>
            <a:off x="6655297" y="5786546"/>
            <a:ext cx="1278994" cy="642870"/>
            <a:chOff x="7669161" y="5248385"/>
            <a:chExt cx="1278994" cy="642870"/>
          </a:xfrm>
        </p:grpSpPr>
        <p:sp>
          <p:nvSpPr>
            <p:cNvPr id="87" name="Oval 86"/>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88" name="Group 87"/>
            <p:cNvGrpSpPr/>
            <p:nvPr/>
          </p:nvGrpSpPr>
          <p:grpSpPr>
            <a:xfrm>
              <a:off x="7669161" y="5248385"/>
              <a:ext cx="1278994" cy="642870"/>
              <a:chOff x="7669161" y="5248385"/>
              <a:chExt cx="1278994" cy="642870"/>
            </a:xfrm>
          </p:grpSpPr>
          <p:grpSp>
            <p:nvGrpSpPr>
              <p:cNvPr id="89" name="Group 88"/>
              <p:cNvGrpSpPr/>
              <p:nvPr/>
            </p:nvGrpSpPr>
            <p:grpSpPr>
              <a:xfrm>
                <a:off x="7669161" y="5266540"/>
                <a:ext cx="187365" cy="187365"/>
                <a:chOff x="10979428" y="3900250"/>
                <a:chExt cx="584279" cy="581693"/>
              </a:xfrm>
            </p:grpSpPr>
            <p:sp>
              <p:nvSpPr>
                <p:cNvPr id="106" name="Oval 105"/>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rotWithShape="1">
                <a:blip r:embed="rId4"/>
                <a:srcRect l="2607" t="6649" r="2502" b="3428"/>
                <a:stretch/>
              </p:blipFill>
              <p:spPr>
                <a:xfrm>
                  <a:off x="11100495" y="3948112"/>
                  <a:ext cx="339555" cy="460089"/>
                </a:xfrm>
                <a:prstGeom prst="rect">
                  <a:avLst/>
                </a:prstGeom>
              </p:spPr>
            </p:pic>
            <p:sp>
              <p:nvSpPr>
                <p:cNvPr id="108" name="Oval 107"/>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7669161" y="5248385"/>
                <a:ext cx="1278994" cy="642870"/>
                <a:chOff x="7669161" y="5248385"/>
                <a:chExt cx="1278994" cy="642870"/>
              </a:xfrm>
            </p:grpSpPr>
            <p:sp>
              <p:nvSpPr>
                <p:cNvPr id="91" name="TextBox 90"/>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92" name="TextBox 91"/>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93" name="TextBox 92"/>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94" name="Group 93"/>
                <p:cNvGrpSpPr/>
                <p:nvPr/>
              </p:nvGrpSpPr>
              <p:grpSpPr>
                <a:xfrm>
                  <a:off x="7669161" y="5691416"/>
                  <a:ext cx="187365" cy="187365"/>
                  <a:chOff x="7151688" y="1101474"/>
                  <a:chExt cx="1246909" cy="1246909"/>
                </a:xfrm>
              </p:grpSpPr>
              <p:sp>
                <p:nvSpPr>
                  <p:cNvPr id="104" name="Oval 103"/>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5" name="Picture 104"/>
                  <p:cNvPicPr>
                    <a:picLocks noChangeAspect="1"/>
                  </p:cNvPicPr>
                  <p:nvPr/>
                </p:nvPicPr>
                <p:blipFill rotWithShape="1">
                  <a:blip r:embed="rId5"/>
                  <a:srcRect l="8220" t="6842" b="6868"/>
                  <a:stretch/>
                </p:blipFill>
                <p:spPr>
                  <a:xfrm>
                    <a:off x="7365840" y="1304459"/>
                    <a:ext cx="818604" cy="840938"/>
                  </a:xfrm>
                  <a:prstGeom prst="rect">
                    <a:avLst/>
                  </a:prstGeom>
                </p:spPr>
              </p:pic>
            </p:grpSp>
            <p:grpSp>
              <p:nvGrpSpPr>
                <p:cNvPr id="95" name="Group 94"/>
                <p:cNvGrpSpPr/>
                <p:nvPr/>
              </p:nvGrpSpPr>
              <p:grpSpPr>
                <a:xfrm>
                  <a:off x="7698396" y="5491715"/>
                  <a:ext cx="122280" cy="148679"/>
                  <a:chOff x="6259830" y="260894"/>
                  <a:chExt cx="1131570" cy="1375860"/>
                </a:xfrm>
              </p:grpSpPr>
              <p:grpSp>
                <p:nvGrpSpPr>
                  <p:cNvPr id="99" name="Group 98"/>
                  <p:cNvGrpSpPr/>
                  <p:nvPr/>
                </p:nvGrpSpPr>
                <p:grpSpPr>
                  <a:xfrm>
                    <a:off x="6357098" y="260894"/>
                    <a:ext cx="936267" cy="1079584"/>
                    <a:chOff x="6374985" y="241883"/>
                    <a:chExt cx="936267" cy="1123092"/>
                  </a:xfrm>
                </p:grpSpPr>
                <p:sp>
                  <p:nvSpPr>
                    <p:cNvPr id="101" name="Freeform 100"/>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97" name="TextBox 96"/>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98" name="TextBox 97"/>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sp>
        <p:nvSpPr>
          <p:cNvPr id="43" name="TextBox 42"/>
          <p:cNvSpPr txBox="1"/>
          <p:nvPr/>
        </p:nvSpPr>
        <p:spPr>
          <a:xfrm>
            <a:off x="5771523" y="2213112"/>
            <a:ext cx="990679" cy="261610"/>
          </a:xfrm>
          <a:prstGeom prst="rect">
            <a:avLst/>
          </a:prstGeom>
          <a:noFill/>
        </p:spPr>
        <p:txBody>
          <a:bodyPr wrap="square" rtlCol="0">
            <a:spAutoFit/>
          </a:bodyPr>
          <a:lstStyle/>
          <a:p>
            <a:pPr algn="ctr"/>
            <a:r>
              <a:rPr lang="en-US" sz="1050" dirty="0">
                <a:solidFill>
                  <a:schemeClr val="tx1">
                    <a:lumMod val="50000"/>
                    <a:lumOff val="50000"/>
                  </a:schemeClr>
                </a:solidFill>
              </a:rPr>
              <a:t>(top 2 box)</a:t>
            </a:r>
          </a:p>
        </p:txBody>
      </p:sp>
      <p:sp>
        <p:nvSpPr>
          <p:cNvPr id="44" name="TextBox 43"/>
          <p:cNvSpPr txBox="1"/>
          <p:nvPr/>
        </p:nvSpPr>
        <p:spPr>
          <a:xfrm>
            <a:off x="5771523" y="3566668"/>
            <a:ext cx="990679" cy="261610"/>
          </a:xfrm>
          <a:prstGeom prst="rect">
            <a:avLst/>
          </a:prstGeom>
          <a:noFill/>
        </p:spPr>
        <p:txBody>
          <a:bodyPr wrap="square" rtlCol="0">
            <a:spAutoFit/>
          </a:bodyPr>
          <a:lstStyle/>
          <a:p>
            <a:pPr algn="ctr"/>
            <a:r>
              <a:rPr lang="en-US" sz="1050" dirty="0">
                <a:solidFill>
                  <a:schemeClr val="tx1">
                    <a:lumMod val="50000"/>
                    <a:lumOff val="50000"/>
                  </a:schemeClr>
                </a:solidFill>
              </a:rPr>
              <a:t>(top 2 box)</a:t>
            </a:r>
          </a:p>
        </p:txBody>
      </p:sp>
    </p:spTree>
    <p:extLst>
      <p:ext uri="{BB962C8B-B14F-4D97-AF65-F5344CB8AC3E}">
        <p14:creationId xmlns:p14="http://schemas.microsoft.com/office/powerpoint/2010/main" val="41688122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Gain Frame Feedback</a:t>
            </a:r>
          </a:p>
        </p:txBody>
      </p:sp>
      <p:sp>
        <p:nvSpPr>
          <p:cNvPr id="3" name="Slide Number Placeholder 2"/>
          <p:cNvSpPr>
            <a:spLocks noGrp="1"/>
          </p:cNvSpPr>
          <p:nvPr>
            <p:ph type="sldNum" sz="quarter" idx="4"/>
          </p:nvPr>
        </p:nvSpPr>
        <p:spPr/>
        <p:txBody>
          <a:bodyPr/>
          <a:lstStyle/>
          <a:p>
            <a:fld id="{62DFECC4-1679-4D45-9635-E86BD1EE09E9}" type="slidenum">
              <a:rPr lang="en-US" smtClean="0"/>
              <a:pPr/>
              <a:t>98</a:t>
            </a:fld>
            <a:endParaRPr lang="en-US" dirty="0"/>
          </a:p>
        </p:txBody>
      </p:sp>
      <p:sp>
        <p:nvSpPr>
          <p:cNvPr id="5" name="Rectangle 4"/>
          <p:cNvSpPr/>
          <p:nvPr/>
        </p:nvSpPr>
        <p:spPr>
          <a:xfrm>
            <a:off x="503237" y="1279188"/>
            <a:ext cx="8022655" cy="2286908"/>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txBody>
          <a:bodyPr wrap="square" anchor="ctr">
            <a:spAutoFit/>
          </a:bodyPr>
          <a:lstStyle/>
          <a:p>
            <a:pPr>
              <a:lnSpc>
                <a:spcPct val="110000"/>
              </a:lnSpc>
            </a:pPr>
            <a:r>
              <a:rPr lang="en-US" b="1" dirty="0">
                <a:latin typeface="Calibri" panose="020F0502020204030204" pitchFamily="34" charset="0"/>
                <a:ea typeface="Calibri" panose="020F0502020204030204" pitchFamily="34" charset="0"/>
                <a:cs typeface="Times New Roman" panose="02020603050405020304" pitchFamily="18" charset="0"/>
              </a:rPr>
              <a:t>Children will benefit.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0000"/>
              </a:lnSpc>
              <a:spcBef>
                <a:spcPts val="600"/>
              </a:spcBef>
            </a:pPr>
            <a:r>
              <a:rPr lang="en-US" dirty="0">
                <a:latin typeface="Calibri" panose="020F0502020204030204" pitchFamily="34" charset="0"/>
                <a:ea typeface="Calibri" panose="020F0502020204030204" pitchFamily="34" charset="0"/>
                <a:cs typeface="Times New Roman" panose="02020603050405020304" pitchFamily="18" charset="0"/>
              </a:rPr>
              <a:t>Making social and emotional skills part of the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learning equation </a:t>
            </a:r>
            <a:r>
              <a:rPr lang="en-US" dirty="0">
                <a:latin typeface="Calibri" panose="020F0502020204030204" pitchFamily="34" charset="0"/>
                <a:ea typeface="Calibri" panose="020F0502020204030204" pitchFamily="34" charset="0"/>
                <a:cs typeface="Times New Roman" panose="02020603050405020304" pitchFamily="18" charset="0"/>
              </a:rPr>
              <a:t>will help children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succeed</a:t>
            </a:r>
            <a:r>
              <a:rPr lang="en-US" dirty="0">
                <a:latin typeface="Calibri" panose="020F0502020204030204" pitchFamily="34" charset="0"/>
                <a:ea typeface="Calibri" panose="020F0502020204030204" pitchFamily="34" charset="0"/>
                <a:cs typeface="Times New Roman" panose="02020603050405020304" pitchFamily="18" charset="0"/>
              </a:rPr>
              <a:t> in school and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life.  </a:t>
            </a:r>
            <a:r>
              <a:rPr lang="en-US" dirty="0">
                <a:latin typeface="Calibri" panose="020F0502020204030204" pitchFamily="34" charset="0"/>
                <a:ea typeface="Calibri" panose="020F0502020204030204" pitchFamily="34" charset="0"/>
                <a:cs typeface="Times New Roman" panose="02020603050405020304" pitchFamily="18" charset="0"/>
              </a:rPr>
              <a:t>With social and emotional skills, children can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manage emotion, build positive relationships </a:t>
            </a:r>
            <a:r>
              <a:rPr lang="en-US" dirty="0">
                <a:latin typeface="Calibri" panose="020F0502020204030204" pitchFamily="34" charset="0"/>
                <a:ea typeface="Calibri" panose="020F0502020204030204" pitchFamily="34" charset="0"/>
                <a:cs typeface="Times New Roman" panose="02020603050405020304" pitchFamily="18" charset="0"/>
              </a:rPr>
              <a:t>and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navigate social environments.  </a:t>
            </a:r>
            <a:r>
              <a:rPr lang="en-US" dirty="0">
                <a:latin typeface="Calibri" panose="020F0502020204030204" pitchFamily="34" charset="0"/>
                <a:ea typeface="Calibri" panose="020F0502020204030204" pitchFamily="34" charset="0"/>
                <a:cs typeface="Times New Roman" panose="02020603050405020304" pitchFamily="18" charset="0"/>
              </a:rPr>
              <a:t>When adults focus on helping children develop these skills and are supported by good policies and training, children are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better</a:t>
            </a: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prepared </a:t>
            </a:r>
            <a:r>
              <a:rPr lang="en-US" dirty="0">
                <a:latin typeface="Calibri" panose="020F0502020204030204" pitchFamily="34" charset="0"/>
                <a:ea typeface="Calibri" panose="020F0502020204030204" pitchFamily="34" charset="0"/>
                <a:cs typeface="Times New Roman" panose="02020603050405020304" pitchFamily="18" charset="0"/>
              </a:rPr>
              <a:t>for the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world </a:t>
            </a:r>
            <a:r>
              <a:rPr lang="en-US" dirty="0">
                <a:latin typeface="Calibri" panose="020F0502020204030204" pitchFamily="34" charset="0"/>
                <a:ea typeface="Calibri" panose="020F0502020204030204" pitchFamily="34" charset="0"/>
                <a:cs typeface="Times New Roman" panose="02020603050405020304" pitchFamily="18" charset="0"/>
              </a:rPr>
              <a:t>and able to </a:t>
            </a:r>
            <a:r>
              <a:rPr lang="en-US" dirty="0">
                <a:solidFill>
                  <a:srgbClr val="7030A0"/>
                </a:solidFill>
                <a:latin typeface="Calibri" panose="020F0502020204030204" pitchFamily="34" charset="0"/>
                <a:ea typeface="Calibri" panose="020F0502020204030204" pitchFamily="34" charset="0"/>
                <a:cs typeface="Times New Roman" panose="02020603050405020304" pitchFamily="18" charset="0"/>
              </a:rPr>
              <a:t>fulfill their </a:t>
            </a: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potential.</a:t>
            </a:r>
            <a:endParaRPr lang="en-US"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445181" y="1002189"/>
            <a:ext cx="3766096" cy="276999"/>
          </a:xfrm>
          <a:prstGeom prst="rect">
            <a:avLst/>
          </a:prstGeom>
          <a:noFill/>
        </p:spPr>
        <p:txBody>
          <a:bodyPr wrap="square" rtlCol="0">
            <a:spAutoFit/>
          </a:bodyPr>
          <a:lstStyle/>
          <a:p>
            <a:r>
              <a:rPr lang="en-US" sz="1200" dirty="0">
                <a:latin typeface="Calibri" panose="020F0502020204030204" pitchFamily="34" charset="0"/>
              </a:rPr>
              <a:t>Highlighter Tool:</a:t>
            </a:r>
            <a:r>
              <a:rPr lang="en-US" sz="1200" dirty="0">
                <a:solidFill>
                  <a:srgbClr val="7030A0"/>
                </a:solidFill>
                <a:latin typeface="Calibri" panose="020F0502020204030204" pitchFamily="34" charset="0"/>
              </a:rPr>
              <a:t> 30-39% liked  </a:t>
            </a:r>
            <a:r>
              <a:rPr lang="en-US" sz="1200" dirty="0">
                <a:solidFill>
                  <a:srgbClr val="00B050"/>
                </a:solidFill>
                <a:latin typeface="Calibri" panose="020F0502020204030204" pitchFamily="34" charset="0"/>
              </a:rPr>
              <a:t>40% or more liked</a:t>
            </a:r>
          </a:p>
        </p:txBody>
      </p:sp>
      <p:sp>
        <p:nvSpPr>
          <p:cNvPr id="22" name="Rounded Rectangular Callout 21"/>
          <p:cNvSpPr/>
          <p:nvPr/>
        </p:nvSpPr>
        <p:spPr>
          <a:xfrm>
            <a:off x="503238" y="3821578"/>
            <a:ext cx="4076196" cy="2826306"/>
          </a:xfrm>
          <a:prstGeom prst="wedgeRoundRectCallout">
            <a:avLst>
              <a:gd name="adj1" fmla="val -6150"/>
              <a:gd name="adj2" fmla="val 57057"/>
              <a:gd name="adj3" fmla="val 16667"/>
            </a:avLst>
          </a:prstGeom>
          <a:solidFill>
            <a:schemeClr val="accent3"/>
          </a:solidFill>
          <a:ln>
            <a:noFill/>
          </a:ln>
        </p:spPr>
        <p:txBody>
          <a:bodyPr wrap="square">
            <a:spAutoFit/>
          </a:bodyPr>
          <a:lstStyle/>
          <a:p>
            <a:r>
              <a:rPr lang="en-US" sz="1600" b="1" dirty="0">
                <a:solidFill>
                  <a:srgbClr val="000000"/>
                </a:solidFill>
              </a:rPr>
              <a:t>Respondent feedback:</a:t>
            </a:r>
          </a:p>
          <a:p>
            <a:endParaRPr lang="en-US" sz="1600" i="1" dirty="0">
              <a:solidFill>
                <a:srgbClr val="000000"/>
              </a:solidFill>
            </a:endParaRPr>
          </a:p>
          <a:p>
            <a:r>
              <a:rPr lang="en-US" sz="1600" i="1" dirty="0">
                <a:solidFill>
                  <a:srgbClr val="000000"/>
                </a:solidFill>
              </a:rPr>
              <a:t>“This strikes me as a positive statement. The phrase ‘learning equation’ captures the complexity and interface of SEL and academic learning.” Policymaker</a:t>
            </a:r>
          </a:p>
          <a:p>
            <a:endParaRPr lang="en-US" sz="1600" i="1" dirty="0">
              <a:solidFill>
                <a:srgbClr val="000000"/>
              </a:solidFill>
            </a:endParaRPr>
          </a:p>
          <a:p>
            <a:r>
              <a:rPr lang="en-US" sz="1600" i="1" dirty="0">
                <a:solidFill>
                  <a:srgbClr val="000000"/>
                </a:solidFill>
              </a:rPr>
              <a:t>“I liked the ‘children can manage emotion…’ giving them ownership of their own future success.”</a:t>
            </a:r>
            <a:r>
              <a:rPr lang="en-US" sz="1600" i="1" dirty="0"/>
              <a:t> K-12</a:t>
            </a:r>
          </a:p>
        </p:txBody>
      </p:sp>
      <p:sp>
        <p:nvSpPr>
          <p:cNvPr id="40" name="TextBox 39"/>
          <p:cNvSpPr txBox="1"/>
          <p:nvPr/>
        </p:nvSpPr>
        <p:spPr>
          <a:xfrm>
            <a:off x="4749023" y="4372956"/>
            <a:ext cx="3776870" cy="1723549"/>
          </a:xfrm>
          <a:prstGeom prst="rect">
            <a:avLst/>
          </a:prstGeom>
          <a:solidFill>
            <a:schemeClr val="bg1"/>
          </a:solidFill>
          <a:ln>
            <a:solidFill>
              <a:srgbClr val="C00000"/>
            </a:solidFill>
          </a:ln>
        </p:spPr>
        <p:txBody>
          <a:bodyPr wrap="square" rtlCol="0" anchor="ctr">
            <a:spAutoFit/>
          </a:bodyPr>
          <a:lstStyle/>
          <a:p>
            <a:pPr>
              <a:spcBef>
                <a:spcPts val="600"/>
              </a:spcBef>
              <a:buClr>
                <a:srgbClr val="C00000"/>
              </a:buClr>
            </a:pPr>
            <a:r>
              <a:rPr lang="en-US" sz="1600" b="1" dirty="0"/>
              <a:t>Pitfalls to avoid:</a:t>
            </a:r>
          </a:p>
          <a:p>
            <a:pPr marL="285750" indent="-285750">
              <a:spcBef>
                <a:spcPts val="600"/>
              </a:spcBef>
              <a:buClr>
                <a:srgbClr val="C00000"/>
              </a:buClr>
              <a:buFont typeface="Arial" panose="020B0604020202020204" pitchFamily="34" charset="0"/>
              <a:buChar char="•"/>
            </a:pPr>
            <a:r>
              <a:rPr lang="en-US" sz="1600" dirty="0"/>
              <a:t>“Learning equation” was a new term for some.</a:t>
            </a:r>
          </a:p>
          <a:p>
            <a:pPr marL="285750" indent="-285750">
              <a:spcBef>
                <a:spcPts val="600"/>
              </a:spcBef>
              <a:buClr>
                <a:srgbClr val="C00000"/>
              </a:buClr>
              <a:buFont typeface="Arial" panose="020B0604020202020204" pitchFamily="34" charset="0"/>
              <a:buChar char="•"/>
            </a:pPr>
            <a:r>
              <a:rPr lang="en-US" sz="1600" dirty="0"/>
              <a:t>Some found the wording bland and wanted to see more impactful language (i.e. “good policies”).</a:t>
            </a:r>
          </a:p>
        </p:txBody>
      </p:sp>
    </p:spTree>
    <p:extLst>
      <p:ext uri="{BB962C8B-B14F-4D97-AF65-F5344CB8AC3E}">
        <p14:creationId xmlns:p14="http://schemas.microsoft.com/office/powerpoint/2010/main" val="10464999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Empowerment Frame</a:t>
            </a:r>
          </a:p>
        </p:txBody>
      </p:sp>
      <p:sp>
        <p:nvSpPr>
          <p:cNvPr id="3" name="Slide Number Placeholder 2"/>
          <p:cNvSpPr>
            <a:spLocks noGrp="1"/>
          </p:cNvSpPr>
          <p:nvPr>
            <p:ph type="sldNum" sz="quarter" idx="4"/>
          </p:nvPr>
        </p:nvSpPr>
        <p:spPr/>
        <p:txBody>
          <a:bodyPr/>
          <a:lstStyle/>
          <a:p>
            <a:fld id="{62DFECC4-1679-4D45-9635-E86BD1EE09E9}" type="slidenum">
              <a:rPr lang="en-US" smtClean="0"/>
              <a:pPr/>
              <a:t>99</a:t>
            </a:fld>
            <a:endParaRPr lang="en-US" dirty="0"/>
          </a:p>
        </p:txBody>
      </p:sp>
      <p:sp>
        <p:nvSpPr>
          <p:cNvPr id="4" name="Text Placeholder 3"/>
          <p:cNvSpPr>
            <a:spLocks noGrp="1"/>
          </p:cNvSpPr>
          <p:nvPr>
            <p:ph type="body" sz="quarter" idx="13"/>
          </p:nvPr>
        </p:nvSpPr>
        <p:spPr>
          <a:xfrm>
            <a:off x="503239" y="975958"/>
            <a:ext cx="4054802" cy="5524022"/>
          </a:xfrm>
        </p:spPr>
        <p:txBody>
          <a:bodyPr anchor="ctr">
            <a:normAutofit fontScale="92500"/>
          </a:bodyPr>
          <a:lstStyle/>
          <a:p>
            <a:pPr>
              <a:lnSpc>
                <a:spcPct val="110000"/>
              </a:lnSpc>
              <a:spcBef>
                <a:spcPts val="1200"/>
              </a:spcBef>
            </a:pPr>
            <a:r>
              <a:rPr lang="en-US" dirty="0">
                <a:latin typeface="+mn-lt"/>
              </a:rPr>
              <a:t>Resonates particularly with </a:t>
            </a:r>
            <a:br>
              <a:rPr lang="en-US" dirty="0">
                <a:latin typeface="+mn-lt"/>
              </a:rPr>
            </a:br>
            <a:r>
              <a:rPr lang="en-US" dirty="0">
                <a:latin typeface="+mn-lt"/>
              </a:rPr>
              <a:t>K-12 and Afterschool. </a:t>
            </a:r>
          </a:p>
          <a:p>
            <a:pPr>
              <a:lnSpc>
                <a:spcPct val="110000"/>
              </a:lnSpc>
              <a:spcBef>
                <a:spcPts val="1200"/>
              </a:spcBef>
            </a:pPr>
            <a:r>
              <a:rPr lang="en-US" dirty="0">
                <a:latin typeface="+mn-lt"/>
              </a:rPr>
              <a:t>Credible for all audiences.</a:t>
            </a:r>
          </a:p>
          <a:p>
            <a:pPr>
              <a:lnSpc>
                <a:spcPct val="110000"/>
              </a:lnSpc>
              <a:spcBef>
                <a:spcPts val="1200"/>
              </a:spcBef>
            </a:pPr>
            <a:r>
              <a:rPr lang="en-US" dirty="0">
                <a:latin typeface="+mn-lt"/>
              </a:rPr>
              <a:t>“All adults have a role” tests well; this focus is received more positively than specifically targeting K-12 and OST as primarily responsible. </a:t>
            </a:r>
          </a:p>
          <a:p>
            <a:pPr>
              <a:lnSpc>
                <a:spcPct val="110000"/>
              </a:lnSpc>
              <a:spcBef>
                <a:spcPts val="1200"/>
              </a:spcBef>
            </a:pPr>
            <a:r>
              <a:rPr lang="en-US" dirty="0">
                <a:latin typeface="+mn-lt"/>
              </a:rPr>
              <a:t>Making the link between students feeling “loved, nurtured and safe” and “willing to take risks for learning” is useful in building the case for SEL.</a:t>
            </a:r>
          </a:p>
          <a:p>
            <a:pPr>
              <a:lnSpc>
                <a:spcPct val="110000"/>
              </a:lnSpc>
              <a:spcBef>
                <a:spcPts val="1200"/>
              </a:spcBef>
            </a:pPr>
            <a:r>
              <a:rPr lang="en-US" dirty="0">
                <a:latin typeface="+mn-lt"/>
              </a:rPr>
              <a:t>While not the primary theme to emphasize, this frame will help engage K-12 and Afterschool and has some language useful to all communication.</a:t>
            </a:r>
          </a:p>
        </p:txBody>
      </p:sp>
      <p:grpSp>
        <p:nvGrpSpPr>
          <p:cNvPr id="9" name="Group 8"/>
          <p:cNvGrpSpPr/>
          <p:nvPr/>
        </p:nvGrpSpPr>
        <p:grpSpPr>
          <a:xfrm>
            <a:off x="5521301" y="971106"/>
            <a:ext cx="3393424" cy="4759599"/>
            <a:chOff x="5521301" y="971106"/>
            <a:chExt cx="3393424" cy="4759599"/>
          </a:xfrm>
        </p:grpSpPr>
        <p:sp>
          <p:nvSpPr>
            <p:cNvPr id="40" name="Rectangle 39"/>
            <p:cNvSpPr/>
            <p:nvPr/>
          </p:nvSpPr>
          <p:spPr>
            <a:xfrm>
              <a:off x="5521301" y="1269083"/>
              <a:ext cx="3393424" cy="4461622"/>
            </a:xfrm>
            <a:prstGeom prst="rect">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Chart 40"/>
            <p:cNvGraphicFramePr/>
            <p:nvPr/>
          </p:nvGraphicFramePr>
          <p:xfrm>
            <a:off x="5674864" y="1365501"/>
            <a:ext cx="3239861" cy="4255404"/>
          </p:xfrm>
          <a:graphic>
            <a:graphicData uri="http://schemas.openxmlformats.org/drawingml/2006/chart">
              <c:chart xmlns:c="http://schemas.openxmlformats.org/drawingml/2006/chart" xmlns:r="http://schemas.openxmlformats.org/officeDocument/2006/relationships" r:id="rId3"/>
            </a:graphicData>
          </a:graphic>
        </p:graphicFrame>
        <p:sp>
          <p:nvSpPr>
            <p:cNvPr id="42" name="TextBox 41"/>
            <p:cNvSpPr txBox="1"/>
            <p:nvPr/>
          </p:nvSpPr>
          <p:spPr>
            <a:xfrm>
              <a:off x="6416326" y="971106"/>
              <a:ext cx="1603373" cy="338554"/>
            </a:xfrm>
            <a:prstGeom prst="rect">
              <a:avLst/>
            </a:prstGeom>
            <a:noFill/>
            <a:effectLst/>
          </p:spPr>
          <p:txBody>
            <a:bodyPr wrap="square" rtlCol="0">
              <a:spAutoFit/>
            </a:bodyPr>
            <a:lstStyle/>
            <a:p>
              <a:pPr algn="ctr"/>
              <a:r>
                <a:rPr lang="en-US" sz="1600" b="1" dirty="0">
                  <a:solidFill>
                    <a:schemeClr val="accent1"/>
                  </a:solidFill>
                </a:rPr>
                <a:t>RATINGS</a:t>
              </a:r>
              <a:endParaRPr lang="en-US" sz="1600" dirty="0">
                <a:solidFill>
                  <a:schemeClr val="accent1"/>
                </a:solidFill>
              </a:endParaRPr>
            </a:p>
          </p:txBody>
        </p:sp>
        <p:sp>
          <p:nvSpPr>
            <p:cNvPr id="8" name="TextBox 7"/>
            <p:cNvSpPr txBox="1"/>
            <p:nvPr/>
          </p:nvSpPr>
          <p:spPr>
            <a:xfrm>
              <a:off x="5615533" y="3323637"/>
              <a:ext cx="1361130" cy="338554"/>
            </a:xfrm>
            <a:prstGeom prst="rect">
              <a:avLst/>
            </a:prstGeom>
            <a:solidFill>
              <a:schemeClr val="bg1"/>
            </a:solidFill>
          </p:spPr>
          <p:txBody>
            <a:bodyPr wrap="square" rtlCol="0">
              <a:spAutoFit/>
            </a:bodyPr>
            <a:lstStyle/>
            <a:p>
              <a:pPr algn="ctr"/>
              <a:r>
                <a:rPr lang="en-US" sz="1600" dirty="0">
                  <a:solidFill>
                    <a:schemeClr val="tx1">
                      <a:lumMod val="65000"/>
                      <a:lumOff val="35000"/>
                    </a:schemeClr>
                  </a:solidFill>
                </a:rPr>
                <a:t>Credible</a:t>
              </a:r>
            </a:p>
          </p:txBody>
        </p:sp>
        <p:sp>
          <p:nvSpPr>
            <p:cNvPr id="63" name="TextBox 62"/>
            <p:cNvSpPr txBox="1"/>
            <p:nvPr/>
          </p:nvSpPr>
          <p:spPr>
            <a:xfrm>
              <a:off x="5800758" y="5051816"/>
              <a:ext cx="990679" cy="261610"/>
            </a:xfrm>
            <a:prstGeom prst="rect">
              <a:avLst/>
            </a:prstGeom>
            <a:noFill/>
          </p:spPr>
          <p:txBody>
            <a:bodyPr wrap="square" rtlCol="0">
              <a:spAutoFit/>
            </a:bodyPr>
            <a:lstStyle/>
            <a:p>
              <a:pPr algn="ctr"/>
              <a:r>
                <a:rPr lang="en-US" sz="1050" u="sng" dirty="0">
                  <a:solidFill>
                    <a:schemeClr val="tx1">
                      <a:lumMod val="50000"/>
                      <a:lumOff val="50000"/>
                    </a:schemeClr>
                  </a:solidFill>
                </a:rPr>
                <a:t>(pick 1)</a:t>
              </a:r>
            </a:p>
          </p:txBody>
        </p:sp>
      </p:grpSp>
      <p:sp>
        <p:nvSpPr>
          <p:cNvPr id="37" name="5-Point Star 36"/>
          <p:cNvSpPr/>
          <p:nvPr/>
        </p:nvSpPr>
        <p:spPr>
          <a:xfrm>
            <a:off x="8311673" y="1933418"/>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8" name="5-Point Star 37"/>
          <p:cNvSpPr/>
          <p:nvPr/>
        </p:nvSpPr>
        <p:spPr>
          <a:xfrm>
            <a:off x="8197645" y="3261765"/>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9" name="5-Point Star 38"/>
          <p:cNvSpPr/>
          <p:nvPr/>
        </p:nvSpPr>
        <p:spPr>
          <a:xfrm>
            <a:off x="8267404" y="3563296"/>
            <a:ext cx="234966" cy="213865"/>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83" name="Group 82"/>
          <p:cNvGrpSpPr/>
          <p:nvPr/>
        </p:nvGrpSpPr>
        <p:grpSpPr>
          <a:xfrm>
            <a:off x="6265402" y="6499980"/>
            <a:ext cx="2058784" cy="307777"/>
            <a:chOff x="5963444" y="6460739"/>
            <a:chExt cx="2058784" cy="307777"/>
          </a:xfrm>
        </p:grpSpPr>
        <p:sp>
          <p:nvSpPr>
            <p:cNvPr id="84" name="TextBox 83"/>
            <p:cNvSpPr txBox="1"/>
            <p:nvPr/>
          </p:nvSpPr>
          <p:spPr>
            <a:xfrm>
              <a:off x="6060537" y="6460739"/>
              <a:ext cx="1961691" cy="307777"/>
            </a:xfrm>
            <a:prstGeom prst="rect">
              <a:avLst/>
            </a:prstGeom>
            <a:noFill/>
          </p:spPr>
          <p:txBody>
            <a:bodyPr wrap="none" rtlCol="0">
              <a:spAutoFit/>
            </a:bodyPr>
            <a:lstStyle/>
            <a:p>
              <a:r>
                <a:rPr lang="en-US" sz="1400" dirty="0">
                  <a:latin typeface="Calibri" panose="020F0502020204030204" pitchFamily="34" charset="0"/>
                </a:rPr>
                <a:t> = top choice in category</a:t>
              </a:r>
            </a:p>
          </p:txBody>
        </p:sp>
        <p:sp>
          <p:nvSpPr>
            <p:cNvPr id="85" name="5-Point Star 84"/>
            <p:cNvSpPr/>
            <p:nvPr/>
          </p:nvSpPr>
          <p:spPr>
            <a:xfrm>
              <a:off x="5963444" y="6521043"/>
              <a:ext cx="194186" cy="176748"/>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grpSp>
        <p:nvGrpSpPr>
          <p:cNvPr id="86" name="Group 85"/>
          <p:cNvGrpSpPr/>
          <p:nvPr/>
        </p:nvGrpSpPr>
        <p:grpSpPr>
          <a:xfrm>
            <a:off x="6703843" y="5793957"/>
            <a:ext cx="1278994" cy="642870"/>
            <a:chOff x="7669161" y="5248385"/>
            <a:chExt cx="1278994" cy="642870"/>
          </a:xfrm>
        </p:grpSpPr>
        <p:sp>
          <p:nvSpPr>
            <p:cNvPr id="87" name="Oval 86"/>
            <p:cNvSpPr>
              <a:spLocks noChangeAspect="1"/>
            </p:cNvSpPr>
            <p:nvPr/>
          </p:nvSpPr>
          <p:spPr>
            <a:xfrm>
              <a:off x="7669161" y="5478979"/>
              <a:ext cx="187365" cy="187365"/>
            </a:xfrm>
            <a:prstGeom prst="ellipse">
              <a:avLst/>
            </a:prstGeom>
            <a:solidFill>
              <a:srgbClr val="C00000"/>
            </a:solidFill>
            <a:ln>
              <a:solidFill>
                <a:srgbClr val="FF0000">
                  <a:alpha val="50000"/>
                </a:srgb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88" name="Group 87"/>
            <p:cNvGrpSpPr/>
            <p:nvPr/>
          </p:nvGrpSpPr>
          <p:grpSpPr>
            <a:xfrm>
              <a:off x="7669161" y="5248385"/>
              <a:ext cx="1278994" cy="642870"/>
              <a:chOff x="7669161" y="5248385"/>
              <a:chExt cx="1278994" cy="642870"/>
            </a:xfrm>
          </p:grpSpPr>
          <p:grpSp>
            <p:nvGrpSpPr>
              <p:cNvPr id="89" name="Group 88"/>
              <p:cNvGrpSpPr/>
              <p:nvPr/>
            </p:nvGrpSpPr>
            <p:grpSpPr>
              <a:xfrm>
                <a:off x="7669161" y="5266540"/>
                <a:ext cx="187365" cy="187365"/>
                <a:chOff x="10979428" y="3900250"/>
                <a:chExt cx="584279" cy="581693"/>
              </a:xfrm>
            </p:grpSpPr>
            <p:sp>
              <p:nvSpPr>
                <p:cNvPr id="106" name="Oval 105"/>
                <p:cNvSpPr>
                  <a:spLocks noChangeAspect="1"/>
                </p:cNvSpPr>
                <p:nvPr/>
              </p:nvSpPr>
              <p:spPr>
                <a:xfrm>
                  <a:off x="10979428" y="3900250"/>
                  <a:ext cx="581693" cy="581693"/>
                </a:xfrm>
                <a:prstGeom prst="ellipse">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07" name="Picture 106"/>
                <p:cNvPicPr>
                  <a:picLocks noChangeAspect="1"/>
                </p:cNvPicPr>
                <p:nvPr/>
              </p:nvPicPr>
              <p:blipFill rotWithShape="1">
                <a:blip r:embed="rId4"/>
                <a:srcRect l="2607" t="6649" r="2502" b="3428"/>
                <a:stretch/>
              </p:blipFill>
              <p:spPr>
                <a:xfrm>
                  <a:off x="11100495" y="3948112"/>
                  <a:ext cx="339555" cy="460089"/>
                </a:xfrm>
                <a:prstGeom prst="rect">
                  <a:avLst/>
                </a:prstGeom>
              </p:spPr>
            </p:pic>
            <p:sp>
              <p:nvSpPr>
                <p:cNvPr id="108" name="Oval 107"/>
                <p:cNvSpPr>
                  <a:spLocks noChangeAspect="1"/>
                </p:cNvSpPr>
                <p:nvPr/>
              </p:nvSpPr>
              <p:spPr>
                <a:xfrm>
                  <a:off x="10982014" y="3900250"/>
                  <a:ext cx="581693" cy="581693"/>
                </a:xfrm>
                <a:prstGeom prst="ellipse">
                  <a:avLst/>
                </a:prstGeom>
                <a:no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7669161" y="5248385"/>
                <a:ext cx="1278994" cy="642870"/>
                <a:chOff x="7669161" y="5248385"/>
                <a:chExt cx="1278994" cy="642870"/>
              </a:xfrm>
            </p:grpSpPr>
            <p:sp>
              <p:nvSpPr>
                <p:cNvPr id="91" name="TextBox 90"/>
                <p:cNvSpPr txBox="1"/>
                <p:nvPr/>
              </p:nvSpPr>
              <p:spPr>
                <a:xfrm>
                  <a:off x="7767553" y="5708375"/>
                  <a:ext cx="1123183" cy="182880"/>
                </a:xfrm>
                <a:prstGeom prst="rect">
                  <a:avLst/>
                </a:prstGeom>
                <a:solidFill>
                  <a:schemeClr val="accent5"/>
                </a:solidFill>
              </p:spPr>
              <p:txBody>
                <a:bodyPr wrap="square" rtlCol="0" anchor="ctr">
                  <a:spAutoFit/>
                </a:bodyPr>
                <a:lstStyle/>
                <a:p>
                  <a:r>
                    <a:rPr lang="en-US" sz="1000" dirty="0">
                      <a:solidFill>
                        <a:schemeClr val="bg1"/>
                      </a:solidFill>
                    </a:rPr>
                    <a:t>Afterschool</a:t>
                  </a:r>
                </a:p>
              </p:txBody>
            </p:sp>
            <p:sp>
              <p:nvSpPr>
                <p:cNvPr id="92" name="TextBox 91"/>
                <p:cNvSpPr txBox="1"/>
                <p:nvPr/>
              </p:nvSpPr>
              <p:spPr>
                <a:xfrm>
                  <a:off x="7810081" y="5493491"/>
                  <a:ext cx="1080655" cy="166255"/>
                </a:xfrm>
                <a:prstGeom prst="rect">
                  <a:avLst/>
                </a:prstGeom>
                <a:solidFill>
                  <a:srgbClr val="C00000">
                    <a:alpha val="80000"/>
                  </a:srgbClr>
                </a:solidFill>
              </p:spPr>
              <p:txBody>
                <a:bodyPr wrap="square" rtlCol="0" anchor="ctr">
                  <a:spAutoFit/>
                </a:bodyPr>
                <a:lstStyle/>
                <a:p>
                  <a:r>
                    <a:rPr lang="en-US" sz="1050" dirty="0">
                      <a:solidFill>
                        <a:schemeClr val="bg1"/>
                      </a:solidFill>
                    </a:rPr>
                    <a:t>K-12</a:t>
                  </a:r>
                </a:p>
              </p:txBody>
            </p:sp>
            <p:sp>
              <p:nvSpPr>
                <p:cNvPr id="93" name="TextBox 92"/>
                <p:cNvSpPr txBox="1"/>
                <p:nvPr/>
              </p:nvSpPr>
              <p:spPr>
                <a:xfrm>
                  <a:off x="7810081" y="5281930"/>
                  <a:ext cx="1080655" cy="166255"/>
                </a:xfrm>
                <a:prstGeom prst="rect">
                  <a:avLst/>
                </a:prstGeom>
                <a:solidFill>
                  <a:schemeClr val="accent1"/>
                </a:solidFill>
              </p:spPr>
              <p:txBody>
                <a:bodyPr wrap="square" rtlCol="0" anchor="ctr">
                  <a:spAutoFit/>
                </a:bodyPr>
                <a:lstStyle/>
                <a:p>
                  <a:r>
                    <a:rPr lang="en-US" sz="1050" dirty="0">
                      <a:solidFill>
                        <a:schemeClr val="bg1"/>
                      </a:solidFill>
                    </a:rPr>
                    <a:t>Policy</a:t>
                  </a:r>
                </a:p>
              </p:txBody>
            </p:sp>
            <p:grpSp>
              <p:nvGrpSpPr>
                <p:cNvPr id="94" name="Group 93"/>
                <p:cNvGrpSpPr/>
                <p:nvPr/>
              </p:nvGrpSpPr>
              <p:grpSpPr>
                <a:xfrm>
                  <a:off x="7669161" y="5691416"/>
                  <a:ext cx="187365" cy="187365"/>
                  <a:chOff x="7151688" y="1101474"/>
                  <a:chExt cx="1246909" cy="1246909"/>
                </a:xfrm>
              </p:grpSpPr>
              <p:sp>
                <p:nvSpPr>
                  <p:cNvPr id="104" name="Oval 103"/>
                  <p:cNvSpPr>
                    <a:spLocks noChangeAspect="1"/>
                  </p:cNvSpPr>
                  <p:nvPr/>
                </p:nvSpPr>
                <p:spPr>
                  <a:xfrm>
                    <a:off x="7151688" y="1101474"/>
                    <a:ext cx="1246909" cy="1246909"/>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105" name="Picture 104"/>
                  <p:cNvPicPr>
                    <a:picLocks noChangeAspect="1"/>
                  </p:cNvPicPr>
                  <p:nvPr/>
                </p:nvPicPr>
                <p:blipFill rotWithShape="1">
                  <a:blip r:embed="rId5"/>
                  <a:srcRect l="8220" t="6842" b="6868"/>
                  <a:stretch/>
                </p:blipFill>
                <p:spPr>
                  <a:xfrm>
                    <a:off x="7365840" y="1304459"/>
                    <a:ext cx="818604" cy="840938"/>
                  </a:xfrm>
                  <a:prstGeom prst="rect">
                    <a:avLst/>
                  </a:prstGeom>
                </p:spPr>
              </p:pic>
            </p:grpSp>
            <p:grpSp>
              <p:nvGrpSpPr>
                <p:cNvPr id="95" name="Group 94"/>
                <p:cNvGrpSpPr/>
                <p:nvPr/>
              </p:nvGrpSpPr>
              <p:grpSpPr>
                <a:xfrm>
                  <a:off x="7698396" y="5491715"/>
                  <a:ext cx="122280" cy="148679"/>
                  <a:chOff x="6259830" y="260894"/>
                  <a:chExt cx="1131570" cy="1375860"/>
                </a:xfrm>
              </p:grpSpPr>
              <p:grpSp>
                <p:nvGrpSpPr>
                  <p:cNvPr id="99" name="Group 98"/>
                  <p:cNvGrpSpPr/>
                  <p:nvPr/>
                </p:nvGrpSpPr>
                <p:grpSpPr>
                  <a:xfrm>
                    <a:off x="6357098" y="260894"/>
                    <a:ext cx="936267" cy="1079584"/>
                    <a:chOff x="6374985" y="241883"/>
                    <a:chExt cx="936267" cy="1123092"/>
                  </a:xfrm>
                </p:grpSpPr>
                <p:sp>
                  <p:nvSpPr>
                    <p:cNvPr id="101" name="Freeform 100"/>
                    <p:cNvSpPr/>
                    <p:nvPr/>
                  </p:nvSpPr>
                  <p:spPr>
                    <a:xfrm>
                      <a:off x="6374985" y="520143"/>
                      <a:ext cx="936267" cy="844832"/>
                    </a:xfrm>
                    <a:custGeom>
                      <a:avLst/>
                      <a:gdLst>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11363 w 940166"/>
                        <a:gd name="connsiteY14" fmla="*/ 3975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621"/>
                        <a:gd name="connsiteX1" fmla="*/ 340219 w 940166"/>
                        <a:gd name="connsiteY1" fmla="*/ 17748 h 849621"/>
                        <a:gd name="connsiteX2" fmla="*/ 217973 w 940166"/>
                        <a:gd name="connsiteY2" fmla="*/ 7968 h 849621"/>
                        <a:gd name="connsiteX3" fmla="*/ 56608 w 940166"/>
                        <a:gd name="connsiteY3" fmla="*/ 120434 h 849621"/>
                        <a:gd name="connsiteX4" fmla="*/ 5265 w 940166"/>
                        <a:gd name="connsiteY4" fmla="*/ 369816 h 849621"/>
                        <a:gd name="connsiteX5" fmla="*/ 169074 w 940166"/>
                        <a:gd name="connsiteY5" fmla="*/ 780562 h 849621"/>
                        <a:gd name="connsiteX6" fmla="*/ 396452 w 940166"/>
                        <a:gd name="connsiteY6" fmla="*/ 822126 h 849621"/>
                        <a:gd name="connsiteX7" fmla="*/ 479579 w 940166"/>
                        <a:gd name="connsiteY7" fmla="*/ 773228 h 849621"/>
                        <a:gd name="connsiteX8" fmla="*/ 526033 w 940166"/>
                        <a:gd name="connsiteY8" fmla="*/ 824571 h 849621"/>
                        <a:gd name="connsiteX9" fmla="*/ 677618 w 940166"/>
                        <a:gd name="connsiteY9" fmla="*/ 844130 h 849621"/>
                        <a:gd name="connsiteX10" fmla="*/ 804754 w 940166"/>
                        <a:gd name="connsiteY10" fmla="*/ 726774 h 849621"/>
                        <a:gd name="connsiteX11" fmla="*/ 936779 w 940166"/>
                        <a:gd name="connsiteY11" fmla="*/ 318473 h 849621"/>
                        <a:gd name="connsiteX12" fmla="*/ 885436 w 940166"/>
                        <a:gd name="connsiteY12" fmla="*/ 110654 h 849621"/>
                        <a:gd name="connsiteX13" fmla="*/ 719181 w 940166"/>
                        <a:gd name="connsiteY13" fmla="*/ 7968 h 849621"/>
                        <a:gd name="connsiteX14" fmla="*/ 548037 w 940166"/>
                        <a:gd name="connsiteY14" fmla="*/ 44642 h 849621"/>
                        <a:gd name="connsiteX15" fmla="*/ 464910 w 940166"/>
                        <a:gd name="connsiteY15" fmla="*/ 86205 h 849621"/>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6452 w 940166"/>
                        <a:gd name="connsiteY6" fmla="*/ 822126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910 w 940166"/>
                        <a:gd name="connsiteY0" fmla="*/ 86205 h 849729"/>
                        <a:gd name="connsiteX1" fmla="*/ 340219 w 940166"/>
                        <a:gd name="connsiteY1" fmla="*/ 17748 h 849729"/>
                        <a:gd name="connsiteX2" fmla="*/ 217973 w 940166"/>
                        <a:gd name="connsiteY2" fmla="*/ 7968 h 849729"/>
                        <a:gd name="connsiteX3" fmla="*/ 56608 w 940166"/>
                        <a:gd name="connsiteY3" fmla="*/ 120434 h 849729"/>
                        <a:gd name="connsiteX4" fmla="*/ 5265 w 940166"/>
                        <a:gd name="connsiteY4" fmla="*/ 369816 h 849729"/>
                        <a:gd name="connsiteX5" fmla="*/ 169074 w 940166"/>
                        <a:gd name="connsiteY5" fmla="*/ 780562 h 849729"/>
                        <a:gd name="connsiteX6" fmla="*/ 398897 w 940166"/>
                        <a:gd name="connsiteY6" fmla="*/ 834351 h 849729"/>
                        <a:gd name="connsiteX7" fmla="*/ 467355 w 940166"/>
                        <a:gd name="connsiteY7" fmla="*/ 768338 h 849729"/>
                        <a:gd name="connsiteX8" fmla="*/ 526033 w 940166"/>
                        <a:gd name="connsiteY8" fmla="*/ 824571 h 849729"/>
                        <a:gd name="connsiteX9" fmla="*/ 677618 w 940166"/>
                        <a:gd name="connsiteY9" fmla="*/ 844130 h 849729"/>
                        <a:gd name="connsiteX10" fmla="*/ 804754 w 940166"/>
                        <a:gd name="connsiteY10" fmla="*/ 726774 h 849729"/>
                        <a:gd name="connsiteX11" fmla="*/ 936779 w 940166"/>
                        <a:gd name="connsiteY11" fmla="*/ 318473 h 849729"/>
                        <a:gd name="connsiteX12" fmla="*/ 885436 w 940166"/>
                        <a:gd name="connsiteY12" fmla="*/ 110654 h 849729"/>
                        <a:gd name="connsiteX13" fmla="*/ 719181 w 940166"/>
                        <a:gd name="connsiteY13" fmla="*/ 7968 h 849729"/>
                        <a:gd name="connsiteX14" fmla="*/ 548037 w 940166"/>
                        <a:gd name="connsiteY14" fmla="*/ 44642 h 849729"/>
                        <a:gd name="connsiteX15" fmla="*/ 464910 w 940166"/>
                        <a:gd name="connsiteY15" fmla="*/ 86205 h 849729"/>
                        <a:gd name="connsiteX0" fmla="*/ 464528 w 939784"/>
                        <a:gd name="connsiteY0" fmla="*/ 81308 h 844832"/>
                        <a:gd name="connsiteX1" fmla="*/ 339837 w 939784"/>
                        <a:gd name="connsiteY1" fmla="*/ 12851 h 844832"/>
                        <a:gd name="connsiteX2" fmla="*/ 190697 w 939784"/>
                        <a:gd name="connsiteY2" fmla="*/ 12850 h 844832"/>
                        <a:gd name="connsiteX3" fmla="*/ 56226 w 939784"/>
                        <a:gd name="connsiteY3" fmla="*/ 115537 h 844832"/>
                        <a:gd name="connsiteX4" fmla="*/ 4883 w 939784"/>
                        <a:gd name="connsiteY4" fmla="*/ 364919 h 844832"/>
                        <a:gd name="connsiteX5" fmla="*/ 168692 w 939784"/>
                        <a:gd name="connsiteY5" fmla="*/ 775665 h 844832"/>
                        <a:gd name="connsiteX6" fmla="*/ 398515 w 939784"/>
                        <a:gd name="connsiteY6" fmla="*/ 829454 h 844832"/>
                        <a:gd name="connsiteX7" fmla="*/ 466973 w 939784"/>
                        <a:gd name="connsiteY7" fmla="*/ 763441 h 844832"/>
                        <a:gd name="connsiteX8" fmla="*/ 525651 w 939784"/>
                        <a:gd name="connsiteY8" fmla="*/ 819674 h 844832"/>
                        <a:gd name="connsiteX9" fmla="*/ 677236 w 939784"/>
                        <a:gd name="connsiteY9" fmla="*/ 839233 h 844832"/>
                        <a:gd name="connsiteX10" fmla="*/ 804372 w 939784"/>
                        <a:gd name="connsiteY10" fmla="*/ 721877 h 844832"/>
                        <a:gd name="connsiteX11" fmla="*/ 936397 w 939784"/>
                        <a:gd name="connsiteY11" fmla="*/ 313576 h 844832"/>
                        <a:gd name="connsiteX12" fmla="*/ 885054 w 939784"/>
                        <a:gd name="connsiteY12" fmla="*/ 105757 h 844832"/>
                        <a:gd name="connsiteX13" fmla="*/ 718799 w 939784"/>
                        <a:gd name="connsiteY13" fmla="*/ 3071 h 844832"/>
                        <a:gd name="connsiteX14" fmla="*/ 547655 w 939784"/>
                        <a:gd name="connsiteY14" fmla="*/ 39745 h 844832"/>
                        <a:gd name="connsiteX15" fmla="*/ 464528 w 939784"/>
                        <a:gd name="connsiteY15" fmla="*/ 81308 h 844832"/>
                        <a:gd name="connsiteX0" fmla="*/ 461011 w 936267"/>
                        <a:gd name="connsiteY0" fmla="*/ 81308 h 844832"/>
                        <a:gd name="connsiteX1" fmla="*/ 336320 w 936267"/>
                        <a:gd name="connsiteY1" fmla="*/ 12851 h 844832"/>
                        <a:gd name="connsiteX2" fmla="*/ 187180 w 936267"/>
                        <a:gd name="connsiteY2" fmla="*/ 12850 h 844832"/>
                        <a:gd name="connsiteX3" fmla="*/ 52709 w 936267"/>
                        <a:gd name="connsiteY3" fmla="*/ 115537 h 844832"/>
                        <a:gd name="connsiteX4" fmla="*/ 5176 w 936267"/>
                        <a:gd name="connsiteY4" fmla="*/ 313393 h 844832"/>
                        <a:gd name="connsiteX5" fmla="*/ 165175 w 936267"/>
                        <a:gd name="connsiteY5" fmla="*/ 775665 h 844832"/>
                        <a:gd name="connsiteX6" fmla="*/ 394998 w 936267"/>
                        <a:gd name="connsiteY6" fmla="*/ 829454 h 844832"/>
                        <a:gd name="connsiteX7" fmla="*/ 463456 w 936267"/>
                        <a:gd name="connsiteY7" fmla="*/ 763441 h 844832"/>
                        <a:gd name="connsiteX8" fmla="*/ 522134 w 936267"/>
                        <a:gd name="connsiteY8" fmla="*/ 819674 h 844832"/>
                        <a:gd name="connsiteX9" fmla="*/ 673719 w 936267"/>
                        <a:gd name="connsiteY9" fmla="*/ 839233 h 844832"/>
                        <a:gd name="connsiteX10" fmla="*/ 800855 w 936267"/>
                        <a:gd name="connsiteY10" fmla="*/ 721877 h 844832"/>
                        <a:gd name="connsiteX11" fmla="*/ 932880 w 936267"/>
                        <a:gd name="connsiteY11" fmla="*/ 313576 h 844832"/>
                        <a:gd name="connsiteX12" fmla="*/ 881537 w 936267"/>
                        <a:gd name="connsiteY12" fmla="*/ 105757 h 844832"/>
                        <a:gd name="connsiteX13" fmla="*/ 715282 w 936267"/>
                        <a:gd name="connsiteY13" fmla="*/ 3071 h 844832"/>
                        <a:gd name="connsiteX14" fmla="*/ 544138 w 936267"/>
                        <a:gd name="connsiteY14" fmla="*/ 39745 h 844832"/>
                        <a:gd name="connsiteX15" fmla="*/ 461011 w 936267"/>
                        <a:gd name="connsiteY15" fmla="*/ 81308 h 844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36267" h="844832">
                          <a:moveTo>
                            <a:pt x="461011" y="81308"/>
                          </a:moveTo>
                          <a:cubicBezTo>
                            <a:pt x="426375" y="76826"/>
                            <a:pt x="381958" y="24261"/>
                            <a:pt x="336320" y="12851"/>
                          </a:cubicBezTo>
                          <a:cubicBezTo>
                            <a:pt x="290682" y="1441"/>
                            <a:pt x="234448" y="-4264"/>
                            <a:pt x="187180" y="12850"/>
                          </a:cubicBezTo>
                          <a:cubicBezTo>
                            <a:pt x="139912" y="29964"/>
                            <a:pt x="83043" y="65447"/>
                            <a:pt x="52709" y="115537"/>
                          </a:cubicBezTo>
                          <a:cubicBezTo>
                            <a:pt x="22375" y="165627"/>
                            <a:pt x="-13568" y="203372"/>
                            <a:pt x="5176" y="313393"/>
                          </a:cubicBezTo>
                          <a:cubicBezTo>
                            <a:pt x="23920" y="423414"/>
                            <a:pt x="100205" y="689655"/>
                            <a:pt x="165175" y="775665"/>
                          </a:cubicBezTo>
                          <a:cubicBezTo>
                            <a:pt x="230145" y="861675"/>
                            <a:pt x="345285" y="831491"/>
                            <a:pt x="394998" y="829454"/>
                          </a:cubicBezTo>
                          <a:cubicBezTo>
                            <a:pt x="444711" y="827417"/>
                            <a:pt x="442267" y="765071"/>
                            <a:pt x="463456" y="763441"/>
                          </a:cubicBezTo>
                          <a:cubicBezTo>
                            <a:pt x="484645" y="761811"/>
                            <a:pt x="487090" y="807042"/>
                            <a:pt x="522134" y="819674"/>
                          </a:cubicBezTo>
                          <a:cubicBezTo>
                            <a:pt x="557178" y="832306"/>
                            <a:pt x="627266" y="855532"/>
                            <a:pt x="673719" y="839233"/>
                          </a:cubicBezTo>
                          <a:cubicBezTo>
                            <a:pt x="720172" y="822934"/>
                            <a:pt x="757662" y="809486"/>
                            <a:pt x="800855" y="721877"/>
                          </a:cubicBezTo>
                          <a:cubicBezTo>
                            <a:pt x="844048" y="634268"/>
                            <a:pt x="919433" y="416263"/>
                            <a:pt x="932880" y="313576"/>
                          </a:cubicBezTo>
                          <a:cubicBezTo>
                            <a:pt x="946327" y="210889"/>
                            <a:pt x="917803" y="157508"/>
                            <a:pt x="881537" y="105757"/>
                          </a:cubicBezTo>
                          <a:cubicBezTo>
                            <a:pt x="845271" y="54006"/>
                            <a:pt x="777628" y="14888"/>
                            <a:pt x="715282" y="3071"/>
                          </a:cubicBezTo>
                          <a:cubicBezTo>
                            <a:pt x="652936" y="-8746"/>
                            <a:pt x="589369" y="15703"/>
                            <a:pt x="544138" y="39745"/>
                          </a:cubicBezTo>
                          <a:cubicBezTo>
                            <a:pt x="498907" y="63787"/>
                            <a:pt x="495647" y="85790"/>
                            <a:pt x="461011" y="81308"/>
                          </a:cubicBez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p:nvSpPr>
                  <p:spPr>
                    <a:xfrm>
                      <a:off x="6716195" y="259161"/>
                      <a:ext cx="130850" cy="347179"/>
                    </a:xfrm>
                    <a:custGeom>
                      <a:avLst/>
                      <a:gdLst>
                        <a:gd name="connsiteX0" fmla="*/ 129580 w 130850"/>
                        <a:gd name="connsiteY0" fmla="*/ 347179 h 347179"/>
                        <a:gd name="connsiteX1" fmla="*/ 119801 w 130850"/>
                        <a:gd name="connsiteY1" fmla="*/ 202929 h 347179"/>
                        <a:gd name="connsiteX2" fmla="*/ 48898 w 130850"/>
                        <a:gd name="connsiteY2" fmla="*/ 48899 h 347179"/>
                        <a:gd name="connsiteX3" fmla="*/ 0 w 130850"/>
                        <a:gd name="connsiteY3" fmla="*/ 0 h 347179"/>
                      </a:gdLst>
                      <a:ahLst/>
                      <a:cxnLst>
                        <a:cxn ang="0">
                          <a:pos x="connsiteX0" y="connsiteY0"/>
                        </a:cxn>
                        <a:cxn ang="0">
                          <a:pos x="connsiteX1" y="connsiteY1"/>
                        </a:cxn>
                        <a:cxn ang="0">
                          <a:pos x="connsiteX2" y="connsiteY2"/>
                        </a:cxn>
                        <a:cxn ang="0">
                          <a:pos x="connsiteX3" y="connsiteY3"/>
                        </a:cxn>
                      </a:cxnLst>
                      <a:rect l="l" t="t" r="r" b="b"/>
                      <a:pathLst>
                        <a:path w="130850" h="347179">
                          <a:moveTo>
                            <a:pt x="129580" y="347179"/>
                          </a:moveTo>
                          <a:cubicBezTo>
                            <a:pt x="131414" y="299910"/>
                            <a:pt x="133248" y="252642"/>
                            <a:pt x="119801" y="202929"/>
                          </a:cubicBezTo>
                          <a:cubicBezTo>
                            <a:pt x="106354" y="153216"/>
                            <a:pt x="68865" y="82720"/>
                            <a:pt x="48898" y="48899"/>
                          </a:cubicBezTo>
                          <a:cubicBezTo>
                            <a:pt x="28931" y="15078"/>
                            <a:pt x="14465" y="7539"/>
                            <a:pt x="0" y="0"/>
                          </a:cubicBez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 Diagonal Corner Rectangle 102"/>
                    <p:cNvSpPr/>
                    <p:nvPr/>
                  </p:nvSpPr>
                  <p:spPr>
                    <a:xfrm>
                      <a:off x="6835635" y="241883"/>
                      <a:ext cx="239602" cy="180888"/>
                    </a:xfrm>
                    <a:prstGeom prst="round2DiagRect">
                      <a:avLst>
                        <a:gd name="adj1" fmla="val 50000"/>
                        <a:gd name="adj2" fmla="val 0"/>
                      </a:avLst>
                    </a:pr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Flowchart: Delay 14"/>
                  <p:cNvSpPr/>
                  <p:nvPr/>
                </p:nvSpPr>
                <p:spPr>
                  <a:xfrm flipH="1">
                    <a:off x="6259830" y="1343489"/>
                    <a:ext cx="1131570" cy="293265"/>
                  </a:xfrm>
                  <a:custGeom>
                    <a:avLst/>
                    <a:gdLst>
                      <a:gd name="connsiteX0" fmla="*/ 0 w 2804309"/>
                      <a:gd name="connsiteY0" fmla="*/ 0 h 837282"/>
                      <a:gd name="connsiteX1" fmla="*/ 1402155 w 2804309"/>
                      <a:gd name="connsiteY1" fmla="*/ 0 h 837282"/>
                      <a:gd name="connsiteX2" fmla="*/ 2804310 w 2804309"/>
                      <a:gd name="connsiteY2" fmla="*/ 418641 h 837282"/>
                      <a:gd name="connsiteX3" fmla="*/ 1402155 w 2804309"/>
                      <a:gd name="connsiteY3" fmla="*/ 837282 h 837282"/>
                      <a:gd name="connsiteX4" fmla="*/ 0 w 2804309"/>
                      <a:gd name="connsiteY4" fmla="*/ 837282 h 837282"/>
                      <a:gd name="connsiteX5" fmla="*/ 0 w 2804309"/>
                      <a:gd name="connsiteY5" fmla="*/ 0 h 837282"/>
                      <a:gd name="connsiteX0" fmla="*/ 0 w 2822690"/>
                      <a:gd name="connsiteY0" fmla="*/ 0 h 837282"/>
                      <a:gd name="connsiteX1" fmla="*/ 1402155 w 2822690"/>
                      <a:gd name="connsiteY1" fmla="*/ 0 h 837282"/>
                      <a:gd name="connsiteX2" fmla="*/ 2822690 w 2822690"/>
                      <a:gd name="connsiteY2" fmla="*/ 414046 h 837282"/>
                      <a:gd name="connsiteX3" fmla="*/ 1402155 w 2822690"/>
                      <a:gd name="connsiteY3" fmla="*/ 837282 h 837282"/>
                      <a:gd name="connsiteX4" fmla="*/ 0 w 2822690"/>
                      <a:gd name="connsiteY4" fmla="*/ 837282 h 837282"/>
                      <a:gd name="connsiteX5" fmla="*/ 0 w 2822690"/>
                      <a:gd name="connsiteY5" fmla="*/ 0 h 837282"/>
                      <a:gd name="connsiteX0" fmla="*/ 0 w 2822902"/>
                      <a:gd name="connsiteY0" fmla="*/ 2082 h 840662"/>
                      <a:gd name="connsiteX1" fmla="*/ 1402155 w 2822902"/>
                      <a:gd name="connsiteY1" fmla="*/ 2082 h 840662"/>
                      <a:gd name="connsiteX2" fmla="*/ 2822690 w 2822902"/>
                      <a:gd name="connsiteY2" fmla="*/ 416128 h 840662"/>
                      <a:gd name="connsiteX3" fmla="*/ 1402155 w 2822902"/>
                      <a:gd name="connsiteY3" fmla="*/ 839364 h 840662"/>
                      <a:gd name="connsiteX4" fmla="*/ 0 w 2822902"/>
                      <a:gd name="connsiteY4" fmla="*/ 839364 h 840662"/>
                      <a:gd name="connsiteX5" fmla="*/ 0 w 2822902"/>
                      <a:gd name="connsiteY5" fmla="*/ 2082 h 840662"/>
                      <a:gd name="connsiteX0" fmla="*/ 0 w 2822690"/>
                      <a:gd name="connsiteY0" fmla="*/ 12553 h 860300"/>
                      <a:gd name="connsiteX1" fmla="*/ 1402155 w 2822690"/>
                      <a:gd name="connsiteY1" fmla="*/ 12553 h 860300"/>
                      <a:gd name="connsiteX2" fmla="*/ 2822690 w 2822690"/>
                      <a:gd name="connsiteY2" fmla="*/ 426599 h 860300"/>
                      <a:gd name="connsiteX3" fmla="*/ 1402155 w 2822690"/>
                      <a:gd name="connsiteY3" fmla="*/ 849835 h 860300"/>
                      <a:gd name="connsiteX4" fmla="*/ 0 w 2822690"/>
                      <a:gd name="connsiteY4" fmla="*/ 849835 h 860300"/>
                      <a:gd name="connsiteX5" fmla="*/ 0 w 2822690"/>
                      <a:gd name="connsiteY5" fmla="*/ 12553 h 860300"/>
                      <a:gd name="connsiteX0" fmla="*/ 0 w 2822690"/>
                      <a:gd name="connsiteY0" fmla="*/ 5970 h 847786"/>
                      <a:gd name="connsiteX1" fmla="*/ 1402155 w 2822690"/>
                      <a:gd name="connsiteY1" fmla="*/ 5970 h 847786"/>
                      <a:gd name="connsiteX2" fmla="*/ 2822690 w 2822690"/>
                      <a:gd name="connsiteY2" fmla="*/ 420016 h 847786"/>
                      <a:gd name="connsiteX3" fmla="*/ 1402155 w 2822690"/>
                      <a:gd name="connsiteY3" fmla="*/ 843252 h 847786"/>
                      <a:gd name="connsiteX4" fmla="*/ 0 w 2822690"/>
                      <a:gd name="connsiteY4" fmla="*/ 843252 h 847786"/>
                      <a:gd name="connsiteX5" fmla="*/ 0 w 2822690"/>
                      <a:gd name="connsiteY5" fmla="*/ 5970 h 847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2690" h="847786">
                        <a:moveTo>
                          <a:pt x="0" y="5970"/>
                        </a:moveTo>
                        <a:lnTo>
                          <a:pt x="1402155" y="5970"/>
                        </a:lnTo>
                        <a:cubicBezTo>
                          <a:pt x="2176544" y="5970"/>
                          <a:pt x="2822690" y="-82298"/>
                          <a:pt x="2822690" y="420016"/>
                        </a:cubicBezTo>
                        <a:cubicBezTo>
                          <a:pt x="2822690" y="922330"/>
                          <a:pt x="2176544" y="843252"/>
                          <a:pt x="1402155" y="843252"/>
                        </a:cubicBezTo>
                        <a:lnTo>
                          <a:pt x="0" y="843252"/>
                        </a:lnTo>
                        <a:lnTo>
                          <a:pt x="0" y="5970"/>
                        </a:lnTo>
                        <a:close/>
                      </a:path>
                    </a:pathLst>
                  </a:custGeom>
                  <a:solidFill>
                    <a:srgbClr val="C0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p:cNvSpPr txBox="1"/>
                <p:nvPr/>
              </p:nvSpPr>
              <p:spPr>
                <a:xfrm>
                  <a:off x="8288213" y="5248385"/>
                  <a:ext cx="659942" cy="209848"/>
                </a:xfrm>
                <a:prstGeom prst="rect">
                  <a:avLst/>
                </a:prstGeom>
                <a:noFill/>
              </p:spPr>
              <p:txBody>
                <a:bodyPr wrap="square" rtlCol="0">
                  <a:spAutoFit/>
                </a:bodyPr>
                <a:lstStyle/>
                <a:p>
                  <a:pPr algn="r"/>
                  <a:r>
                    <a:rPr lang="en-US" sz="900" dirty="0">
                      <a:solidFill>
                        <a:schemeClr val="bg1"/>
                      </a:solidFill>
                    </a:rPr>
                    <a:t>n=192</a:t>
                  </a:r>
                </a:p>
              </p:txBody>
            </p:sp>
            <p:sp>
              <p:nvSpPr>
                <p:cNvPr id="97" name="TextBox 96"/>
                <p:cNvSpPr txBox="1"/>
                <p:nvPr/>
              </p:nvSpPr>
              <p:spPr>
                <a:xfrm>
                  <a:off x="8288213" y="5462842"/>
                  <a:ext cx="659942" cy="209848"/>
                </a:xfrm>
                <a:prstGeom prst="rect">
                  <a:avLst/>
                </a:prstGeom>
                <a:noFill/>
              </p:spPr>
              <p:txBody>
                <a:bodyPr wrap="square" rtlCol="0">
                  <a:spAutoFit/>
                </a:bodyPr>
                <a:lstStyle/>
                <a:p>
                  <a:pPr algn="r"/>
                  <a:r>
                    <a:rPr lang="en-US" sz="900" dirty="0">
                      <a:solidFill>
                        <a:schemeClr val="bg1"/>
                      </a:solidFill>
                    </a:rPr>
                    <a:t>n=331</a:t>
                  </a:r>
                </a:p>
              </p:txBody>
            </p:sp>
            <p:sp>
              <p:nvSpPr>
                <p:cNvPr id="98" name="TextBox 97"/>
                <p:cNvSpPr txBox="1"/>
                <p:nvPr/>
              </p:nvSpPr>
              <p:spPr>
                <a:xfrm>
                  <a:off x="8288213" y="5679321"/>
                  <a:ext cx="659942" cy="209848"/>
                </a:xfrm>
                <a:prstGeom prst="rect">
                  <a:avLst/>
                </a:prstGeom>
                <a:noFill/>
              </p:spPr>
              <p:txBody>
                <a:bodyPr wrap="square" rtlCol="0">
                  <a:spAutoFit/>
                </a:bodyPr>
                <a:lstStyle/>
                <a:p>
                  <a:pPr algn="r"/>
                  <a:r>
                    <a:rPr lang="en-US" sz="900" dirty="0">
                      <a:solidFill>
                        <a:schemeClr val="bg1"/>
                      </a:solidFill>
                    </a:rPr>
                    <a:t>n=620</a:t>
                  </a:r>
                </a:p>
              </p:txBody>
            </p:sp>
          </p:grpSp>
        </p:grpSp>
      </p:grpSp>
    </p:spTree>
    <p:extLst>
      <p:ext uri="{BB962C8B-B14F-4D97-AF65-F5344CB8AC3E}">
        <p14:creationId xmlns:p14="http://schemas.microsoft.com/office/powerpoint/2010/main" val="3998485513"/>
      </p:ext>
    </p:extLst>
  </p:cSld>
  <p:clrMapOvr>
    <a:masterClrMapping/>
  </p:clrMapOvr>
</p:sld>
</file>

<file path=ppt/theme/theme1.xml><?xml version="1.0" encoding="utf-8"?>
<a:theme xmlns:a="http://schemas.openxmlformats.org/drawingml/2006/main" name="Edge Theme">
  <a:themeElements>
    <a:clrScheme name="Edge Research">
      <a:dk1>
        <a:sysClr val="windowText" lastClr="000000"/>
      </a:dk1>
      <a:lt1>
        <a:sysClr val="window" lastClr="FFFFFF"/>
      </a:lt1>
      <a:dk2>
        <a:srgbClr val="003E7E"/>
      </a:dk2>
      <a:lt2>
        <a:srgbClr val="B9E0F7"/>
      </a:lt2>
      <a:accent1>
        <a:srgbClr val="0067B1"/>
      </a:accent1>
      <a:accent2>
        <a:srgbClr val="0096D6"/>
      </a:accent2>
      <a:accent3>
        <a:srgbClr val="B9E0F7"/>
      </a:accent3>
      <a:accent4>
        <a:srgbClr val="6A737B"/>
      </a:accent4>
      <a:accent5>
        <a:srgbClr val="FDBB30"/>
      </a:accent5>
      <a:accent6>
        <a:srgbClr val="D9531E"/>
      </a:accent6>
      <a:hlink>
        <a:srgbClr val="0563C1"/>
      </a:hlink>
      <a:folHlink>
        <a:srgbClr val="954F72"/>
      </a:folHlink>
    </a:clrScheme>
    <a:fontScheme name="Custom 1">
      <a:majorFont>
        <a:latin typeface="Gadugi"/>
        <a:ea typeface=""/>
        <a:cs typeface=""/>
      </a:majorFont>
      <a:minorFont>
        <a:latin typeface="Gadug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ge Research Template 9-18-14" id="{4D0201D2-45A9-40DC-B3E4-76C9B4ECC0DE}" vid="{2E2E0AE3-D0F4-42E6-AC6F-812AF840D2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WFDescription xmlns="4268b559-ae5c-44d0-acfc-003748d801b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B3AACA7788F84595807688CA45B175" ma:contentTypeVersion="1" ma:contentTypeDescription="Create a new document." ma:contentTypeScope="" ma:versionID="c3845fc36759289d50401f548785a450">
  <xsd:schema xmlns:xsd="http://www.w3.org/2001/XMLSchema" xmlns:xs="http://www.w3.org/2001/XMLSchema" xmlns:p="http://schemas.microsoft.com/office/2006/metadata/properties" xmlns:ns1="http://schemas.microsoft.com/sharepoint/v3" xmlns:ns2="4268b559-ae5c-44d0-acfc-003748d801b3" targetNamespace="http://schemas.microsoft.com/office/2006/metadata/properties" ma:root="true" ma:fieldsID="0b4d49812e72c48d3c3af4aa5f94a061" ns1:_="" ns2:_="">
    <xsd:import namespace="http://schemas.microsoft.com/sharepoint/v3"/>
    <xsd:import namespace="4268b559-ae5c-44d0-acfc-003748d801b3"/>
    <xsd:element name="properties">
      <xsd:complexType>
        <xsd:sequence>
          <xsd:element name="documentManagement">
            <xsd:complexType>
              <xsd:all>
                <xsd:element ref="ns1:PublishingStartDate" minOccurs="0"/>
                <xsd:element ref="ns1:PublishingExpirationDate" minOccurs="0"/>
                <xsd:element ref="ns2:WF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68b559-ae5c-44d0-acfc-003748d801b3" elementFormDefault="qualified">
    <xsd:import namespace="http://schemas.microsoft.com/office/2006/documentManagement/types"/>
    <xsd:import namespace="http://schemas.microsoft.com/office/infopath/2007/PartnerControls"/>
    <xsd:element name="WFDescription" ma:index="10" nillable="true" ma:displayName="WFDescription" ma:internalName="WFDescription">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B86BA2-CFED-42DC-BDC8-864CA597DCD3}">
  <ds:schemaRefs>
    <ds:schemaRef ds:uri="http://schemas.microsoft.com/sharepoint/v3/contenttype/forms"/>
  </ds:schemaRefs>
</ds:datastoreItem>
</file>

<file path=customXml/itemProps2.xml><?xml version="1.0" encoding="utf-8"?>
<ds:datastoreItem xmlns:ds="http://schemas.openxmlformats.org/officeDocument/2006/customXml" ds:itemID="{5B4FB533-6378-4206-9128-26CAFA4C834B}">
  <ds:schemaRefs>
    <ds:schemaRef ds:uri="http://schemas.microsoft.com/office/2006/metadata/properties"/>
    <ds:schemaRef ds:uri="http://schemas.microsoft.com/office/infopath/2007/PartnerControls"/>
    <ds:schemaRef ds:uri="http://schemas.microsoft.com/sharepoint/v3"/>
    <ds:schemaRef ds:uri="4268b559-ae5c-44d0-acfc-003748d801b3"/>
  </ds:schemaRefs>
</ds:datastoreItem>
</file>

<file path=customXml/itemProps3.xml><?xml version="1.0" encoding="utf-8"?>
<ds:datastoreItem xmlns:ds="http://schemas.openxmlformats.org/officeDocument/2006/customXml" ds:itemID="{BE2A89D6-4C47-4D37-87BD-0B93F6587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68b559-ae5c-44d0-acfc-003748d801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Edge Research Template 9-18-14</Template>
  <TotalTime>4826</TotalTime>
  <Words>20995</Words>
  <Application>Microsoft Office PowerPoint</Application>
  <PresentationFormat>On-screen Show (4:3)</PresentationFormat>
  <Paragraphs>2802</Paragraphs>
  <Slides>132</Slides>
  <Notes>88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132</vt:i4>
      </vt:variant>
    </vt:vector>
  </HeadingPairs>
  <TitlesOfParts>
    <vt:vector size="142" baseType="lpstr">
      <vt:lpstr>Times New Roman</vt:lpstr>
      <vt:lpstr>Webdings</vt:lpstr>
      <vt:lpstr>Wingdings</vt:lpstr>
      <vt:lpstr>Symbol</vt:lpstr>
      <vt:lpstr>Gadugi</vt:lpstr>
      <vt:lpstr>Segoe UI Semibold</vt:lpstr>
      <vt:lpstr>Courier New</vt:lpstr>
      <vt:lpstr>Arial</vt:lpstr>
      <vt:lpstr>Calibri</vt:lpstr>
      <vt:lpstr>Edge Theme</vt:lpstr>
      <vt:lpstr>PowerPoint Presentation</vt:lpstr>
      <vt:lpstr>PowerPoint Presentation</vt:lpstr>
      <vt:lpstr>Market Research Approach</vt:lpstr>
      <vt:lpstr>Table of Contents</vt:lpstr>
      <vt:lpstr>Key Findings</vt:lpstr>
      <vt:lpstr>Learning Path</vt:lpstr>
      <vt:lpstr>Desktop Research: 40+ Terms Circulating</vt:lpstr>
      <vt:lpstr>PowerPoint Presentation</vt:lpstr>
      <vt:lpstr>Qualitative: Findings on Terms</vt:lpstr>
      <vt:lpstr>Social and Emotional Learning</vt:lpstr>
      <vt:lpstr>Whole Child Development</vt:lpstr>
      <vt:lpstr>Success Factors</vt:lpstr>
      <vt:lpstr>Youth Development</vt:lpstr>
      <vt:lpstr>Qualitative: Less Effective Terms</vt:lpstr>
      <vt:lpstr>Survey Testing</vt:lpstr>
      <vt:lpstr>Topic Defined</vt:lpstr>
      <vt:lpstr>Quantitative: Findings on Terms</vt:lpstr>
      <vt:lpstr>SEL vs. SEAL</vt:lpstr>
      <vt:lpstr>Parents: Feedback on Terms</vt:lpstr>
      <vt:lpstr>Frames Tested</vt:lpstr>
      <vt:lpstr>Quantitative: Frame Preference</vt:lpstr>
      <vt:lpstr>Parent Feedback: Topic and Frames</vt:lpstr>
      <vt:lpstr>Lessons for Framing</vt:lpstr>
      <vt:lpstr>More on Communicating with Parents</vt:lpstr>
      <vt:lpstr>Encouraging News</vt:lpstr>
      <vt:lpstr>Work to Do</vt:lpstr>
      <vt:lpstr>PowerPoint Presentation</vt:lpstr>
      <vt:lpstr>Desktop Research Methodology </vt:lpstr>
      <vt:lpstr>40+ Terms Circulating</vt:lpstr>
      <vt:lpstr>And 40+ Years of Study</vt:lpstr>
      <vt:lpstr>Frequency: Google Trends</vt:lpstr>
      <vt:lpstr>Leading Terms &amp; Connotations</vt:lpstr>
      <vt:lpstr>PowerPoint Presentation</vt:lpstr>
      <vt:lpstr>Language Shift Underway</vt:lpstr>
      <vt:lpstr>Detailed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Perceptual Map</vt:lpstr>
      <vt:lpstr>PowerPoint Presentation</vt:lpstr>
      <vt:lpstr>Methodology</vt:lpstr>
      <vt:lpstr>Qualitative Findings</vt:lpstr>
      <vt:lpstr>Finalist Terms in Qualitative</vt:lpstr>
      <vt:lpstr>Landscape of Terms</vt:lpstr>
      <vt:lpstr>PowerPoint Presentation</vt:lpstr>
      <vt:lpstr>Social and Emotional Learning</vt:lpstr>
      <vt:lpstr>Social and Emotional Learning</vt:lpstr>
      <vt:lpstr>Whole Child Development</vt:lpstr>
      <vt:lpstr>Whole Child Development</vt:lpstr>
      <vt:lpstr>Success Factors</vt:lpstr>
      <vt:lpstr>Success Factors</vt:lpstr>
      <vt:lpstr>Youth Development</vt:lpstr>
      <vt:lpstr>Youth Development</vt:lpstr>
      <vt:lpstr>Less Effective Terms</vt:lpstr>
      <vt:lpstr>Today’s Mindset</vt:lpstr>
      <vt:lpstr>Policymaker Perspective</vt:lpstr>
      <vt:lpstr>K-12 Perspective</vt:lpstr>
      <vt:lpstr>Afterschool Perspective</vt:lpstr>
      <vt:lpstr>Shared Visions of Success</vt:lpstr>
      <vt:lpstr>Messaging Opportunities</vt:lpstr>
      <vt:lpstr>PowerPoint Presentation</vt:lpstr>
      <vt:lpstr>PowerPoint Presentation</vt:lpstr>
      <vt:lpstr>Methodology</vt:lpstr>
      <vt:lpstr>Quantitative: Findings on Terms</vt:lpstr>
      <vt:lpstr>Encouraging News</vt:lpstr>
      <vt:lpstr>Work to Do</vt:lpstr>
      <vt:lpstr>Lessons for Framing</vt:lpstr>
      <vt:lpstr>Terminology</vt:lpstr>
      <vt:lpstr>Survey Testing</vt:lpstr>
      <vt:lpstr>Character</vt:lpstr>
      <vt:lpstr>Success Factors</vt:lpstr>
      <vt:lpstr>Youth Development</vt:lpstr>
      <vt:lpstr>Social-emotional and academic learning</vt:lpstr>
      <vt:lpstr>Social and emotional learning</vt:lpstr>
      <vt:lpstr>SEL vs. SEAL</vt:lpstr>
      <vt:lpstr>Audience Mindsets</vt:lpstr>
      <vt:lpstr>Education Agendas: Top Tier</vt:lpstr>
      <vt:lpstr>Second Tier Priorities</vt:lpstr>
      <vt:lpstr>Reported Activity</vt:lpstr>
      <vt:lpstr>Efforts Underway </vt:lpstr>
      <vt:lpstr>Top Concerns</vt:lpstr>
      <vt:lpstr>Secondary Concerns</vt:lpstr>
      <vt:lpstr>Framing &amp; Outreach</vt:lpstr>
      <vt:lpstr>Survey Testing </vt:lpstr>
      <vt:lpstr>Frames Tested</vt:lpstr>
      <vt:lpstr>Frame Preference</vt:lpstr>
      <vt:lpstr>Gain Frame</vt:lpstr>
      <vt:lpstr>Gain Frame Feedback</vt:lpstr>
      <vt:lpstr>Empowerment Frame</vt:lpstr>
      <vt:lpstr>Empowerment Frame Feedback</vt:lpstr>
      <vt:lpstr>Solutions Frame</vt:lpstr>
      <vt:lpstr>Solutions Frame Feedback</vt:lpstr>
      <vt:lpstr>Equity Frame</vt:lpstr>
      <vt:lpstr>Equity Frame Feedback</vt:lpstr>
      <vt:lpstr>Prevention Frame</vt:lpstr>
      <vt:lpstr>Prevention Frame Feedback</vt:lpstr>
      <vt:lpstr>Summary of Frame Feedback</vt:lpstr>
      <vt:lpstr>Top Survey Takeaways</vt:lpstr>
      <vt:lpstr>Survey Respondent Profiles</vt:lpstr>
      <vt:lpstr>Policymakers (n=192)</vt:lpstr>
      <vt:lpstr>K12 Leaders (n=331)</vt:lpstr>
      <vt:lpstr>Afterschool Leaders (n=620)</vt:lpstr>
      <vt:lpstr>PowerPoint Presentation</vt:lpstr>
      <vt:lpstr>Purpose of Parent Research</vt:lpstr>
      <vt:lpstr>Methodology</vt:lpstr>
      <vt:lpstr>Key Findings</vt:lpstr>
      <vt:lpstr>Key Findings Cont.</vt:lpstr>
      <vt:lpstr>Parent Mindset: “K-5 Stage”</vt:lpstr>
      <vt:lpstr>Parent Mindset: “Everything Else”</vt:lpstr>
      <vt:lpstr>Effective Terminology With Parents</vt:lpstr>
      <vt:lpstr>Less Effective With Parents</vt:lpstr>
      <vt:lpstr>Response to Definition</vt:lpstr>
      <vt:lpstr>Warming to the Topic</vt:lpstr>
      <vt:lpstr>Current Experience</vt:lpstr>
      <vt:lpstr>PowerPoint Presentation</vt:lpstr>
      <vt:lpstr>Testing Frames</vt:lpstr>
      <vt:lpstr>Testing Frames (text tested among parents)</vt:lpstr>
      <vt:lpstr>Feedback: Gain Frame</vt:lpstr>
      <vt:lpstr>Feedback: Empowerment Frame</vt:lpstr>
      <vt:lpstr>Feedback: Equity Frame</vt:lpstr>
      <vt:lpstr>Language – What Works/What Doesn’t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Emotional Learning: Feedback and Communications Insights from the Field</dc:title>
  <dc:creator>Karen Emmerson</dc:creator>
  <cp:lastModifiedBy>Omar Salem</cp:lastModifiedBy>
  <cp:revision>445</cp:revision>
  <cp:lastPrinted>2015-09-03T22:06:21Z</cp:lastPrinted>
  <dcterms:created xsi:type="dcterms:W3CDTF">2015-08-04T22:00:42Z</dcterms:created>
  <dcterms:modified xsi:type="dcterms:W3CDTF">2024-10-03T15:58:01Z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0x0101001BB3AACA7788F84595807688CA45B175</vt:lpwstr>
  </property>
</Properties>
</file>