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91" r:id="rId5"/>
    <p:sldId id="302" r:id="rId6"/>
    <p:sldId id="873" r:id="rId7"/>
    <p:sldId id="295" r:id="rId8"/>
    <p:sldId id="875" r:id="rId9"/>
    <p:sldId id="870" r:id="rId10"/>
    <p:sldId id="871" r:id="rId11"/>
    <p:sldId id="827" r:id="rId12"/>
    <p:sldId id="834" r:id="rId13"/>
    <p:sldId id="861" r:id="rId14"/>
    <p:sldId id="864" r:id="rId15"/>
    <p:sldId id="857" r:id="rId16"/>
    <p:sldId id="849" r:id="rId17"/>
    <p:sldId id="872" r:id="rId18"/>
    <p:sldId id="845" r:id="rId19"/>
    <p:sldId id="306" r:id="rId20"/>
  </p:sldIdLst>
  <p:sldSz cx="12192000" cy="6858000"/>
  <p:notesSz cx="6858000" cy="1238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8B9136-C461-EF92-EFCB-FEC5C84D0704}" name="Na'im, Alyssa" initials="NA" userId="Na'im, Alyssa" providerId="None"/>
  <p188:author id="{489D1B5D-2324-8A3A-D362-9D29F19B0AE2}" name="Goodyear, Leslie" initials="GL" userId="S::lgoodyear@edc.org::621cff60-c0fb-4595-82ae-9bfe0ee5f3d3" providerId="AD"/>
  <p188:author id="{B5DF0B7D-1CD7-42DD-675C-E5EF08B02181}" name="Streit, Tony" initials="ST" userId="S::tstreit@edc.org::e2571a04-f085-471a-9020-f67ffeffdb7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arris, John" initials="PJ [7]" lastIdx="1" clrIdx="6"/>
  <p:cmAuthor id="1" name="Parris, John" initials="PJ" lastIdx="4" clrIdx="0"/>
  <p:cmAuthor id="8" name="Melissa Connerton" initials="MC" lastIdx="5" clrIdx="7">
    <p:extLst>
      <p:ext uri="{19B8F6BF-5375-455C-9EA6-DF929625EA0E}">
        <p15:presenceInfo xmlns:p15="http://schemas.microsoft.com/office/powerpoint/2012/main" userId="S::mconnerton@wallacefoundation.org::a0bcd32f-1607-4b00-9291-50049ef9374a" providerId="AD"/>
      </p:ext>
    </p:extLst>
  </p:cmAuthor>
  <p:cmAuthor id="2" name="Parris, John" initials="PJ [2]" lastIdx="1" clrIdx="1"/>
  <p:cmAuthor id="9" name="Na'im, Alyssa" initials="NA" lastIdx="1" clrIdx="8">
    <p:extLst>
      <p:ext uri="{19B8F6BF-5375-455C-9EA6-DF929625EA0E}">
        <p15:presenceInfo xmlns:p15="http://schemas.microsoft.com/office/powerpoint/2012/main" userId="Na'im, Alyssa" providerId="None"/>
      </p:ext>
    </p:extLst>
  </p:cmAuthor>
  <p:cmAuthor id="3" name="Parris, John" initials="PJ [3]" lastIdx="1" clrIdx="2"/>
  <p:cmAuthor id="4" name="Parris, John" initials="PJ [4]" lastIdx="1" clrIdx="3"/>
  <p:cmAuthor id="5" name="Parris, John" initials="PJ [5]" lastIdx="1" clrIdx="4"/>
  <p:cmAuthor id="6" name="Parris, John" initials="PJ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403A"/>
    <a:srgbClr val="549B50"/>
    <a:srgbClr val="58A153"/>
    <a:srgbClr val="237CA6"/>
    <a:srgbClr val="61B25C"/>
    <a:srgbClr val="F57C00"/>
    <a:srgbClr val="253D57"/>
    <a:srgbClr val="32A8CE"/>
    <a:srgbClr val="7655A4"/>
    <a:srgbClr val="786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96" y="7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'im, Alyssa" userId="63c3c2e7-79ce-4250-97ed-45faa4d27090" providerId="ADAL" clId="{18549FC4-97EF-4FDA-912C-1D2D29191F41}"/>
    <pc:docChg chg="modSld">
      <pc:chgData name="Na'im, Alyssa" userId="63c3c2e7-79ce-4250-97ed-45faa4d27090" providerId="ADAL" clId="{18549FC4-97EF-4FDA-912C-1D2D29191F41}" dt="2022-06-13T21:42:23.469" v="64" actId="20577"/>
      <pc:docMkLst>
        <pc:docMk/>
      </pc:docMkLst>
      <pc:sldChg chg="modNotesTx">
        <pc:chgData name="Na'im, Alyssa" userId="63c3c2e7-79ce-4250-97ed-45faa4d27090" providerId="ADAL" clId="{18549FC4-97EF-4FDA-912C-1D2D29191F41}" dt="2022-06-13T21:41:02.882" v="3" actId="20577"/>
        <pc:sldMkLst>
          <pc:docMk/>
          <pc:sldMk cId="1771436453" sldId="291"/>
        </pc:sldMkLst>
      </pc:sldChg>
      <pc:sldChg chg="modNotesTx">
        <pc:chgData name="Na'im, Alyssa" userId="63c3c2e7-79ce-4250-97ed-45faa4d27090" providerId="ADAL" clId="{18549FC4-97EF-4FDA-912C-1D2D29191F41}" dt="2022-06-13T21:41:21.196" v="8" actId="20577"/>
        <pc:sldMkLst>
          <pc:docMk/>
          <pc:sldMk cId="4240473806" sldId="295"/>
        </pc:sldMkLst>
      </pc:sldChg>
      <pc:sldChg chg="modNotesTx">
        <pc:chgData name="Na'im, Alyssa" userId="63c3c2e7-79ce-4250-97ed-45faa4d27090" providerId="ADAL" clId="{18549FC4-97EF-4FDA-912C-1D2D29191F41}" dt="2022-06-13T21:41:08.923" v="4"/>
        <pc:sldMkLst>
          <pc:docMk/>
          <pc:sldMk cId="1842195566" sldId="302"/>
        </pc:sldMkLst>
      </pc:sldChg>
      <pc:sldChg chg="modNotesTx">
        <pc:chgData name="Na'im, Alyssa" userId="63c3c2e7-79ce-4250-97ed-45faa4d27090" providerId="ADAL" clId="{18549FC4-97EF-4FDA-912C-1D2D29191F41}" dt="2022-06-13T21:42:23.469" v="64" actId="20577"/>
        <pc:sldMkLst>
          <pc:docMk/>
          <pc:sldMk cId="1819568311" sldId="306"/>
        </pc:sldMkLst>
      </pc:sldChg>
      <pc:sldChg chg="modNotesTx">
        <pc:chgData name="Na'im, Alyssa" userId="63c3c2e7-79ce-4250-97ed-45faa4d27090" providerId="ADAL" clId="{18549FC4-97EF-4FDA-912C-1D2D29191F41}" dt="2022-06-13T21:41:45.050" v="17"/>
        <pc:sldMkLst>
          <pc:docMk/>
          <pc:sldMk cId="1813216133" sldId="827"/>
        </pc:sldMkLst>
      </pc:sldChg>
      <pc:sldChg chg="modNotesTx">
        <pc:chgData name="Na'im, Alyssa" userId="63c3c2e7-79ce-4250-97ed-45faa4d27090" providerId="ADAL" clId="{18549FC4-97EF-4FDA-912C-1D2D29191F41}" dt="2022-06-13T21:41:53.395" v="31" actId="20577"/>
        <pc:sldMkLst>
          <pc:docMk/>
          <pc:sldMk cId="1017514320" sldId="834"/>
        </pc:sldMkLst>
      </pc:sldChg>
      <pc:sldChg chg="modNotesTx">
        <pc:chgData name="Na'im, Alyssa" userId="63c3c2e7-79ce-4250-97ed-45faa4d27090" providerId="ADAL" clId="{18549FC4-97EF-4FDA-912C-1D2D29191F41}" dt="2022-06-13T21:42:19.404" v="60" actId="20577"/>
        <pc:sldMkLst>
          <pc:docMk/>
          <pc:sldMk cId="582831537" sldId="845"/>
        </pc:sldMkLst>
      </pc:sldChg>
      <pc:sldChg chg="modNotesTx">
        <pc:chgData name="Na'im, Alyssa" userId="63c3c2e7-79ce-4250-97ed-45faa4d27090" providerId="ADAL" clId="{18549FC4-97EF-4FDA-912C-1D2D29191F41}" dt="2022-06-13T21:42:11.882" v="50" actId="20577"/>
        <pc:sldMkLst>
          <pc:docMk/>
          <pc:sldMk cId="1100127113" sldId="849"/>
        </pc:sldMkLst>
      </pc:sldChg>
      <pc:sldChg chg="modNotesTx">
        <pc:chgData name="Na'im, Alyssa" userId="63c3c2e7-79ce-4250-97ed-45faa4d27090" providerId="ADAL" clId="{18549FC4-97EF-4FDA-912C-1D2D29191F41}" dt="2022-06-13T21:42:07.140" v="44" actId="20577"/>
        <pc:sldMkLst>
          <pc:docMk/>
          <pc:sldMk cId="1114321708" sldId="857"/>
        </pc:sldMkLst>
      </pc:sldChg>
      <pc:sldChg chg="modNotesTx">
        <pc:chgData name="Na'im, Alyssa" userId="63c3c2e7-79ce-4250-97ed-45faa4d27090" providerId="ADAL" clId="{18549FC4-97EF-4FDA-912C-1D2D29191F41}" dt="2022-06-13T21:41:58.906" v="37" actId="20577"/>
        <pc:sldMkLst>
          <pc:docMk/>
          <pc:sldMk cId="2576922022" sldId="861"/>
        </pc:sldMkLst>
      </pc:sldChg>
      <pc:sldChg chg="modNotesTx">
        <pc:chgData name="Na'im, Alyssa" userId="63c3c2e7-79ce-4250-97ed-45faa4d27090" providerId="ADAL" clId="{18549FC4-97EF-4FDA-912C-1D2D29191F41}" dt="2022-06-13T21:42:02.682" v="38"/>
        <pc:sldMkLst>
          <pc:docMk/>
          <pc:sldMk cId="912200397" sldId="864"/>
        </pc:sldMkLst>
      </pc:sldChg>
      <pc:sldChg chg="modNotesTx">
        <pc:chgData name="Na'im, Alyssa" userId="63c3c2e7-79ce-4250-97ed-45faa4d27090" providerId="ADAL" clId="{18549FC4-97EF-4FDA-912C-1D2D29191F41}" dt="2022-06-13T21:41:38.027" v="15" actId="20577"/>
        <pc:sldMkLst>
          <pc:docMk/>
          <pc:sldMk cId="3818599448" sldId="870"/>
        </pc:sldMkLst>
      </pc:sldChg>
      <pc:sldChg chg="modNotesTx">
        <pc:chgData name="Na'im, Alyssa" userId="63c3c2e7-79ce-4250-97ed-45faa4d27090" providerId="ADAL" clId="{18549FC4-97EF-4FDA-912C-1D2D29191F41}" dt="2022-06-13T21:41:43.097" v="16"/>
        <pc:sldMkLst>
          <pc:docMk/>
          <pc:sldMk cId="441362322" sldId="871"/>
        </pc:sldMkLst>
      </pc:sldChg>
      <pc:sldChg chg="modNotesTx">
        <pc:chgData name="Na'im, Alyssa" userId="63c3c2e7-79ce-4250-97ed-45faa4d27090" providerId="ADAL" clId="{18549FC4-97EF-4FDA-912C-1D2D29191F41}" dt="2022-06-13T21:42:15.546" v="56" actId="20577"/>
        <pc:sldMkLst>
          <pc:docMk/>
          <pc:sldMk cId="3163072077" sldId="872"/>
        </pc:sldMkLst>
      </pc:sldChg>
      <pc:sldChg chg="modNotesTx">
        <pc:chgData name="Na'im, Alyssa" userId="63c3c2e7-79ce-4250-97ed-45faa4d27090" providerId="ADAL" clId="{18549FC4-97EF-4FDA-912C-1D2D29191F41}" dt="2022-06-13T21:41:11.520" v="5"/>
        <pc:sldMkLst>
          <pc:docMk/>
          <pc:sldMk cId="3127423102" sldId="873"/>
        </pc:sldMkLst>
      </pc:sldChg>
      <pc:sldChg chg="modNotesTx">
        <pc:chgData name="Na'im, Alyssa" userId="63c3c2e7-79ce-4250-97ed-45faa4d27090" providerId="ADAL" clId="{18549FC4-97EF-4FDA-912C-1D2D29191F41}" dt="2022-06-13T21:41:24.828" v="9"/>
        <pc:sldMkLst>
          <pc:docMk/>
          <pc:sldMk cId="3929079888" sldId="8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B5515-7A04-544E-BDDE-FB7430688B6B}" type="datetimeFigureOut">
              <a:rPr lang="en-US" smtClean="0">
                <a:latin typeface="Arial" panose="020B0604020202020204" pitchFamily="34" charset="0"/>
              </a:rPr>
              <a:t>6/13/2022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3A7C2-AA01-404E-90B0-DEB0A581942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123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99A0470-3AAC-AF4E-8B14-EE9BD692B790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8F73C60-877F-3F4D-9B92-2C35666F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90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3FC376C-EE4C-4A9A-BE40-82A99CD5A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Tony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363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F374870-46A6-49BD-A352-C897422E9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Alyssa</a:t>
            </a:r>
          </a:p>
        </p:txBody>
      </p:sp>
    </p:spTree>
    <p:extLst>
      <p:ext uri="{BB962C8B-B14F-4D97-AF65-F5344CB8AC3E}">
        <p14:creationId xmlns:p14="http://schemas.microsoft.com/office/powerpoint/2010/main" val="2284227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0F18247-423D-4FE2-81E1-147681410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/>
              </a:rPr>
              <a:t>Leslie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220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B92D77-5F50-4824-A4FB-5ECEE4792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Alyssa</a:t>
            </a:r>
          </a:p>
        </p:txBody>
      </p:sp>
    </p:spTree>
    <p:extLst>
      <p:ext uri="{BB962C8B-B14F-4D97-AF65-F5344CB8AC3E}">
        <p14:creationId xmlns:p14="http://schemas.microsoft.com/office/powerpoint/2010/main" val="1253865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D2AE797-A1B5-4C58-B60C-8E4C51E57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Leslie</a:t>
            </a:r>
          </a:p>
        </p:txBody>
      </p:sp>
    </p:spTree>
    <p:extLst>
      <p:ext uri="{BB962C8B-B14F-4D97-AF65-F5344CB8AC3E}">
        <p14:creationId xmlns:p14="http://schemas.microsoft.com/office/powerpoint/2010/main" val="2192026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Leslie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02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9166AB7-9B62-4E21-8EB3-7FC8445E0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Tony</a:t>
            </a:r>
          </a:p>
        </p:txBody>
      </p:sp>
    </p:spTree>
    <p:extLst>
      <p:ext uri="{BB962C8B-B14F-4D97-AF65-F5344CB8AC3E}">
        <p14:creationId xmlns:p14="http://schemas.microsoft.com/office/powerpoint/2010/main" val="323000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6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B47E535-AB8B-444B-86DE-96DD8CE1D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 panose="020B0604020202020204" pitchFamily="34" charset="0"/>
              </a:rPr>
              <a:t>Tony</a:t>
            </a: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77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B47E535-AB8B-444B-86DE-96DD8CE1D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 panose="020B0604020202020204" pitchFamily="34" charset="0"/>
              </a:rPr>
              <a:t>Tony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53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CB4A6A6-E57A-401B-8D80-B99D6B051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Ann</a:t>
            </a:r>
          </a:p>
        </p:txBody>
      </p:sp>
    </p:spTree>
    <p:extLst>
      <p:ext uri="{BB962C8B-B14F-4D97-AF65-F5344CB8AC3E}">
        <p14:creationId xmlns:p14="http://schemas.microsoft.com/office/powerpoint/2010/main" val="3462930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 panose="020B0604020202020204" pitchFamily="34" charset="0"/>
              </a:rPr>
              <a:t>Tony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Leslie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46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/>
              </a:rPr>
              <a:t>Leslie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4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Arial"/>
              </a:rPr>
              <a:t>Leslie</a:t>
            </a:r>
          </a:p>
          <a:p>
            <a:endParaRPr lang="en-US" dirty="0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9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73C60-877F-3F4D-9B92-2C35666FFDC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6104830-2675-4903-95A7-35621F371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Tony -&gt; Alyssa</a:t>
            </a:r>
          </a:p>
        </p:txBody>
      </p:sp>
    </p:spTree>
    <p:extLst>
      <p:ext uri="{BB962C8B-B14F-4D97-AF65-F5344CB8AC3E}">
        <p14:creationId xmlns:p14="http://schemas.microsoft.com/office/powerpoint/2010/main" val="157652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2648" y="4128326"/>
            <a:ext cx="5330952" cy="1498384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>
                <a:solidFill>
                  <a:schemeClr val="tx1"/>
                </a:solidFill>
                <a:latin typeface="Arial" panose="020B0604020202020204" pitchFamily="34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[Subtitle – can span 2 lines]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12775" y="5190192"/>
            <a:ext cx="4683125" cy="1338262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[Presenter]</a:t>
            </a:r>
          </a:p>
          <a:p>
            <a:pPr lvl="0"/>
            <a:r>
              <a:rPr lang="en-US"/>
              <a:t>[Date]</a:t>
            </a:r>
          </a:p>
        </p:txBody>
      </p:sp>
    </p:spTree>
    <p:extLst>
      <p:ext uri="{BB962C8B-B14F-4D97-AF65-F5344CB8AC3E}">
        <p14:creationId xmlns:p14="http://schemas.microsoft.com/office/powerpoint/2010/main" val="32184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347423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7D4EFE-99B6-B146-8972-C732F6DBE16F}"/>
              </a:ext>
            </a:extLst>
          </p:cNvPr>
          <p:cNvCxnSpPr>
            <a:cxnSpLocks/>
          </p:cNvCxnSpPr>
          <p:nvPr userDrawn="1"/>
        </p:nvCxnSpPr>
        <p:spPr>
          <a:xfrm>
            <a:off x="0" y="6798017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45E8373-DD02-574C-BB05-E80A0DA2D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0560" y="642356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83677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338574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1778000"/>
            <a:ext cx="5381625" cy="44704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 sz="2000"/>
            </a:lvl1pPr>
            <a:lvl2pPr>
              <a:spcBef>
                <a:spcPts val="1000"/>
              </a:spcBef>
              <a:spcAft>
                <a:spcPts val="0"/>
              </a:spcAft>
              <a:defRPr sz="2000"/>
            </a:lvl2pPr>
            <a:lvl3pPr>
              <a:spcBef>
                <a:spcPts val="1000"/>
              </a:spcBef>
              <a:spcAft>
                <a:spcPts val="0"/>
              </a:spcAft>
              <a:defRPr sz="2000"/>
            </a:lvl3pPr>
            <a:lvl4pPr>
              <a:spcBef>
                <a:spcPts val="1000"/>
              </a:spcBef>
              <a:spcAft>
                <a:spcPts val="0"/>
              </a:spcAft>
              <a:defRPr sz="2000" b="0" i="0">
                <a:latin typeface="Arial" panose="020B0604020202020204" pitchFamily="34" charset="0"/>
              </a:defRPr>
            </a:lvl4pPr>
            <a:lvl5pPr>
              <a:spcBef>
                <a:spcPts val="1000"/>
              </a:spcBef>
              <a:spcAft>
                <a:spcPts val="0"/>
              </a:spcAft>
              <a:defRPr sz="20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214533" y="1778000"/>
            <a:ext cx="5370916" cy="4470400"/>
          </a:xfr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 sz="2000"/>
            </a:lvl1pPr>
            <a:lvl2pPr>
              <a:spcBef>
                <a:spcPts val="1000"/>
              </a:spcBef>
              <a:spcAft>
                <a:spcPts val="0"/>
              </a:spcAft>
              <a:defRPr sz="2000"/>
            </a:lvl2pPr>
            <a:lvl3pPr>
              <a:spcBef>
                <a:spcPts val="1000"/>
              </a:spcBef>
              <a:spcAft>
                <a:spcPts val="0"/>
              </a:spcAft>
              <a:defRPr sz="2000"/>
            </a:lvl3pPr>
            <a:lvl4pPr>
              <a:spcBef>
                <a:spcPts val="1000"/>
              </a:spcBef>
              <a:spcAft>
                <a:spcPts val="0"/>
              </a:spcAft>
              <a:defRPr sz="2000" b="0" i="0">
                <a:latin typeface="Arial" panose="020B0604020202020204" pitchFamily="34" charset="0"/>
              </a:defRPr>
            </a:lvl4pPr>
            <a:lvl5pPr>
              <a:spcBef>
                <a:spcPts val="1000"/>
              </a:spcBef>
              <a:spcAft>
                <a:spcPts val="0"/>
              </a:spcAft>
              <a:defRPr sz="20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718FB8-6F00-E342-903A-89FC1AC59A0C}"/>
              </a:ext>
            </a:extLst>
          </p:cNvPr>
          <p:cNvCxnSpPr>
            <a:cxnSpLocks/>
          </p:cNvCxnSpPr>
          <p:nvPr userDrawn="1"/>
        </p:nvCxnSpPr>
        <p:spPr>
          <a:xfrm>
            <a:off x="-11575" y="6788686"/>
            <a:ext cx="12198096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D4A5F550-FF98-3D4B-B70E-98A6E416C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2478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324459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3066980"/>
            <a:ext cx="9872472" cy="876073"/>
          </a:xfrm>
        </p:spPr>
        <p:txBody>
          <a:bodyPr>
            <a:noAutofit/>
          </a:bodyPr>
          <a:lstStyle>
            <a:lvl1pPr>
              <a:defRPr sz="46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78240" y="63623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55F0A7-5C4E-DA41-B29B-6E293E98D68B}"/>
              </a:ext>
            </a:extLst>
          </p:cNvPr>
          <p:cNvGrpSpPr/>
          <p:nvPr userDrawn="1"/>
        </p:nvGrpSpPr>
        <p:grpSpPr>
          <a:xfrm>
            <a:off x="709547" y="2568950"/>
            <a:ext cx="10729072" cy="108697"/>
            <a:chOff x="709547" y="2568950"/>
            <a:chExt cx="10729072" cy="1086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EA6683-EF10-7D41-B9AB-AF2E0DCFEF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47" y="2630022"/>
              <a:ext cx="10715625" cy="476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BD4154-1709-7A4A-AD37-A832F0CDC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94" y="2568950"/>
              <a:ext cx="10715625" cy="476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EEC7FB-B5F2-D84F-B59C-A6A3E3658CC4}"/>
              </a:ext>
            </a:extLst>
          </p:cNvPr>
          <p:cNvGrpSpPr/>
          <p:nvPr userDrawn="1"/>
        </p:nvGrpSpPr>
        <p:grpSpPr>
          <a:xfrm>
            <a:off x="601317" y="5648534"/>
            <a:ext cx="4155901" cy="731520"/>
            <a:chOff x="601317" y="5648534"/>
            <a:chExt cx="4155901" cy="73152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90E0888F-CAE5-9A4B-993C-6AC4AD697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5656" t="36841" r="14848" b="36519"/>
            <a:stretch/>
          </p:blipFill>
          <p:spPr>
            <a:xfrm>
              <a:off x="2869868" y="5671903"/>
              <a:ext cx="1887350" cy="5590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D76F59-39E2-ED48-9430-1FD0688F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317" y="5648534"/>
              <a:ext cx="1481328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714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Bullet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36568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648254" y="1722573"/>
            <a:ext cx="8632884" cy="413543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B1F54"/>
              </a:buClr>
              <a:buSzTx/>
              <a:buFont typeface="Arial"/>
              <a:buNone/>
              <a:tabLst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B1F54"/>
              </a:buClr>
              <a:buSzTx/>
              <a:buFont typeface="Arial"/>
              <a:buNone/>
              <a:tabLst/>
              <a:defRPr/>
            </a:pPr>
            <a:r>
              <a:rPr lang="en-US"/>
              <a:t>Click to edit text [Use icons to the left for a bulleted list. Move icons vertically to line up with text.]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62960C-255B-F048-A8C3-B3D9A8364C30}"/>
              </a:ext>
            </a:extLst>
          </p:cNvPr>
          <p:cNvCxnSpPr>
            <a:cxnSpLocks/>
          </p:cNvCxnSpPr>
          <p:nvPr userDrawn="1"/>
        </p:nvCxnSpPr>
        <p:spPr>
          <a:xfrm>
            <a:off x="0" y="6798846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21BD4FC-0ABB-3A46-A0EE-87FCFB553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671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31277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423491"/>
            <a:ext cx="9668490" cy="67610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2133600"/>
            <a:ext cx="9668363" cy="422275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 baseline="0"/>
            </a:lvl1pPr>
            <a:lvl2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 sz="2000" baseline="0"/>
            </a:lvl2pPr>
            <a:lvl3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 sz="2000"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C274BC6-4352-DB43-BF87-7A8DC2D931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8240" y="636568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39BDE-9610-1F42-88AD-43CBE398B393}"/>
              </a:ext>
            </a:extLst>
          </p:cNvPr>
          <p:cNvCxnSpPr>
            <a:cxnSpLocks/>
          </p:cNvCxnSpPr>
          <p:nvPr userDrawn="1"/>
        </p:nvCxnSpPr>
        <p:spPr>
          <a:xfrm>
            <a:off x="0" y="6798113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3663CA5-C7C2-F349-ACB1-3518A7ED2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4509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57EBA-4AF7-2540-B333-08933D550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1155230"/>
            <a:ext cx="9667875" cy="546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2000" b="0" i="1">
                <a:solidFill>
                  <a:schemeClr val="accent1"/>
                </a:solidFill>
              </a:defRPr>
            </a:lvl1pPr>
            <a:lvl2pPr>
              <a:defRPr sz="2000" b="0" i="1"/>
            </a:lvl2pPr>
            <a:lvl3pPr>
              <a:defRPr sz="2000" b="0" i="1"/>
            </a:lvl3pPr>
            <a:lvl4pPr>
              <a:defRPr sz="2000" b="0" i="1"/>
            </a:lvl4pPr>
            <a:lvl5pPr>
              <a:defRPr sz="2000" b="0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0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423491"/>
            <a:ext cx="9668490" cy="67610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2133600"/>
            <a:ext cx="6690850" cy="422275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2000" baseline="0"/>
            </a:lvl1pPr>
            <a:lvl2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 sz="2000" baseline="0"/>
            </a:lvl2pPr>
            <a:lvl3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 sz="2000"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C274BC6-4352-DB43-BF87-7A8DC2D931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8240" y="636568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39BDE-9610-1F42-88AD-43CBE398B393}"/>
              </a:ext>
            </a:extLst>
          </p:cNvPr>
          <p:cNvCxnSpPr>
            <a:cxnSpLocks/>
          </p:cNvCxnSpPr>
          <p:nvPr userDrawn="1"/>
        </p:nvCxnSpPr>
        <p:spPr>
          <a:xfrm>
            <a:off x="0" y="6798113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3663CA5-C7C2-F349-ACB1-3518A7ED2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57EBA-4AF7-2540-B333-08933D550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1155230"/>
            <a:ext cx="9667875" cy="546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2000" b="0" i="1">
                <a:solidFill>
                  <a:schemeClr val="accent1"/>
                </a:solidFill>
              </a:defRPr>
            </a:lvl1pPr>
            <a:lvl2pPr>
              <a:defRPr sz="2000" b="0" i="1"/>
            </a:lvl2pPr>
            <a:lvl3pPr>
              <a:defRPr sz="2000" b="0" i="1"/>
            </a:lvl3pPr>
            <a:lvl4pPr>
              <a:defRPr sz="2000" b="0" i="1"/>
            </a:lvl4pPr>
            <a:lvl5pPr>
              <a:defRPr sz="2000" b="0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3F4F164-8DCB-2546-9313-8497B92B0D2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24706" y="2133600"/>
            <a:ext cx="3796734" cy="348012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09A2F1-2558-1D45-8FB5-3CB666C6E1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2175" y="5679545"/>
            <a:ext cx="1720850" cy="24288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Photo credit</a:t>
            </a:r>
          </a:p>
        </p:txBody>
      </p:sp>
    </p:spTree>
    <p:extLst>
      <p:ext uri="{BB962C8B-B14F-4D97-AF65-F5344CB8AC3E}">
        <p14:creationId xmlns:p14="http://schemas.microsoft.com/office/powerpoint/2010/main" val="184615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423491"/>
            <a:ext cx="9668490" cy="676104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4" y="1995478"/>
            <a:ext cx="9747283" cy="422275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600" baseline="0"/>
            </a:lvl1pPr>
            <a:lvl2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1600" baseline="0"/>
            </a:lvl2pPr>
            <a:lvl3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defRPr sz="1600"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C274BC6-4352-DB43-BF87-7A8DC2D931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8240" y="636568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39BDE-9610-1F42-88AD-43CBE398B393}"/>
              </a:ext>
            </a:extLst>
          </p:cNvPr>
          <p:cNvCxnSpPr>
            <a:cxnSpLocks/>
          </p:cNvCxnSpPr>
          <p:nvPr userDrawn="1"/>
        </p:nvCxnSpPr>
        <p:spPr>
          <a:xfrm>
            <a:off x="0" y="6798113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3663CA5-C7C2-F349-ACB1-3518A7ED2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2988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57EBA-4AF7-2540-B333-08933D550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1155230"/>
            <a:ext cx="9667875" cy="546247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1800" b="0" i="0">
                <a:solidFill>
                  <a:schemeClr val="accent3"/>
                </a:solidFill>
              </a:defRPr>
            </a:lvl1pPr>
            <a:lvl2pPr>
              <a:defRPr sz="2000" b="0" i="1"/>
            </a:lvl2pPr>
            <a:lvl3pPr>
              <a:defRPr sz="2000" b="0" i="1"/>
            </a:lvl3pPr>
            <a:lvl4pPr>
              <a:defRPr sz="2000" b="0" i="1"/>
            </a:lvl4pPr>
            <a:lvl5pPr>
              <a:defRPr sz="2000" b="0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8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648" y="423490"/>
            <a:ext cx="9668490" cy="710829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1655809" y="2156126"/>
            <a:ext cx="8528538" cy="42227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defRPr sz="2000" baseline="0"/>
            </a:lvl1pPr>
            <a:lvl2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 sz="1800" baseline="0"/>
            </a:lvl2pPr>
            <a:lvl3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C274BC6-4352-DB43-BF87-7A8DC2D9311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8240" y="636568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D39BDE-9610-1F42-88AD-43CBE398B393}"/>
              </a:ext>
            </a:extLst>
          </p:cNvPr>
          <p:cNvCxnSpPr>
            <a:cxnSpLocks/>
          </p:cNvCxnSpPr>
          <p:nvPr userDrawn="1"/>
        </p:nvCxnSpPr>
        <p:spPr>
          <a:xfrm>
            <a:off x="0" y="6798113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3663CA5-C7C2-F349-ACB1-3518A7ED23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671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57EBA-4AF7-2540-B333-08933D550D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1166805"/>
            <a:ext cx="9667875" cy="546247"/>
          </a:xfrm>
        </p:spPr>
        <p:txBody>
          <a:bodyPr/>
          <a:lstStyle>
            <a:lvl1pPr marL="0" indent="0">
              <a:buNone/>
              <a:defRPr sz="2000" b="0" i="1">
                <a:solidFill>
                  <a:schemeClr val="accent1"/>
                </a:solidFill>
              </a:defRPr>
            </a:lvl1pPr>
            <a:lvl2pPr>
              <a:defRPr sz="2000" b="0" i="1"/>
            </a:lvl2pPr>
            <a:lvl3pPr>
              <a:defRPr sz="2000" b="0" i="1"/>
            </a:lvl3pPr>
            <a:lvl4pPr>
              <a:defRPr sz="2000" b="0" i="1"/>
            </a:lvl4pPr>
            <a:lvl5pPr>
              <a:defRPr sz="2000" b="0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86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78240" y="635722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612775" y="1719072"/>
            <a:ext cx="9668363" cy="4222750"/>
          </a:xfrm>
        </p:spPr>
        <p:txBody>
          <a:bodyPr/>
          <a:lstStyle>
            <a:lvl1pPr>
              <a:lnSpc>
                <a:spcPct val="110000"/>
              </a:lnSpc>
              <a:defRPr sz="2400" baseline="0"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 sz="1800" baseline="0"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43B795-366F-8C41-8C83-721C202CEF5A}"/>
              </a:ext>
            </a:extLst>
          </p:cNvPr>
          <p:cNvCxnSpPr>
            <a:cxnSpLocks/>
          </p:cNvCxnSpPr>
          <p:nvPr userDrawn="1"/>
        </p:nvCxnSpPr>
        <p:spPr>
          <a:xfrm>
            <a:off x="0" y="6788686"/>
            <a:ext cx="12192000" cy="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2E26E97-25D7-9B43-898A-5ABC17319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2356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89260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8240" y="6375735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612775" y="1920875"/>
            <a:ext cx="9668363" cy="3985655"/>
          </a:xfrm>
        </p:spPr>
        <p:txBody>
          <a:bodyPr/>
          <a:lstStyle>
            <a:lvl1pPr marL="0" indent="0" rtl="0" eaLnBrk="1" fontAlgn="auto" latinLnBrk="0" hangingPunct="1">
              <a:buNone/>
              <a:defRPr lang="en-US" sz="2000" b="0" i="0" u="none" strike="noStrike" smtClean="0">
                <a:effectLst/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0DF586-70B0-0243-BC23-783754ADEFF9}"/>
              </a:ext>
            </a:extLst>
          </p:cNvPr>
          <p:cNvCxnSpPr>
            <a:cxnSpLocks/>
          </p:cNvCxnSpPr>
          <p:nvPr userDrawn="1"/>
        </p:nvCxnSpPr>
        <p:spPr>
          <a:xfrm>
            <a:off x="0" y="6788686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793BC24-7A60-DB4E-BA5E-1DA90517C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23561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163887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78240" y="6362336"/>
            <a:ext cx="2743200" cy="365125"/>
          </a:xfrm>
        </p:spPr>
        <p:txBody>
          <a:bodyPr/>
          <a:lstStyle/>
          <a:p>
            <a:fld id="{CA49D0EE-DE7F-324B-A84C-F36708423CD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C5C64F-3E4F-1C45-BE81-D0D0AC8012CB}"/>
              </a:ext>
            </a:extLst>
          </p:cNvPr>
          <p:cNvCxnSpPr>
            <a:cxnSpLocks/>
          </p:cNvCxnSpPr>
          <p:nvPr userDrawn="1"/>
        </p:nvCxnSpPr>
        <p:spPr>
          <a:xfrm>
            <a:off x="0" y="6788686"/>
            <a:ext cx="12192000" cy="0"/>
          </a:xfrm>
          <a:prstGeom prst="line">
            <a:avLst/>
          </a:prstGeom>
          <a:ln w="1270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B7FEBD0B-10BB-D343-BAB4-ADCFC1DBA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44425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8" y="423490"/>
            <a:ext cx="9668490" cy="11704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648" y="1828800"/>
            <a:ext cx="966849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240" y="63216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/>
                </a:solidFill>
                <a:effectLst/>
                <a:latin typeface="Arial" panose="020B0604020202020204" pitchFamily="34" charset="0"/>
              </a:defRPr>
            </a:lvl1pPr>
          </a:lstStyle>
          <a:p>
            <a:fld id="{CA49D0EE-DE7F-324B-A84C-F36708423CD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6618C-8DBD-0849-81BD-4AA177F24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15016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69081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5" r:id="rId2"/>
    <p:sldLayoutId id="2147483665" r:id="rId3"/>
    <p:sldLayoutId id="2147483677" r:id="rId4"/>
    <p:sldLayoutId id="2147483678" r:id="rId5"/>
    <p:sldLayoutId id="2147483676" r:id="rId6"/>
    <p:sldLayoutId id="2147483675" r:id="rId7"/>
    <p:sldLayoutId id="2147483652" r:id="rId8"/>
    <p:sldLayoutId id="2147483668" r:id="rId9"/>
    <p:sldLayoutId id="2147483666" r:id="rId10"/>
    <p:sldLayoutId id="2147483671" r:id="rId11"/>
    <p:sldLayoutId id="2147483670" r:id="rId12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1000"/>
        </a:spcAft>
        <a:buNone/>
        <a:defRPr sz="3800" b="1" i="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Clr>
          <a:schemeClr val="accent2"/>
        </a:buClr>
        <a:buFont typeface="Arial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accent2"/>
        </a:buClr>
        <a:buFont typeface="Arial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Clr>
          <a:schemeClr val="accent2"/>
        </a:buClr>
        <a:buFont typeface="Arial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CB1F54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B1F54"/>
        </a:buClr>
        <a:buFont typeface="Arial"/>
        <a:buChar char="•"/>
        <a:defRPr sz="1800" kern="1200">
          <a:solidFill>
            <a:srgbClr val="1C263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744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936" userDrawn="1">
          <p15:clr>
            <a:srgbClr val="F26B43"/>
          </p15:clr>
        </p15:guide>
        <p15:guide id="5" pos="1104" userDrawn="1">
          <p15:clr>
            <a:srgbClr val="F26B43"/>
          </p15:clr>
        </p15:guide>
        <p15:guide id="6" pos="1656" userDrawn="1">
          <p15:clr>
            <a:srgbClr val="F26B43"/>
          </p15:clr>
        </p15:guide>
        <p15:guide id="8" pos="2352" userDrawn="1">
          <p15:clr>
            <a:srgbClr val="F26B43"/>
          </p15:clr>
        </p15:guide>
        <p15:guide id="9" pos="2520" userDrawn="1">
          <p15:clr>
            <a:srgbClr val="F26B43"/>
          </p15:clr>
        </p15:guide>
        <p15:guide id="10" pos="1824" userDrawn="1">
          <p15:clr>
            <a:srgbClr val="F26B43"/>
          </p15:clr>
        </p15:guide>
        <p15:guide id="11" pos="3048" userDrawn="1">
          <p15:clr>
            <a:srgbClr val="F26B43"/>
          </p15:clr>
        </p15:guide>
        <p15:guide id="12" pos="3216" userDrawn="1">
          <p15:clr>
            <a:srgbClr val="F26B43"/>
          </p15:clr>
        </p15:guide>
        <p15:guide id="13" pos="3912" userDrawn="1">
          <p15:clr>
            <a:srgbClr val="F26B43"/>
          </p15:clr>
        </p15:guide>
        <p15:guide id="14" pos="4464" userDrawn="1">
          <p15:clr>
            <a:srgbClr val="F26B43"/>
          </p15:clr>
        </p15:guide>
        <p15:guide id="15" pos="4632" userDrawn="1">
          <p15:clr>
            <a:srgbClr val="F26B43"/>
          </p15:clr>
        </p15:guide>
        <p15:guide id="16" pos="5160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5328" userDrawn="1">
          <p15:clr>
            <a:srgbClr val="F26B43"/>
          </p15:clr>
        </p15:guide>
        <p15:guide id="19" pos="6576" userDrawn="1">
          <p15:clr>
            <a:srgbClr val="F26B43"/>
          </p15:clr>
        </p15:guide>
        <p15:guide id="20" pos="6024" userDrawn="1">
          <p15:clr>
            <a:srgbClr val="F26B43"/>
          </p15:clr>
        </p15:guide>
        <p15:guide id="21" pos="6744" userDrawn="1">
          <p15:clr>
            <a:srgbClr val="F26B43"/>
          </p15:clr>
        </p15:guide>
        <p15:guide id="22" pos="7296" userDrawn="1">
          <p15:clr>
            <a:srgbClr val="F26B43"/>
          </p15:clr>
        </p15:guide>
        <p15:guide id="23" orient="horz" pos="96" userDrawn="1">
          <p15:clr>
            <a:srgbClr val="F26B43"/>
          </p15:clr>
        </p15:guide>
        <p15:guide id="24" orient="horz" pos="336" userDrawn="1">
          <p15:clr>
            <a:srgbClr val="F26B43"/>
          </p15:clr>
        </p15:guide>
        <p15:guide id="25" orient="horz" pos="1152" userDrawn="1">
          <p15:clr>
            <a:srgbClr val="F26B43"/>
          </p15:clr>
        </p15:guide>
        <p15:guide id="26" orient="horz" pos="4008" userDrawn="1">
          <p15:clr>
            <a:srgbClr val="F26B43"/>
          </p15:clr>
        </p15:guide>
        <p15:guide id="27" orient="horz" pos="5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4.emf"/><Relationship Id="rId4" Type="http://schemas.openxmlformats.org/officeDocument/2006/relationships/image" Target="../media/image6.png"/><Relationship Id="rId9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goodyear@edc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tstreit@edc.org" TargetMode="External"/><Relationship Id="rId4" Type="http://schemas.openxmlformats.org/officeDocument/2006/relationships/hyperlink" Target="mailto:anaim@ed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vents@thehatcherGroup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DDDDE986-2448-D448-8271-5DB01F6AA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9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4757218" y="-2"/>
            <a:ext cx="7434782" cy="685800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352805-D09C-1944-8789-25765ED6F6A6}"/>
              </a:ext>
            </a:extLst>
          </p:cNvPr>
          <p:cNvSpPr/>
          <p:nvPr/>
        </p:nvSpPr>
        <p:spPr bwMode="auto">
          <a:xfrm>
            <a:off x="5216526" y="-3"/>
            <a:ext cx="164592" cy="6858003"/>
          </a:xfrm>
          <a:prstGeom prst="rect">
            <a:avLst/>
          </a:prstGeom>
          <a:solidFill>
            <a:srgbClr val="549B50">
              <a:alpha val="75404"/>
            </a:srgb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7EEBE2-BE35-9F4B-9F56-2BFA77327472}"/>
              </a:ext>
            </a:extLst>
          </p:cNvPr>
          <p:cNvSpPr/>
          <p:nvPr/>
        </p:nvSpPr>
        <p:spPr bwMode="auto">
          <a:xfrm>
            <a:off x="0" y="0"/>
            <a:ext cx="523445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42C8F7-327C-0F4A-BC15-24636DC9DDF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28773" y="826992"/>
            <a:ext cx="4879333" cy="12880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en-US" sz="3600" cap="none">
                <a:solidFill>
                  <a:schemeClr val="tx1">
                    <a:lumMod val="75000"/>
                  </a:schemeClr>
                </a:solidFill>
              </a:rPr>
              <a:t>Supporting Quality in Summer Learning:</a:t>
            </a:r>
            <a:endParaRPr lang="en-US" sz="3600" b="0" cap="none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B2F84BA-C430-544C-87F3-8EC190A15CB1}"/>
              </a:ext>
            </a:extLst>
          </p:cNvPr>
          <p:cNvSpPr txBox="1">
            <a:spLocks/>
          </p:cNvSpPr>
          <p:nvPr/>
        </p:nvSpPr>
        <p:spPr>
          <a:xfrm>
            <a:off x="501785" y="2714114"/>
            <a:ext cx="4255433" cy="16426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en-US" sz="2400" b="0">
                <a:solidFill>
                  <a:schemeClr val="bg1"/>
                </a:solidFill>
              </a:rPr>
              <a:t>How Districts Plan, Develop, and Implement Programs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65E2D4-087E-7A43-A5DA-632B2ADEA7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4981" y="4651061"/>
            <a:ext cx="4683125" cy="616752"/>
          </a:xfrm>
        </p:spPr>
        <p:txBody>
          <a:bodyPr/>
          <a:lstStyle/>
          <a:p>
            <a:r>
              <a:rPr lang="en-US" sz="1500">
                <a:cs typeface="Arial" panose="020B0604020202020204" pitchFamily="34" charset="0"/>
              </a:rPr>
              <a:t>June 14, 2022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3E6457FB-9EC8-5C44-A9FE-CEF30332E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314" b="52154"/>
          <a:stretch/>
        </p:blipFill>
        <p:spPr>
          <a:xfrm>
            <a:off x="8508220" y="-3"/>
            <a:ext cx="3508254" cy="1653991"/>
          </a:xfrm>
          <a:prstGeom prst="rect">
            <a:avLst/>
          </a:prstGeom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A956722C-12DA-8345-B914-C5D5B18F99E7}"/>
              </a:ext>
            </a:extLst>
          </p:cNvPr>
          <p:cNvSpPr txBox="1">
            <a:spLocks/>
          </p:cNvSpPr>
          <p:nvPr/>
        </p:nvSpPr>
        <p:spPr>
          <a:xfrm>
            <a:off x="8835146" y="167699"/>
            <a:ext cx="2796357" cy="9897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2200"/>
              </a:spcBef>
            </a:pPr>
            <a:r>
              <a:rPr lang="en-US" sz="1800" b="0">
                <a:solidFill>
                  <a:schemeClr val="bg1"/>
                </a:solidFill>
              </a:rPr>
              <a:t>Study Findings </a:t>
            </a:r>
            <a:br>
              <a:rPr lang="en-US" sz="1800" b="0">
                <a:solidFill>
                  <a:schemeClr val="bg1"/>
                </a:solidFill>
              </a:rPr>
            </a:br>
            <a:endParaRPr lang="en-US" sz="1800" b="0">
              <a:solidFill>
                <a:schemeClr val="bg1"/>
              </a:solidFill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3A3BB7FD-30A9-194B-868C-B70BCC2B6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416068" y="5731151"/>
            <a:ext cx="1404202" cy="112684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8F4054B-37B3-CE45-A7C3-63A4A5C80C1E}"/>
              </a:ext>
            </a:extLst>
          </p:cNvPr>
          <p:cNvGrpSpPr/>
          <p:nvPr/>
        </p:nvGrpSpPr>
        <p:grpSpPr>
          <a:xfrm>
            <a:off x="601317" y="5648534"/>
            <a:ext cx="4155901" cy="731520"/>
            <a:chOff x="601317" y="5648534"/>
            <a:chExt cx="4155901" cy="73152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0283D4A-2DB3-B54D-88C8-A1D69D57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15656" t="36841" r="14848" b="36519"/>
            <a:stretch/>
          </p:blipFill>
          <p:spPr>
            <a:xfrm>
              <a:off x="2869868" y="5671903"/>
              <a:ext cx="1887350" cy="55905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0FBD036-6F79-C54B-9772-F0F897635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1317" y="5648534"/>
              <a:ext cx="1481328" cy="73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43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689CBE2-46AA-47D6-92C6-3C067B8A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72121"/>
            <a:ext cx="10499852" cy="676104"/>
          </a:xfrm>
        </p:spPr>
        <p:txBody>
          <a:bodyPr>
            <a:no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FINDING #1</a:t>
            </a:r>
            <a:br>
              <a:rPr lang="en-US" sz="2800">
                <a:solidFill>
                  <a:schemeClr val="accent2"/>
                </a:solidFill>
              </a:rPr>
            </a:br>
            <a:r>
              <a:rPr lang="en-US" sz="2800">
                <a:solidFill>
                  <a:schemeClr val="accent2"/>
                </a:solidFill>
              </a:rPr>
              <a:t>Districts prioritize academics but recognize the importance of engaging, accessible programs</a:t>
            </a:r>
            <a:br>
              <a:rPr lang="en-US" sz="2800"/>
            </a:br>
            <a:endParaRPr lang="en-US" sz="2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B41CA-7C98-4AAB-BE54-947D0207B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60EEE8B-C617-4CE6-AF8F-52F99B93E34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Programs are commonly tied to local or state policies like elementary reading and literacy initiatives.</a:t>
            </a:r>
            <a:endParaRPr lang="en-US" sz="2400"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Other aims include SEL, safe environment, fun activities, links to community resources, enrichment opportunities.</a:t>
            </a:r>
          </a:p>
          <a:p>
            <a:pPr marL="342900" indent="-34290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Additional supports include transportation, food, afternoon care, free or affordably priced.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C984AA-970D-4D75-B087-C53F254602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2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689CBE2-46AA-47D6-92C6-3C067B8A6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FINDING #2 </a:t>
            </a:r>
            <a:br>
              <a:rPr lang="en-US" sz="2800">
                <a:solidFill>
                  <a:schemeClr val="accent6"/>
                </a:solidFill>
              </a:rPr>
            </a:br>
            <a:r>
              <a:rPr lang="en-US" sz="2800">
                <a:solidFill>
                  <a:schemeClr val="accent2"/>
                </a:solidFill>
                <a:latin typeface="Arial"/>
                <a:cs typeface="Arial"/>
              </a:rPr>
              <a:t>Partnerships and collaborative decision-making </a:t>
            </a:r>
            <a:r>
              <a:rPr lang="en-US" sz="2800" b="1">
                <a:solidFill>
                  <a:schemeClr val="accent2"/>
                </a:solidFill>
                <a:latin typeface="Arial"/>
                <a:cs typeface="Arial"/>
              </a:rPr>
              <a:t>was a consistent theme </a:t>
            </a:r>
            <a:r>
              <a:rPr lang="en-US" sz="2800">
                <a:solidFill>
                  <a:schemeClr val="accent2"/>
                </a:solidFill>
                <a:latin typeface="Arial"/>
                <a:cs typeface="Arial"/>
              </a:rPr>
              <a:t>for summer programs</a:t>
            </a:r>
            <a:endParaRPr lang="en-US" sz="2800" b="1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160EEE8B-C617-4CE6-AF8F-52F99B93E3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775" y="2142935"/>
            <a:ext cx="9668363" cy="4222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District leadership set vision and policy, ensure quality, and make connections to families and communities.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Community partners can play an essential role in supporting district-led programs:</a:t>
            </a:r>
          </a:p>
          <a:p>
            <a:pPr marL="917575" lvl="1" indent="-454025">
              <a:buFont typeface="Wingdings" panose="05000000000000000000" pitchFamily="2" charset="2"/>
              <a:buChar char="ü"/>
            </a:pPr>
            <a:r>
              <a:rPr lang="en-US" sz="2400">
                <a:latin typeface="Arial"/>
                <a:cs typeface="Arial"/>
              </a:rPr>
              <a:t>Roughly 95% of districts reported partnerships</a:t>
            </a:r>
          </a:p>
          <a:p>
            <a:pPr marL="917575" lvl="1" indent="-454025">
              <a:buFont typeface="Wingdings" panose="05000000000000000000" pitchFamily="2" charset="2"/>
              <a:buChar char="ü"/>
            </a:pPr>
            <a:r>
              <a:rPr lang="en-US" sz="2400">
                <a:latin typeface="Arial"/>
                <a:cs typeface="Arial"/>
              </a:rPr>
              <a:t>Partners bolstered expertise in SEL, outreach, recruitment, and enrichment</a:t>
            </a:r>
          </a:p>
          <a:p>
            <a:pPr marL="917575" lvl="1" indent="-454025">
              <a:buFont typeface="Wingdings" panose="05000000000000000000" pitchFamily="2" charset="2"/>
              <a:buChar char="ü"/>
            </a:pPr>
            <a:r>
              <a:rPr lang="en-US" sz="2400">
                <a:latin typeface="Arial"/>
                <a:cs typeface="Arial"/>
              </a:rPr>
              <a:t>Some districts struggled to develop mutually beneficial arrangements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C984AA-970D-4D75-B087-C53F254602C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B41CA-7C98-4AAB-BE54-947D0207B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91220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BA24-9536-4B25-8AE1-1763ACAA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D3F"/>
              </a:buClr>
              <a:buSzTx/>
              <a:buFont typeface="Arial"/>
              <a:buNone/>
              <a:tabLst/>
              <a:defRPr/>
            </a:pPr>
            <a:r>
              <a:rPr lang="en-US" sz="2800">
                <a:solidFill>
                  <a:schemeClr val="accent6"/>
                </a:solidFill>
              </a:rPr>
              <a:t>FINDING #3 </a:t>
            </a:r>
            <a:br>
              <a:rPr lang="en-US" sz="2800">
                <a:solidFill>
                  <a:schemeClr val="accent6"/>
                </a:solidFill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16D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Educators and staff have access to a variety of PD, yet there remain unmet needs in key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6FE08-3A32-4531-BB73-FE38048A2CC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775" y="2211759"/>
            <a:ext cx="9668363" cy="42227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400">
                <a:latin typeface="Arial"/>
                <a:cs typeface="Arial"/>
              </a:rPr>
              <a:t>Districts seek to be responsive to the needs of their communities and consult with program staff and teachers when prioritizing specific topics for PD.</a:t>
            </a:r>
            <a:endParaRPr lang="en-US"/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400">
                <a:latin typeface="Arial"/>
                <a:cs typeface="Arial"/>
              </a:rPr>
              <a:t>Common topics include literacy, supports for ELLs, supports for students with special needs, and racial justice and equity.</a:t>
            </a:r>
          </a:p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400">
                <a:latin typeface="Arial"/>
                <a:cs typeface="Arial"/>
              </a:rPr>
              <a:t>Areas of greatest need include student and staff mental health and well-being, trauma-informed practices, SEL, and DEI (diversity, equity, and inclusion).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692E6-D310-47C9-AF29-3D702C07F3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EEA7D-386E-4DDB-BBAB-708C37995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111432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E9C60B-C672-E142-AE37-F32733D8CB3E}"/>
              </a:ext>
            </a:extLst>
          </p:cNvPr>
          <p:cNvSpPr/>
          <p:nvPr/>
        </p:nvSpPr>
        <p:spPr bwMode="auto">
          <a:xfrm>
            <a:off x="1" y="6368689"/>
            <a:ext cx="12191998" cy="510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3FE0AE-9601-4606-8D85-A5FC236A12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68"/>
          <a:stretch/>
        </p:blipFill>
        <p:spPr>
          <a:xfrm>
            <a:off x="0" y="-1388"/>
            <a:ext cx="7132123" cy="687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35262" y="0"/>
            <a:ext cx="5556737" cy="6879266"/>
          </a:xfrm>
          <a:prstGeom prst="rect">
            <a:avLst/>
          </a:prstGeom>
          <a:solidFill>
            <a:schemeClr val="accent3"/>
          </a:solidFill>
          <a:ln w="889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009207" y="838200"/>
            <a:ext cx="4056186" cy="348193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CB1F54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Conclusions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ED243-4312-AB4B-BA35-97502C282370}"/>
              </a:ext>
            </a:extLst>
          </p:cNvPr>
          <p:cNvSpPr/>
          <p:nvPr/>
        </p:nvSpPr>
        <p:spPr bwMode="auto">
          <a:xfrm>
            <a:off x="6472306" y="9936"/>
            <a:ext cx="164592" cy="6858003"/>
          </a:xfrm>
          <a:prstGeom prst="rect">
            <a:avLst/>
          </a:prstGeom>
          <a:solidFill>
            <a:schemeClr val="accent3">
              <a:alpha val="75404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17" name="Freeform 1270">
            <a:extLst>
              <a:ext uri="{FF2B5EF4-FFF2-40B4-BE49-F238E27FC236}">
                <a16:creationId xmlns:a16="http://schemas.microsoft.com/office/drawing/2014/main" id="{463F721E-BCA9-4460-80B2-BC06FF4373A2}"/>
              </a:ext>
            </a:extLst>
          </p:cNvPr>
          <p:cNvSpPr>
            <a:spLocks noEditPoints="1"/>
          </p:cNvSpPr>
          <p:nvPr/>
        </p:nvSpPr>
        <p:spPr bwMode="auto">
          <a:xfrm>
            <a:off x="10077959" y="4777251"/>
            <a:ext cx="1974868" cy="1456916"/>
          </a:xfrm>
          <a:custGeom>
            <a:avLst/>
            <a:gdLst>
              <a:gd name="T0" fmla="*/ 16 w 35"/>
              <a:gd name="T1" fmla="*/ 28 h 28"/>
              <a:gd name="T2" fmla="*/ 19 w 35"/>
              <a:gd name="T3" fmla="*/ 28 h 28"/>
              <a:gd name="T4" fmla="*/ 19 w 35"/>
              <a:gd name="T5" fmla="*/ 0 h 28"/>
              <a:gd name="T6" fmla="*/ 16 w 35"/>
              <a:gd name="T7" fmla="*/ 0 h 28"/>
              <a:gd name="T8" fmla="*/ 16 w 35"/>
              <a:gd name="T9" fmla="*/ 28 h 28"/>
              <a:gd name="T10" fmla="*/ 0 w 35"/>
              <a:gd name="T11" fmla="*/ 11 h 28"/>
              <a:gd name="T12" fmla="*/ 4 w 35"/>
              <a:gd name="T13" fmla="*/ 14 h 28"/>
              <a:gd name="T14" fmla="*/ 14 w 35"/>
              <a:gd name="T15" fmla="*/ 14 h 28"/>
              <a:gd name="T16" fmla="*/ 14 w 35"/>
              <a:gd name="T17" fmla="*/ 7 h 28"/>
              <a:gd name="T18" fmla="*/ 4 w 35"/>
              <a:gd name="T19" fmla="*/ 7 h 28"/>
              <a:gd name="T20" fmla="*/ 0 w 35"/>
              <a:gd name="T21" fmla="*/ 11 h 28"/>
              <a:gd name="T22" fmla="*/ 31 w 35"/>
              <a:gd name="T23" fmla="*/ 15 h 28"/>
              <a:gd name="T24" fmla="*/ 28 w 35"/>
              <a:gd name="T25" fmla="*/ 18 h 28"/>
              <a:gd name="T26" fmla="*/ 21 w 35"/>
              <a:gd name="T27" fmla="*/ 18 h 28"/>
              <a:gd name="T28" fmla="*/ 21 w 35"/>
              <a:gd name="T29" fmla="*/ 13 h 28"/>
              <a:gd name="T30" fmla="*/ 28 w 35"/>
              <a:gd name="T31" fmla="*/ 13 h 28"/>
              <a:gd name="T32" fmla="*/ 31 w 35"/>
              <a:gd name="T33" fmla="*/ 15 h 28"/>
              <a:gd name="T34" fmla="*/ 35 w 35"/>
              <a:gd name="T35" fmla="*/ 7 h 28"/>
              <a:gd name="T36" fmla="*/ 31 w 35"/>
              <a:gd name="T37" fmla="*/ 10 h 28"/>
              <a:gd name="T38" fmla="*/ 21 w 35"/>
              <a:gd name="T39" fmla="*/ 10 h 28"/>
              <a:gd name="T40" fmla="*/ 21 w 35"/>
              <a:gd name="T41" fmla="*/ 3 h 28"/>
              <a:gd name="T42" fmla="*/ 31 w 35"/>
              <a:gd name="T43" fmla="*/ 3 h 28"/>
              <a:gd name="T44" fmla="*/ 35 w 35"/>
              <a:gd name="T45" fmla="*/ 7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" h="28">
                <a:moveTo>
                  <a:pt x="16" y="28"/>
                </a:moveTo>
                <a:lnTo>
                  <a:pt x="19" y="28"/>
                </a:lnTo>
                <a:lnTo>
                  <a:pt x="19" y="0"/>
                </a:lnTo>
                <a:lnTo>
                  <a:pt x="16" y="0"/>
                </a:lnTo>
                <a:lnTo>
                  <a:pt x="16" y="28"/>
                </a:lnTo>
                <a:close/>
                <a:moveTo>
                  <a:pt x="0" y="11"/>
                </a:moveTo>
                <a:lnTo>
                  <a:pt x="4" y="14"/>
                </a:lnTo>
                <a:lnTo>
                  <a:pt x="14" y="14"/>
                </a:lnTo>
                <a:lnTo>
                  <a:pt x="14" y="7"/>
                </a:lnTo>
                <a:lnTo>
                  <a:pt x="4" y="7"/>
                </a:lnTo>
                <a:lnTo>
                  <a:pt x="0" y="11"/>
                </a:lnTo>
                <a:close/>
                <a:moveTo>
                  <a:pt x="31" y="15"/>
                </a:moveTo>
                <a:lnTo>
                  <a:pt x="28" y="18"/>
                </a:lnTo>
                <a:lnTo>
                  <a:pt x="21" y="18"/>
                </a:lnTo>
                <a:lnTo>
                  <a:pt x="21" y="13"/>
                </a:lnTo>
                <a:lnTo>
                  <a:pt x="28" y="13"/>
                </a:lnTo>
                <a:lnTo>
                  <a:pt x="31" y="15"/>
                </a:lnTo>
                <a:close/>
                <a:moveTo>
                  <a:pt x="35" y="7"/>
                </a:moveTo>
                <a:lnTo>
                  <a:pt x="31" y="10"/>
                </a:lnTo>
                <a:lnTo>
                  <a:pt x="21" y="10"/>
                </a:lnTo>
                <a:lnTo>
                  <a:pt x="21" y="3"/>
                </a:lnTo>
                <a:lnTo>
                  <a:pt x="31" y="3"/>
                </a:lnTo>
                <a:lnTo>
                  <a:pt x="35" y="7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56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2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CD0583-9D9D-246C-8203-D6F871D2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C3AB4E-4D88-B337-FBFA-02D44DCEA64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775" y="1655677"/>
            <a:ext cx="9668363" cy="42227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Future supports can build upon evidence-based practices with a focus on whole-child learning.</a:t>
            </a:r>
          </a:p>
          <a:p>
            <a:r>
              <a:rPr lang="en-US" sz="2400">
                <a:latin typeface="Arial"/>
                <a:cs typeface="Arial"/>
              </a:rPr>
              <a:t>Effective partnerships are critical to the success of summer learning programs.</a:t>
            </a:r>
          </a:p>
          <a:p>
            <a:r>
              <a:rPr lang="en-US" sz="2400">
                <a:latin typeface="Arial"/>
                <a:cs typeface="Arial"/>
              </a:rPr>
              <a:t>Pandemic-related funding offers opportunity for strategic investments, especially related to quality improvement and sustainability strategies. </a:t>
            </a:r>
          </a:p>
          <a:p>
            <a:r>
              <a:rPr lang="en-US" sz="2400">
                <a:latin typeface="Arial"/>
                <a:cs typeface="Arial"/>
              </a:rPr>
              <a:t>A more in-depth examination of district summer learning programs and related supports would yield valuable information to help inform the field.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073F3-ABC3-53C0-4E2A-FFAF38790A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2E70F-63AD-34D6-7876-A1508B04C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3163072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young child writing on a book&#10;&#10;Description automatically generated with medium confidence">
            <a:extLst>
              <a:ext uri="{FF2B5EF4-FFF2-40B4-BE49-F238E27FC236}">
                <a16:creationId xmlns:a16="http://schemas.microsoft.com/office/drawing/2014/main" id="{E6054812-7A4C-F147-8F59-396676DEE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35261" cy="68768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E9C60B-C672-E142-AE37-F32733D8CB3E}"/>
              </a:ext>
            </a:extLst>
          </p:cNvPr>
          <p:cNvSpPr/>
          <p:nvPr/>
        </p:nvSpPr>
        <p:spPr bwMode="auto">
          <a:xfrm>
            <a:off x="0" y="6379433"/>
            <a:ext cx="12191998" cy="51057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35262" y="0"/>
            <a:ext cx="5556737" cy="6879266"/>
          </a:xfrm>
          <a:prstGeom prst="rect">
            <a:avLst/>
          </a:prstGeom>
          <a:solidFill>
            <a:schemeClr val="accent2"/>
          </a:solidFill>
          <a:ln w="889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009207" y="838200"/>
            <a:ext cx="4056186" cy="235641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CB1F54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Q&amp;A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ED243-4312-AB4B-BA35-97502C282370}"/>
              </a:ext>
            </a:extLst>
          </p:cNvPr>
          <p:cNvSpPr/>
          <p:nvPr/>
        </p:nvSpPr>
        <p:spPr bwMode="auto">
          <a:xfrm>
            <a:off x="6482245" y="-3"/>
            <a:ext cx="153017" cy="6876840"/>
          </a:xfrm>
          <a:prstGeom prst="rect">
            <a:avLst/>
          </a:prstGeom>
          <a:solidFill>
            <a:schemeClr val="accent2">
              <a:alpha val="75404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B0584BE3-485F-B343-BC0B-1E07EC7B6EB9}"/>
              </a:ext>
            </a:extLst>
          </p:cNvPr>
          <p:cNvSpPr>
            <a:spLocks noEditPoints="1"/>
          </p:cNvSpPr>
          <p:nvPr/>
        </p:nvSpPr>
        <p:spPr bwMode="auto">
          <a:xfrm>
            <a:off x="9775706" y="4172201"/>
            <a:ext cx="1603142" cy="1603142"/>
          </a:xfrm>
          <a:custGeom>
            <a:avLst/>
            <a:gdLst>
              <a:gd name="T0" fmla="*/ 1898 w 2109"/>
              <a:gd name="T1" fmla="*/ 0 h 2109"/>
              <a:gd name="T2" fmla="*/ 211 w 2109"/>
              <a:gd name="T3" fmla="*/ 0 h 2109"/>
              <a:gd name="T4" fmla="*/ 0 w 2109"/>
              <a:gd name="T5" fmla="*/ 211 h 2109"/>
              <a:gd name="T6" fmla="*/ 0 w 2109"/>
              <a:gd name="T7" fmla="*/ 2109 h 2109"/>
              <a:gd name="T8" fmla="*/ 422 w 2109"/>
              <a:gd name="T9" fmla="*/ 1687 h 2109"/>
              <a:gd name="T10" fmla="*/ 1898 w 2109"/>
              <a:gd name="T11" fmla="*/ 1687 h 2109"/>
              <a:gd name="T12" fmla="*/ 2109 w 2109"/>
              <a:gd name="T13" fmla="*/ 1476 h 2109"/>
              <a:gd name="T14" fmla="*/ 2109 w 2109"/>
              <a:gd name="T15" fmla="*/ 211 h 2109"/>
              <a:gd name="T16" fmla="*/ 1898 w 2109"/>
              <a:gd name="T17" fmla="*/ 0 h 2109"/>
              <a:gd name="T18" fmla="*/ 1898 w 2109"/>
              <a:gd name="T19" fmla="*/ 1476 h 2109"/>
              <a:gd name="T20" fmla="*/ 422 w 2109"/>
              <a:gd name="T21" fmla="*/ 1476 h 2109"/>
              <a:gd name="T22" fmla="*/ 211 w 2109"/>
              <a:gd name="T23" fmla="*/ 1687 h 2109"/>
              <a:gd name="T24" fmla="*/ 211 w 2109"/>
              <a:gd name="T25" fmla="*/ 211 h 2109"/>
              <a:gd name="T26" fmla="*/ 1898 w 2109"/>
              <a:gd name="T27" fmla="*/ 211 h 2109"/>
              <a:gd name="T28" fmla="*/ 1898 w 2109"/>
              <a:gd name="T29" fmla="*/ 1476 h 2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09" h="2109">
                <a:moveTo>
                  <a:pt x="1898" y="0"/>
                </a:moveTo>
                <a:lnTo>
                  <a:pt x="211" y="0"/>
                </a:lnTo>
                <a:cubicBezTo>
                  <a:pt x="94" y="0"/>
                  <a:pt x="0" y="94"/>
                  <a:pt x="0" y="211"/>
                </a:cubicBezTo>
                <a:lnTo>
                  <a:pt x="0" y="2109"/>
                </a:lnTo>
                <a:lnTo>
                  <a:pt x="422" y="1687"/>
                </a:lnTo>
                <a:lnTo>
                  <a:pt x="1898" y="1687"/>
                </a:lnTo>
                <a:cubicBezTo>
                  <a:pt x="2014" y="1687"/>
                  <a:pt x="2109" y="1593"/>
                  <a:pt x="2109" y="1476"/>
                </a:cubicBezTo>
                <a:lnTo>
                  <a:pt x="2109" y="211"/>
                </a:lnTo>
                <a:cubicBezTo>
                  <a:pt x="2109" y="94"/>
                  <a:pt x="2014" y="0"/>
                  <a:pt x="1898" y="0"/>
                </a:cubicBezTo>
                <a:close/>
                <a:moveTo>
                  <a:pt x="1898" y="1476"/>
                </a:moveTo>
                <a:lnTo>
                  <a:pt x="422" y="1476"/>
                </a:lnTo>
                <a:lnTo>
                  <a:pt x="211" y="1687"/>
                </a:lnTo>
                <a:lnTo>
                  <a:pt x="211" y="211"/>
                </a:lnTo>
                <a:lnTo>
                  <a:pt x="1898" y="211"/>
                </a:lnTo>
                <a:lnTo>
                  <a:pt x="1898" y="147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83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F48F-2D91-914E-9583-94BBE7A07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9ADABD-2361-1546-AA88-596E914D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31EFE2-880A-3400-C214-49A6621336C2}"/>
              </a:ext>
            </a:extLst>
          </p:cNvPr>
          <p:cNvSpPr txBox="1">
            <a:spLocks/>
          </p:cNvSpPr>
          <p:nvPr/>
        </p:nvSpPr>
        <p:spPr>
          <a:xfrm>
            <a:off x="765048" y="4000059"/>
            <a:ext cx="3738389" cy="1902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2"/>
                </a:solidFill>
                <a:latin typeface="Arial"/>
                <a:ea typeface="Open Sans Light" panose="020B0306030504020204" pitchFamily="34" charset="0"/>
                <a:cs typeface="Arial Narrow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Leslie Goodyear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>
                <a:solidFill>
                  <a:srgbClr val="1C2532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lgoodyear@edc.org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253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lvl="0">
              <a:defRPr/>
            </a:pPr>
            <a:r>
              <a:rPr lang="en-US" sz="1800" b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Alyssa Na’im</a:t>
            </a:r>
          </a:p>
          <a:p>
            <a:pPr lvl="0">
              <a:defRPr/>
            </a:pPr>
            <a:r>
              <a:rPr lang="en-US" sz="1800" b="0">
                <a:solidFill>
                  <a:srgbClr val="1C2532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anaim@edc.org</a:t>
            </a:r>
            <a:endParaRPr lang="en-US" sz="1800" b="0">
              <a:solidFill>
                <a:srgbClr val="1C2532">
                  <a:lumMod val="50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1D7B16-734C-EDF0-1872-4D3E7ABB9C72}"/>
              </a:ext>
            </a:extLst>
          </p:cNvPr>
          <p:cNvSpPr txBox="1">
            <a:spLocks/>
          </p:cNvSpPr>
          <p:nvPr/>
        </p:nvSpPr>
        <p:spPr>
          <a:xfrm>
            <a:off x="3459011" y="4000059"/>
            <a:ext cx="3738389" cy="19023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2"/>
                </a:solidFill>
                <a:latin typeface="Arial"/>
                <a:ea typeface="Open Sans Light" panose="020B0306030504020204" pitchFamily="34" charset="0"/>
                <a:cs typeface="Arial Narrow Bold"/>
              </a:defRPr>
            </a:lvl1pPr>
          </a:lstStyle>
          <a:p>
            <a:pPr lvl="0">
              <a:defRPr/>
            </a:pPr>
            <a:r>
              <a:rPr lang="en-US" sz="1800" b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Tony Streit</a:t>
            </a:r>
          </a:p>
          <a:p>
            <a:pPr lvl="0">
              <a:defRPr/>
            </a:pPr>
            <a:r>
              <a:rPr lang="en-US" sz="1800" b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hlinkClick r:id="rId5"/>
              </a:rPr>
              <a:t>tstreit@edc.org</a:t>
            </a:r>
            <a:r>
              <a:rPr lang="en-US" sz="1800" b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800" b="0">
              <a:solidFill>
                <a:srgbClr val="1C2532">
                  <a:lumMod val="50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2532">
                  <a:lumMod val="50000"/>
                </a:srgbClr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6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BE06DE-AE22-9746-A4C3-807FF23E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Housekeeping Notes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D86FC-9A1C-C54B-967C-12BD36FB7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A94744-FF7B-6A4F-8405-122ED52F44D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648" y="1317625"/>
            <a:ext cx="10686706" cy="42227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Arial"/>
                <a:cs typeface="Arial"/>
              </a:rPr>
              <a:t>This webinar will be recorded</a:t>
            </a:r>
          </a:p>
          <a:p>
            <a:r>
              <a:rPr lang="en-US" sz="2800">
                <a:latin typeface="Arial"/>
                <a:cs typeface="Arial"/>
              </a:rPr>
              <a:t>The recording and slides will be posted by the end of the week at wallacefoundation.org or edc.org</a:t>
            </a:r>
          </a:p>
          <a:p>
            <a:r>
              <a:rPr lang="en-US" sz="2800">
                <a:latin typeface="Arial"/>
                <a:cs typeface="Arial"/>
              </a:rPr>
              <a:t>The chat function has been disabled for this webinar</a:t>
            </a:r>
          </a:p>
          <a:p>
            <a:r>
              <a:rPr lang="en-US" sz="2800">
                <a:latin typeface="Arial"/>
                <a:cs typeface="Arial"/>
              </a:rPr>
              <a:t>To ask a question, use the </a:t>
            </a:r>
            <a:r>
              <a:rPr lang="en-US" sz="2800" b="1">
                <a:latin typeface="Arial"/>
                <a:cs typeface="Arial"/>
              </a:rPr>
              <a:t>Q &amp; A </a:t>
            </a:r>
            <a:r>
              <a:rPr lang="en-US" sz="2800">
                <a:latin typeface="Arial"/>
                <a:cs typeface="Arial"/>
              </a:rPr>
              <a:t>function</a:t>
            </a:r>
            <a:endParaRPr lang="en-US"/>
          </a:p>
          <a:p>
            <a:r>
              <a:rPr lang="en-US" sz="2800">
                <a:latin typeface="Arial"/>
                <a:cs typeface="Arial"/>
              </a:rPr>
              <a:t>For technical help, please e-mail </a:t>
            </a:r>
            <a:r>
              <a:rPr lang="en-US" sz="2800" u="sng">
                <a:latin typeface="Arial"/>
                <a:cs typeface="Arial"/>
              </a:rPr>
              <a:t>e</a:t>
            </a:r>
            <a:r>
              <a:rPr lang="en-US" sz="2800" u="sng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</a:t>
            </a:r>
            <a:r>
              <a:rPr lang="en-US" sz="280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ents@thehatchergroup.com</a:t>
            </a:r>
            <a:endParaRPr lang="en-US" sz="2800">
              <a:latin typeface="Arial"/>
              <a:cs typeface="Arial"/>
            </a:endParaRP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endParaRPr lang="en-US" sz="3000"/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endParaRPr lang="en-US" sz="3000"/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endParaRPr lang="en-US" sz="3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0E400E-0C4B-044B-BA0D-44ECBC64592D}"/>
              </a:ext>
            </a:extLst>
          </p:cNvPr>
          <p:cNvGrpSpPr/>
          <p:nvPr/>
        </p:nvGrpSpPr>
        <p:grpSpPr>
          <a:xfrm>
            <a:off x="2931886" y="5647930"/>
            <a:ext cx="8471647" cy="108697"/>
            <a:chOff x="2943461" y="6012623"/>
            <a:chExt cx="8471647" cy="1086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417017-79B0-7646-B54B-2EB1A0C5A1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" r="21067" b="-2"/>
            <a:stretch/>
          </p:blipFill>
          <p:spPr>
            <a:xfrm>
              <a:off x="2943461" y="6073695"/>
              <a:ext cx="8458200" cy="476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8BD772-A777-A844-87C2-D3C7E6CBB3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" r="21067" b="-5"/>
            <a:stretch/>
          </p:blipFill>
          <p:spPr>
            <a:xfrm>
              <a:off x="2956908" y="6012623"/>
              <a:ext cx="8458200" cy="47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2195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BE06DE-AE22-9746-A4C3-807FF23E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FD86FC-9A1C-C54B-967C-12BD36FB78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A94744-FF7B-6A4F-8405-122ED52F44D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70816" y="1317625"/>
            <a:ext cx="8528538" cy="422275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800"/>
              <a:t>Welcome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800"/>
              <a:t>Study Overview 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800"/>
              <a:t>Key Findings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800"/>
              <a:t>Conclusions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800"/>
              <a:t>Q&amp;A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800"/>
              <a:t>Adjourn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endParaRPr lang="en-US" sz="3000"/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endParaRPr lang="en-US" sz="3000"/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endParaRPr lang="en-US" sz="3000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1363D935-6022-FC4F-B8D4-009826020FEA}"/>
              </a:ext>
            </a:extLst>
          </p:cNvPr>
          <p:cNvSpPr>
            <a:spLocks noEditPoints="1"/>
          </p:cNvSpPr>
          <p:nvPr/>
        </p:nvSpPr>
        <p:spPr bwMode="auto">
          <a:xfrm>
            <a:off x="670523" y="1765372"/>
            <a:ext cx="1406091" cy="1406091"/>
          </a:xfrm>
          <a:custGeom>
            <a:avLst/>
            <a:gdLst>
              <a:gd name="T0" fmla="*/ 816 w 2040"/>
              <a:gd name="T1" fmla="*/ 1478 h 2039"/>
              <a:gd name="T2" fmla="*/ 1428 w 2040"/>
              <a:gd name="T3" fmla="*/ 1020 h 2039"/>
              <a:gd name="T4" fmla="*/ 816 w 2040"/>
              <a:gd name="T5" fmla="*/ 561 h 2039"/>
              <a:gd name="T6" fmla="*/ 816 w 2040"/>
              <a:gd name="T7" fmla="*/ 1478 h 2039"/>
              <a:gd name="T8" fmla="*/ 1020 w 2040"/>
              <a:gd name="T9" fmla="*/ 0 h 2039"/>
              <a:gd name="T10" fmla="*/ 0 w 2040"/>
              <a:gd name="T11" fmla="*/ 1020 h 2039"/>
              <a:gd name="T12" fmla="*/ 1020 w 2040"/>
              <a:gd name="T13" fmla="*/ 2039 h 2039"/>
              <a:gd name="T14" fmla="*/ 2040 w 2040"/>
              <a:gd name="T15" fmla="*/ 1020 h 2039"/>
              <a:gd name="T16" fmla="*/ 1020 w 2040"/>
              <a:gd name="T17" fmla="*/ 0 h 2039"/>
              <a:gd name="T18" fmla="*/ 1020 w 2040"/>
              <a:gd name="T19" fmla="*/ 1835 h 2039"/>
              <a:gd name="T20" fmla="*/ 204 w 2040"/>
              <a:gd name="T21" fmla="*/ 1020 h 2039"/>
              <a:gd name="T22" fmla="*/ 1020 w 2040"/>
              <a:gd name="T23" fmla="*/ 204 h 2039"/>
              <a:gd name="T24" fmla="*/ 1836 w 2040"/>
              <a:gd name="T25" fmla="*/ 1020 h 2039"/>
              <a:gd name="T26" fmla="*/ 1020 w 2040"/>
              <a:gd name="T27" fmla="*/ 1835 h 20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40" h="2039">
                <a:moveTo>
                  <a:pt x="816" y="1478"/>
                </a:moveTo>
                <a:lnTo>
                  <a:pt x="1428" y="1020"/>
                </a:lnTo>
                <a:lnTo>
                  <a:pt x="816" y="561"/>
                </a:lnTo>
                <a:lnTo>
                  <a:pt x="816" y="1478"/>
                </a:lnTo>
                <a:close/>
                <a:moveTo>
                  <a:pt x="1020" y="0"/>
                </a:moveTo>
                <a:cubicBezTo>
                  <a:pt x="456" y="0"/>
                  <a:pt x="0" y="456"/>
                  <a:pt x="0" y="1020"/>
                </a:cubicBezTo>
                <a:cubicBezTo>
                  <a:pt x="0" y="1583"/>
                  <a:pt x="456" y="2039"/>
                  <a:pt x="1020" y="2039"/>
                </a:cubicBezTo>
                <a:cubicBezTo>
                  <a:pt x="1583" y="2039"/>
                  <a:pt x="2040" y="1583"/>
                  <a:pt x="2040" y="1020"/>
                </a:cubicBezTo>
                <a:cubicBezTo>
                  <a:pt x="2040" y="456"/>
                  <a:pt x="1583" y="0"/>
                  <a:pt x="1020" y="0"/>
                </a:cubicBezTo>
                <a:close/>
                <a:moveTo>
                  <a:pt x="1020" y="1835"/>
                </a:moveTo>
                <a:cubicBezTo>
                  <a:pt x="570" y="1835"/>
                  <a:pt x="204" y="1469"/>
                  <a:pt x="204" y="1020"/>
                </a:cubicBezTo>
                <a:cubicBezTo>
                  <a:pt x="204" y="570"/>
                  <a:pt x="570" y="204"/>
                  <a:pt x="1020" y="204"/>
                </a:cubicBezTo>
                <a:cubicBezTo>
                  <a:pt x="1470" y="204"/>
                  <a:pt x="1836" y="570"/>
                  <a:pt x="1836" y="1020"/>
                </a:cubicBezTo>
                <a:cubicBezTo>
                  <a:pt x="1836" y="1469"/>
                  <a:pt x="1470" y="1835"/>
                  <a:pt x="1020" y="183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0E400E-0C4B-044B-BA0D-44ECBC64592D}"/>
              </a:ext>
            </a:extLst>
          </p:cNvPr>
          <p:cNvGrpSpPr/>
          <p:nvPr/>
        </p:nvGrpSpPr>
        <p:grpSpPr>
          <a:xfrm>
            <a:off x="2931886" y="5647930"/>
            <a:ext cx="8471647" cy="108697"/>
            <a:chOff x="2943461" y="6012623"/>
            <a:chExt cx="8471647" cy="1086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6417017-79B0-7646-B54B-2EB1A0C5A1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" r="21067" b="-2"/>
            <a:stretch/>
          </p:blipFill>
          <p:spPr>
            <a:xfrm>
              <a:off x="2943461" y="6073695"/>
              <a:ext cx="8458200" cy="476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8BD772-A777-A844-87C2-D3C7E6CBB3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" r="21067" b="-5"/>
            <a:stretch/>
          </p:blipFill>
          <p:spPr>
            <a:xfrm>
              <a:off x="2956908" y="6012623"/>
              <a:ext cx="8458200" cy="47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423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E9C60B-C672-E142-AE37-F32733D8CB3E}"/>
              </a:ext>
            </a:extLst>
          </p:cNvPr>
          <p:cNvSpPr/>
          <p:nvPr/>
        </p:nvSpPr>
        <p:spPr bwMode="auto">
          <a:xfrm>
            <a:off x="1" y="6368689"/>
            <a:ext cx="12191998" cy="51057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pic>
        <p:nvPicPr>
          <p:cNvPr id="11" name="Picture 10" descr="A group of people looking at a plant&#10;&#10;Description automatically generated with medium confidence">
            <a:extLst>
              <a:ext uri="{FF2B5EF4-FFF2-40B4-BE49-F238E27FC236}">
                <a16:creationId xmlns:a16="http://schemas.microsoft.com/office/drawing/2014/main" id="{7803EA2C-992E-4AFA-B5FB-EAC2E9FEE2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35"/>
          <a:stretch/>
        </p:blipFill>
        <p:spPr>
          <a:xfrm>
            <a:off x="1" y="0"/>
            <a:ext cx="8383332" cy="68792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35262" y="0"/>
            <a:ext cx="5556737" cy="6879266"/>
          </a:xfrm>
          <a:prstGeom prst="rect">
            <a:avLst/>
          </a:prstGeom>
          <a:solidFill>
            <a:schemeClr val="accent3"/>
          </a:solidFill>
          <a:ln w="889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009207" y="838200"/>
            <a:ext cx="4056186" cy="3481935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CB1F54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Context of </a:t>
            </a:r>
            <a:br>
              <a:rPr lang="en-US"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Study</a:t>
            </a: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ED243-4312-AB4B-BA35-97502C282370}"/>
              </a:ext>
            </a:extLst>
          </p:cNvPr>
          <p:cNvSpPr/>
          <p:nvPr/>
        </p:nvSpPr>
        <p:spPr bwMode="auto">
          <a:xfrm>
            <a:off x="6514329" y="-4"/>
            <a:ext cx="164592" cy="6876288"/>
          </a:xfrm>
          <a:prstGeom prst="rect">
            <a:avLst/>
          </a:prstGeom>
          <a:solidFill>
            <a:schemeClr val="accent3">
              <a:alpha val="75404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3E2A396-35D2-EF45-A138-C9CE4EBE9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57458" y="4288831"/>
            <a:ext cx="1916999" cy="19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73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7A91AF-C78A-3814-5637-8146DF6E3744}"/>
              </a:ext>
            </a:extLst>
          </p:cNvPr>
          <p:cNvSpPr/>
          <p:nvPr/>
        </p:nvSpPr>
        <p:spPr bwMode="auto">
          <a:xfrm>
            <a:off x="0" y="1199535"/>
            <a:ext cx="12192000" cy="5162801"/>
          </a:xfrm>
          <a:prstGeom prst="rect">
            <a:avLst/>
          </a:prstGeom>
          <a:solidFill>
            <a:srgbClr val="53403A">
              <a:alpha val="14902"/>
            </a:srgb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5456BC-A9FC-7638-8BF5-84295F32C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E9C943-47DE-2CC5-F5BC-193ADEDA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Panelists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1E359-F3E4-8417-5181-7581869E13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  <p:pic>
        <p:nvPicPr>
          <p:cNvPr id="16" name="Picture 1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F3D477B-EE5C-3CF7-82AE-22EDAB15A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6" t="4974" r="5556" b="28361"/>
          <a:stretch/>
        </p:blipFill>
        <p:spPr>
          <a:xfrm>
            <a:off x="7477640" y="1975282"/>
            <a:ext cx="1790421" cy="2011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erson wearing a blue head scarf&#10;&#10;Description automatically generated with medium confidence">
            <a:extLst>
              <a:ext uri="{FF2B5EF4-FFF2-40B4-BE49-F238E27FC236}">
                <a16:creationId xmlns:a16="http://schemas.microsoft.com/office/drawing/2014/main" id="{53AD1A89-A190-D377-B637-D34408363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" r="11112"/>
          <a:stretch/>
        </p:blipFill>
        <p:spPr>
          <a:xfrm>
            <a:off x="5089605" y="1975282"/>
            <a:ext cx="1788201" cy="2011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42491-40A8-60C5-0DD8-C60D1945F12A}"/>
              </a:ext>
            </a:extLst>
          </p:cNvPr>
          <p:cNvSpPr txBox="1"/>
          <p:nvPr/>
        </p:nvSpPr>
        <p:spPr>
          <a:xfrm>
            <a:off x="2597583" y="4035774"/>
            <a:ext cx="198262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Tony Streit </a:t>
            </a: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Managing Project Director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368E02-38F2-7954-1375-1C894ACE2281}"/>
              </a:ext>
            </a:extLst>
          </p:cNvPr>
          <p:cNvSpPr txBox="1"/>
          <p:nvPr/>
        </p:nvSpPr>
        <p:spPr>
          <a:xfrm>
            <a:off x="268510" y="4028080"/>
            <a:ext cx="198262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Leslie Goodyear </a:t>
            </a: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Principal Evaluation Director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8B8D38-1AF6-1E6F-BBD2-495188E1F4E0}"/>
              </a:ext>
            </a:extLst>
          </p:cNvPr>
          <p:cNvSpPr txBox="1"/>
          <p:nvPr/>
        </p:nvSpPr>
        <p:spPr>
          <a:xfrm>
            <a:off x="4992394" y="4028080"/>
            <a:ext cx="1982622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Alyssa Na’im</a:t>
            </a: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Research Scientist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C0B187-F31E-D379-30A0-AB649A750C0E}"/>
              </a:ext>
            </a:extLst>
          </p:cNvPr>
          <p:cNvSpPr txBox="1"/>
          <p:nvPr/>
        </p:nvSpPr>
        <p:spPr>
          <a:xfrm>
            <a:off x="7387205" y="4022467"/>
            <a:ext cx="198262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Sheri Endsley</a:t>
            </a: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District Superintendent</a:t>
            </a:r>
          </a:p>
          <a:p>
            <a:pPr algn="ctr"/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Fort Worth Park &amp; Recreation Department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6F2495-30A4-F9E0-9B1F-9153D374813B}"/>
              </a:ext>
            </a:extLst>
          </p:cNvPr>
          <p:cNvSpPr txBox="1"/>
          <p:nvPr/>
        </p:nvSpPr>
        <p:spPr>
          <a:xfrm>
            <a:off x="9862580" y="4028080"/>
            <a:ext cx="19826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Lisa Johnson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Associated Director of Extended Learning Programs  Green Bay Area Public School District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78248-E973-8F55-7D9E-945788AE41D9}"/>
              </a:ext>
            </a:extLst>
          </p:cNvPr>
          <p:cNvSpPr/>
          <p:nvPr/>
        </p:nvSpPr>
        <p:spPr bwMode="auto">
          <a:xfrm>
            <a:off x="365741" y="5298956"/>
            <a:ext cx="6577823" cy="458386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</p:spPr>
        <p:txBody>
          <a:bodyPr wrap="none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EDC Research Team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47D0A9-A632-C904-425E-5F4025A2C2B2}"/>
              </a:ext>
            </a:extLst>
          </p:cNvPr>
          <p:cNvSpPr/>
          <p:nvPr/>
        </p:nvSpPr>
        <p:spPr bwMode="auto">
          <a:xfrm>
            <a:off x="7477640" y="5298956"/>
            <a:ext cx="4173077" cy="458386"/>
          </a:xfrm>
          <a:prstGeom prst="rect">
            <a:avLst/>
          </a:prstGeom>
          <a:solidFill>
            <a:schemeClr val="accent1">
              <a:alpha val="79999"/>
            </a:schemeClr>
          </a:solidFill>
          <a:ln>
            <a:noFill/>
          </a:ln>
        </p:spPr>
        <p:txBody>
          <a:bodyPr wrap="none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Respondents</a:t>
            </a:r>
          </a:p>
        </p:txBody>
      </p:sp>
      <p:pic>
        <p:nvPicPr>
          <p:cNvPr id="24" name="Picture 23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EF25ACB3-4D15-8264-4AE2-03BFA7D99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13" t="7884" r="11457" b="19403"/>
          <a:stretch/>
        </p:blipFill>
        <p:spPr>
          <a:xfrm>
            <a:off x="9862580" y="1975282"/>
            <a:ext cx="1793381" cy="2011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6688A28-88F1-D1EF-C301-B42A6429C1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0" r="11458" b="6250"/>
          <a:stretch/>
        </p:blipFill>
        <p:spPr>
          <a:xfrm>
            <a:off x="2689941" y="1971552"/>
            <a:ext cx="1788130" cy="2011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AFCE5BB-F92A-F6EE-7E7D-A35F72D94D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9" t="1613" r="9825" b="-1"/>
          <a:stretch/>
        </p:blipFill>
        <p:spPr>
          <a:xfrm>
            <a:off x="365741" y="1971551"/>
            <a:ext cx="1788161" cy="20116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07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DA0ED20-B73C-6E4B-BC22-CD493B41AF5F}"/>
              </a:ext>
            </a:extLst>
          </p:cNvPr>
          <p:cNvSpPr/>
          <p:nvPr/>
        </p:nvSpPr>
        <p:spPr bwMode="auto">
          <a:xfrm>
            <a:off x="0" y="3545840"/>
            <a:ext cx="12192000" cy="319258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C7602-8975-5849-AE4C-8E8D4CD1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C4381-5B9B-0C41-AAE9-0CC53AB36B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3BB6F-8392-EC49-8E2F-C916EFA74C3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2775" y="3847896"/>
            <a:ext cx="5381625" cy="281940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Examining broader systems of support</a:t>
            </a:r>
          </a:p>
          <a:p>
            <a:r>
              <a:rPr lang="en-US"/>
              <a:t>Public funding</a:t>
            </a:r>
          </a:p>
          <a:p>
            <a:r>
              <a:rPr lang="en-US"/>
              <a:t>State systems of support</a:t>
            </a:r>
          </a:p>
          <a:p>
            <a:r>
              <a:rPr lang="en-US"/>
              <a:t>21st CCLC</a:t>
            </a:r>
          </a:p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A53CE6-859A-7E4F-8002-C790FD53D7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4533" y="3847896"/>
            <a:ext cx="5977468" cy="2657734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accent1"/>
                </a:solidFill>
              </a:rPr>
              <a:t>Research questions focused on</a:t>
            </a:r>
          </a:p>
          <a:p>
            <a:r>
              <a:rPr lang="en-US"/>
              <a:t>District policies and practices</a:t>
            </a:r>
          </a:p>
          <a:p>
            <a:r>
              <a:rPr lang="en-US"/>
              <a:t>External supports like PD, resources, and tools</a:t>
            </a:r>
          </a:p>
          <a:p>
            <a:r>
              <a:rPr lang="en-US"/>
              <a:t>District needs, gaps, and opportunities</a:t>
            </a:r>
          </a:p>
          <a:p>
            <a:r>
              <a:rPr lang="en-US"/>
              <a:t>Families and communities</a:t>
            </a:r>
          </a:p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921EA-0DD1-6548-B11F-7520DD0EB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7" y="6356350"/>
            <a:ext cx="6134989" cy="365125"/>
          </a:xfrm>
        </p:spPr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A7DB1-7886-024E-8D66-86E283E3B788}"/>
              </a:ext>
            </a:extLst>
          </p:cNvPr>
          <p:cNvSpPr txBox="1"/>
          <p:nvPr/>
        </p:nvSpPr>
        <p:spPr>
          <a:xfrm>
            <a:off x="595734" y="1689287"/>
            <a:ext cx="7435030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Purpose: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Examine how district-led, publicly funded summer learning programs that serve K-8 aged youth in urban settings access and use professional learning and tools to improve and advance equitable outcomes for the students they serve.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EFE0D-B918-3545-AECD-EEE76043AAB2}"/>
              </a:ext>
            </a:extLst>
          </p:cNvPr>
          <p:cNvSpPr txBox="1"/>
          <p:nvPr/>
        </p:nvSpPr>
        <p:spPr>
          <a:xfrm>
            <a:off x="612648" y="1166879"/>
            <a:ext cx="9978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>
                <a:solidFill>
                  <a:schemeClr val="accent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Focused on overarching lessons across three summers</a:t>
            </a:r>
            <a:br>
              <a:rPr lang="en-US" sz="2000" b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747158-3D88-134B-AE2B-8906323034AF}"/>
              </a:ext>
            </a:extLst>
          </p:cNvPr>
          <p:cNvCxnSpPr>
            <a:cxnSpLocks/>
          </p:cNvCxnSpPr>
          <p:nvPr/>
        </p:nvCxnSpPr>
        <p:spPr>
          <a:xfrm>
            <a:off x="5872480" y="3860800"/>
            <a:ext cx="0" cy="2589216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FCAE50-3AF5-DC40-A0FD-2C79CD373329}"/>
              </a:ext>
            </a:extLst>
          </p:cNvPr>
          <p:cNvGrpSpPr>
            <a:grpSpLocks noChangeAspect="1"/>
          </p:cNvGrpSpPr>
          <p:nvPr/>
        </p:nvGrpSpPr>
        <p:grpSpPr>
          <a:xfrm>
            <a:off x="8626497" y="5895"/>
            <a:ext cx="3565503" cy="3539945"/>
            <a:chOff x="670561" y="1659830"/>
            <a:chExt cx="4647304" cy="4572000"/>
          </a:xfrm>
        </p:grpSpPr>
        <p:pic>
          <p:nvPicPr>
            <p:cNvPr id="22" name="Picture 2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92695B5-5490-0345-8350-0AADFACA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61" y="1659830"/>
              <a:ext cx="4647304" cy="4572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D02486-D8FA-2C42-8E1B-04931160572C}"/>
                </a:ext>
              </a:extLst>
            </p:cNvPr>
            <p:cNvSpPr txBox="1"/>
            <p:nvPr/>
          </p:nvSpPr>
          <p:spPr>
            <a:xfrm>
              <a:off x="1265317" y="5497871"/>
              <a:ext cx="1021198" cy="50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94A24F-3F20-5945-81F0-3B0BEDEC6236}"/>
                </a:ext>
              </a:extLst>
            </p:cNvPr>
            <p:cNvSpPr txBox="1"/>
            <p:nvPr/>
          </p:nvSpPr>
          <p:spPr>
            <a:xfrm>
              <a:off x="3635708" y="5497871"/>
              <a:ext cx="933715" cy="4940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Federal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18AA8D-4024-5045-8349-82B29B094857}"/>
                </a:ext>
              </a:extLst>
            </p:cNvPr>
            <p:cNvSpPr txBox="1"/>
            <p:nvPr/>
          </p:nvSpPr>
          <p:spPr>
            <a:xfrm>
              <a:off x="2402316" y="1874913"/>
              <a:ext cx="1135058" cy="332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r>
                <a:rPr lang="en-US" sz="1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</a:t>
              </a:r>
              <a:r>
                <a:rPr lang="en-US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CCLC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8AD2E5-9B82-6445-A1AF-65F86965F862}"/>
                </a:ext>
              </a:extLst>
            </p:cNvPr>
            <p:cNvSpPr txBox="1"/>
            <p:nvPr/>
          </p:nvSpPr>
          <p:spPr>
            <a:xfrm>
              <a:off x="2429536" y="4348828"/>
              <a:ext cx="1057909" cy="332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Districts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59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50DC727-662B-7047-BB2D-FC018829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Approach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0C121E0-7D03-1742-8ACB-E4DC514A26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890" y="4769244"/>
            <a:ext cx="4496064" cy="12589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accent1"/>
                </a:solidFill>
                <a:latin typeface="Arial"/>
                <a:cs typeface="Arial"/>
              </a:rPr>
              <a:t>92 respondents from 36 states</a:t>
            </a:r>
          </a:p>
          <a:p>
            <a:pPr>
              <a:spcBef>
                <a:spcPts val="400"/>
              </a:spcBef>
            </a:pPr>
            <a:r>
              <a:rPr lang="en-US" sz="1400"/>
              <a:t>47 representatives from 38 districts in 30 states</a:t>
            </a:r>
          </a:p>
          <a:p>
            <a:pPr>
              <a:spcBef>
                <a:spcPts val="400"/>
              </a:spcBef>
            </a:pPr>
            <a:r>
              <a:rPr lang="en-US" sz="1400"/>
              <a:t>34 staff from 25 21st CCLC state offices</a:t>
            </a:r>
          </a:p>
          <a:p>
            <a:pPr>
              <a:spcBef>
                <a:spcPts val="400"/>
              </a:spcBef>
            </a:pPr>
            <a:r>
              <a:rPr lang="en-US" sz="1400"/>
              <a:t>11 state stakeholders in 5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2E3B4-D9A3-EE4F-8C3F-259DD035BC2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A158B-7640-614D-9D5E-5B57932D8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4509"/>
            <a:ext cx="6902249" cy="365125"/>
          </a:xfrm>
        </p:spPr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5C0FC4B-EFB6-4158-A2E0-4EA99F74D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25"/>
          <a:stretch/>
        </p:blipFill>
        <p:spPr>
          <a:xfrm>
            <a:off x="8909538" y="54816"/>
            <a:ext cx="2743200" cy="15158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BDEB22-C258-FC4A-B1DF-BDB332B0C6CE}"/>
              </a:ext>
            </a:extLst>
          </p:cNvPr>
          <p:cNvSpPr txBox="1">
            <a:spLocks/>
          </p:cNvSpPr>
          <p:nvPr/>
        </p:nvSpPr>
        <p:spPr>
          <a:xfrm>
            <a:off x="489496" y="1277798"/>
            <a:ext cx="4496064" cy="3377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5640A"/>
              </a:buClr>
              <a:buNone/>
            </a:pPr>
            <a:r>
              <a:rPr lang="en-US" sz="1800" b="1">
                <a:solidFill>
                  <a:schemeClr val="accent1"/>
                </a:solidFill>
              </a:rPr>
              <a:t>Methods</a:t>
            </a:r>
          </a:p>
          <a:p>
            <a:pPr>
              <a:buClr>
                <a:srgbClr val="F5640A"/>
              </a:buClr>
            </a:pPr>
            <a:r>
              <a:rPr lang="en-US" sz="1400" b="1">
                <a:solidFill>
                  <a:schemeClr val="accent2"/>
                </a:solidFill>
                <a:ea typeface="+mn-lt"/>
                <a:cs typeface="+mn-lt"/>
              </a:rPr>
              <a:t>Foundational research: </a:t>
            </a:r>
            <a:r>
              <a:rPr lang="en-US" sz="1400">
                <a:ea typeface="+mn-lt"/>
                <a:cs typeface="+mn-lt"/>
              </a:rPr>
              <a:t>Online research and document review informed sample design and questions to explore.</a:t>
            </a:r>
          </a:p>
          <a:p>
            <a:r>
              <a:rPr lang="en-US" sz="1400" b="1">
                <a:solidFill>
                  <a:schemeClr val="accent2"/>
                </a:solidFill>
                <a:ea typeface="+mn-lt"/>
                <a:cs typeface="+mn-lt"/>
              </a:rPr>
              <a:t>Primary research: </a:t>
            </a:r>
            <a:r>
              <a:rPr lang="en-US" sz="1400">
                <a:ea typeface="+mn-lt"/>
                <a:cs typeface="+mn-lt"/>
              </a:rPr>
              <a:t>Collected data from district representatives, partner organizations, 21st CCLC state leads, other state representatives.</a:t>
            </a:r>
          </a:p>
          <a:p>
            <a:r>
              <a:rPr lang="en-US" sz="1400" b="1">
                <a:solidFill>
                  <a:schemeClr val="accent2"/>
                </a:solidFill>
                <a:ea typeface="+mn-lt"/>
                <a:cs typeface="+mn-lt"/>
              </a:rPr>
              <a:t>Consulted with study advisors and Wallace </a:t>
            </a:r>
            <a:r>
              <a:rPr lang="en-US" sz="1400">
                <a:ea typeface="+mn-lt"/>
                <a:cs typeface="+mn-lt"/>
              </a:rPr>
              <a:t>to develop the design and sample and identify issues to explore.</a:t>
            </a:r>
          </a:p>
          <a:p>
            <a:r>
              <a:rPr lang="en-US" sz="1400" b="1">
                <a:solidFill>
                  <a:schemeClr val="accent2"/>
                </a:solidFill>
                <a:ea typeface="+mn-lt"/>
                <a:cs typeface="+mn-lt"/>
              </a:rPr>
              <a:t>Faced limitations </a:t>
            </a:r>
            <a:r>
              <a:rPr lang="en-US" sz="1400">
                <a:ea typeface="+mn-lt"/>
                <a:cs typeface="+mn-lt"/>
              </a:rPr>
              <a:t>in accessing appropriate staff and stakeholders.  </a:t>
            </a:r>
          </a:p>
          <a:p>
            <a:endParaRPr lang="en-US" sz="1600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900E9F5D-954D-739F-FF61-B88AB569A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680" y="1570626"/>
            <a:ext cx="7132320" cy="46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6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827480-710C-4E45-B18F-69171084F68E}"/>
              </a:ext>
            </a:extLst>
          </p:cNvPr>
          <p:cNvCxnSpPr>
            <a:cxnSpLocks/>
          </p:cNvCxnSpPr>
          <p:nvPr/>
        </p:nvCxnSpPr>
        <p:spPr>
          <a:xfrm flipH="1" flipV="1">
            <a:off x="4604768" y="4168378"/>
            <a:ext cx="17786" cy="1507922"/>
          </a:xfrm>
          <a:prstGeom prst="line">
            <a:avLst/>
          </a:prstGeom>
          <a:ln w="9525">
            <a:solidFill>
              <a:schemeClr val="tx2">
                <a:alpha val="90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5FB5FC-46F8-154E-BB9B-B7EBBDCE6B1A}"/>
              </a:ext>
            </a:extLst>
          </p:cNvPr>
          <p:cNvCxnSpPr>
            <a:cxnSpLocks/>
          </p:cNvCxnSpPr>
          <p:nvPr/>
        </p:nvCxnSpPr>
        <p:spPr>
          <a:xfrm flipH="1" flipV="1">
            <a:off x="7895395" y="4168378"/>
            <a:ext cx="17786" cy="1507922"/>
          </a:xfrm>
          <a:prstGeom prst="line">
            <a:avLst/>
          </a:prstGeom>
          <a:ln w="9525">
            <a:solidFill>
              <a:schemeClr val="tx2">
                <a:alpha val="90000"/>
              </a:schemeClr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AF3C2A8A-C494-1C43-8CD6-564866321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D457A-CC2F-D343-9B4A-110490D992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49D0EE-DE7F-324B-A84C-F36708423CD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11C3E5-6B45-394F-B4E4-0B5EDC9326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4" y="1166805"/>
            <a:ext cx="10593941" cy="546247"/>
          </a:xfrm>
        </p:spPr>
        <p:txBody>
          <a:bodyPr/>
          <a:lstStyle/>
          <a:p>
            <a:r>
              <a:rPr lang="en-US"/>
              <a:t>Adjusted to data collection due to COVID-19 but maintained focus on overarching lessons.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A07D1-69C5-7C4C-AB96-E7015442682B}"/>
              </a:ext>
            </a:extLst>
          </p:cNvPr>
          <p:cNvSpPr txBox="1"/>
          <p:nvPr/>
        </p:nvSpPr>
        <p:spPr>
          <a:xfrm>
            <a:off x="4177212" y="5734175"/>
            <a:ext cx="1211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CRRSAA Passed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F3E0D-B4DA-FF4E-BFB7-F929B838E088}"/>
              </a:ext>
            </a:extLst>
          </p:cNvPr>
          <p:cNvSpPr txBox="1"/>
          <p:nvPr/>
        </p:nvSpPr>
        <p:spPr>
          <a:xfrm>
            <a:off x="616526" y="2078069"/>
            <a:ext cx="54864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Interviews with 21st CCLC state leads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93AE17-0D1C-6D46-9FC8-5C05D5F441CB}"/>
              </a:ext>
            </a:extLst>
          </p:cNvPr>
          <p:cNvGrpSpPr/>
          <p:nvPr/>
        </p:nvGrpSpPr>
        <p:grpSpPr>
          <a:xfrm>
            <a:off x="613602" y="3425485"/>
            <a:ext cx="10950588" cy="1013994"/>
            <a:chOff x="-109901" y="3441072"/>
            <a:chExt cx="10950588" cy="1013994"/>
          </a:xfrm>
          <a:solidFill>
            <a:schemeClr val="accent5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12DB7C-CB0A-F246-A2EA-7A4BC6D6159B}"/>
                </a:ext>
              </a:extLst>
            </p:cNvPr>
            <p:cNvSpPr/>
            <p:nvPr/>
          </p:nvSpPr>
          <p:spPr>
            <a:xfrm>
              <a:off x="1264623" y="3441072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Calibri"/>
                </a:rPr>
                <a:t>Nov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Calibri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573618E-CA52-934F-AFF5-54CF79E19E38}"/>
                </a:ext>
              </a:extLst>
            </p:cNvPr>
            <p:cNvSpPr/>
            <p:nvPr/>
          </p:nvSpPr>
          <p:spPr>
            <a:xfrm>
              <a:off x="2636223" y="3441246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Calibri"/>
                </a:rPr>
                <a:t>Dec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181839D-6B57-7F40-86B1-12E53DEE342C}"/>
                </a:ext>
              </a:extLst>
            </p:cNvPr>
            <p:cNvSpPr/>
            <p:nvPr/>
          </p:nvSpPr>
          <p:spPr>
            <a:xfrm>
              <a:off x="4007823" y="3441245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Calibri"/>
                </a:rPr>
                <a:t>Jan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Calibri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C58617-C5AC-9A43-B456-7AD250A8C54A}"/>
                </a:ext>
              </a:extLst>
            </p:cNvPr>
            <p:cNvSpPr/>
            <p:nvPr/>
          </p:nvSpPr>
          <p:spPr>
            <a:xfrm>
              <a:off x="5366855" y="3441244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Calibri"/>
                </a:rPr>
                <a:t>Feb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7FC8A1-A9EF-0B45-AD04-D63E7DE88E3D}"/>
                </a:ext>
              </a:extLst>
            </p:cNvPr>
            <p:cNvSpPr/>
            <p:nvPr/>
          </p:nvSpPr>
          <p:spPr>
            <a:xfrm>
              <a:off x="6741379" y="3441245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Calibri"/>
                </a:rPr>
                <a:t>Mar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E75AFC-AE03-FC4C-A385-4343120021BA}"/>
                </a:ext>
              </a:extLst>
            </p:cNvPr>
            <p:cNvSpPr/>
            <p:nvPr/>
          </p:nvSpPr>
          <p:spPr>
            <a:xfrm>
              <a:off x="8097487" y="3441244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/>
                  <a:cs typeface="Calibri"/>
                </a:rPr>
                <a:t>Apr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FB5F48-D9A0-6C4A-AE96-903B2BA5B5AB}"/>
                </a:ext>
              </a:extLst>
            </p:cNvPr>
            <p:cNvSpPr/>
            <p:nvPr/>
          </p:nvSpPr>
          <p:spPr>
            <a:xfrm>
              <a:off x="9469087" y="3441243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/>
                  <a:cs typeface="Arial"/>
                </a:rPr>
                <a:t>May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B6ED39C-B961-3D4E-9BFF-1630DA6900F2}"/>
                </a:ext>
              </a:extLst>
            </p:cNvPr>
            <p:cNvSpPr txBox="1"/>
            <p:nvPr/>
          </p:nvSpPr>
          <p:spPr>
            <a:xfrm>
              <a:off x="9911765" y="4147289"/>
              <a:ext cx="671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Calibri"/>
                </a:rPr>
                <a:t>2021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DDBEE2-9111-254A-9FD9-F76B050689F3}"/>
                </a:ext>
              </a:extLst>
            </p:cNvPr>
            <p:cNvSpPr/>
            <p:nvPr/>
          </p:nvSpPr>
          <p:spPr>
            <a:xfrm>
              <a:off x="-109901" y="3441072"/>
              <a:ext cx="1371600" cy="693323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Calibri"/>
                </a:rPr>
                <a:t>Oct</a:t>
              </a:r>
              <a:endParaRPr lang="en-US" sz="2200">
                <a:solidFill>
                  <a:schemeClr val="bg1"/>
                </a:solidFill>
                <a:latin typeface="Arial" panose="020B0604020202020204" pitchFamily="34" charset="0"/>
                <a:cs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D7C0D73-637C-164F-AC7E-ADD848A779C1}"/>
                </a:ext>
              </a:extLst>
            </p:cNvPr>
            <p:cNvSpPr txBox="1"/>
            <p:nvPr/>
          </p:nvSpPr>
          <p:spPr>
            <a:xfrm>
              <a:off x="317538" y="4147289"/>
              <a:ext cx="6714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rial" panose="020B0604020202020204" pitchFamily="34" charset="0"/>
                  <a:cs typeface="Calibri"/>
                </a:rPr>
                <a:t>2020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6FD289-4194-C14A-BC52-EB0784605544}"/>
              </a:ext>
            </a:extLst>
          </p:cNvPr>
          <p:cNvSpPr txBox="1"/>
          <p:nvPr/>
        </p:nvSpPr>
        <p:spPr>
          <a:xfrm>
            <a:off x="8817710" y="2078069"/>
            <a:ext cx="2743200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Follow-up survey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A8837-9FBA-DF40-851F-F14E18EA2AF6}"/>
              </a:ext>
            </a:extLst>
          </p:cNvPr>
          <p:cNvSpPr txBox="1"/>
          <p:nvPr/>
        </p:nvSpPr>
        <p:spPr>
          <a:xfrm>
            <a:off x="6080794" y="2982835"/>
            <a:ext cx="547383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Open Sans"/>
                <a:cs typeface="Arial"/>
              </a:rPr>
              <a:t>Interviews with state stakeholders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DDF0E-547D-CF48-A83A-F1B86573793F}"/>
              </a:ext>
            </a:extLst>
          </p:cNvPr>
          <p:cNvSpPr txBox="1"/>
          <p:nvPr/>
        </p:nvSpPr>
        <p:spPr>
          <a:xfrm>
            <a:off x="1976163" y="2530452"/>
            <a:ext cx="816187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ea typeface="Open Sans"/>
                <a:cs typeface="Arial"/>
              </a:rPr>
              <a:t>Interviews with district leaders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79B95B-8F5E-344B-BD8F-1194FC22CB9A}"/>
              </a:ext>
            </a:extLst>
          </p:cNvPr>
          <p:cNvSpPr txBox="1"/>
          <p:nvPr/>
        </p:nvSpPr>
        <p:spPr>
          <a:xfrm>
            <a:off x="7470093" y="5734175"/>
            <a:ext cx="890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ARPA Passed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D612DE-3857-4346-9282-19390B0C23F2}"/>
              </a:ext>
            </a:extLst>
          </p:cNvPr>
          <p:cNvSpPr txBox="1"/>
          <p:nvPr/>
        </p:nvSpPr>
        <p:spPr>
          <a:xfrm>
            <a:off x="7465176" y="4650246"/>
            <a:ext cx="2724134" cy="61555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Decisions about return </a:t>
            </a:r>
          </a:p>
          <a:p>
            <a:pPr algn="ctr"/>
            <a:r>
              <a:rPr lang="en-US" sz="1700" b="1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to in-person instruction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C2F486-BF53-C74D-9792-A28651089DF6}"/>
              </a:ext>
            </a:extLst>
          </p:cNvPr>
          <p:cNvSpPr txBox="1"/>
          <p:nvPr/>
        </p:nvSpPr>
        <p:spPr>
          <a:xfrm>
            <a:off x="609101" y="4916464"/>
            <a:ext cx="4117724" cy="61555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b="1">
                <a:latin typeface="Arial" panose="020B0604020202020204" pitchFamily="34" charset="0"/>
                <a:ea typeface="Open Sans" panose="020B0606030504020204" pitchFamily="34" charset="0"/>
                <a:cs typeface="Calibri"/>
              </a:rPr>
              <a:t>Districts constantly dealing with remote or hybrid instruction</a:t>
            </a:r>
          </a:p>
        </p:txBody>
      </p:sp>
      <p:sp>
        <p:nvSpPr>
          <p:cNvPr id="35" name="Footer Placeholder 5">
            <a:extLst>
              <a:ext uri="{FF2B5EF4-FFF2-40B4-BE49-F238E27FC236}">
                <a16:creationId xmlns:a16="http://schemas.microsoft.com/office/drawing/2014/main" id="{F620D0BF-F539-43D4-8874-E14E9FA214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431506"/>
            <a:ext cx="6400800" cy="365125"/>
          </a:xfrm>
        </p:spPr>
        <p:txBody>
          <a:bodyPr/>
          <a:lstStyle/>
          <a:p>
            <a:r>
              <a:rPr lang="en-US"/>
              <a:t>Supporting Quality in Summer Learning: How Districts Plan, Develop, and Implement Programs</a:t>
            </a:r>
          </a:p>
        </p:txBody>
      </p:sp>
    </p:spTree>
    <p:extLst>
      <p:ext uri="{BB962C8B-B14F-4D97-AF65-F5344CB8AC3E}">
        <p14:creationId xmlns:p14="http://schemas.microsoft.com/office/powerpoint/2010/main" val="1813216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E9C60B-C672-E142-AE37-F32733D8CB3E}"/>
              </a:ext>
            </a:extLst>
          </p:cNvPr>
          <p:cNvSpPr/>
          <p:nvPr/>
        </p:nvSpPr>
        <p:spPr bwMode="auto">
          <a:xfrm>
            <a:off x="0" y="6379433"/>
            <a:ext cx="12191998" cy="51057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"/>
            <a:ext cx="6802734" cy="687684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635262" y="0"/>
            <a:ext cx="5556737" cy="6879266"/>
          </a:xfrm>
          <a:prstGeom prst="rect">
            <a:avLst/>
          </a:prstGeom>
          <a:solidFill>
            <a:schemeClr val="accent6"/>
          </a:solidFill>
          <a:ln w="889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7009207" y="838200"/>
            <a:ext cx="4056186" cy="2356413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CB1F54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1F54"/>
              </a:buClr>
              <a:buFont typeface="Arial"/>
              <a:buChar char="•"/>
              <a:defRPr sz="1800" kern="1200">
                <a:solidFill>
                  <a:srgbClr val="1C263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Key Findings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9D0EE-DE7F-324B-A84C-F36708423CDB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ED243-4312-AB4B-BA35-97502C282370}"/>
              </a:ext>
            </a:extLst>
          </p:cNvPr>
          <p:cNvSpPr/>
          <p:nvPr/>
        </p:nvSpPr>
        <p:spPr bwMode="auto">
          <a:xfrm>
            <a:off x="6482245" y="-3"/>
            <a:ext cx="153017" cy="6876840"/>
          </a:xfrm>
          <a:prstGeom prst="rect">
            <a:avLst/>
          </a:prstGeom>
          <a:solidFill>
            <a:schemeClr val="accent6">
              <a:alpha val="75404"/>
            </a:schemeClr>
          </a:solidFill>
          <a:ln>
            <a:noFill/>
          </a:ln>
        </p:spPr>
        <p:txBody>
          <a:bodyPr wrap="none" rtlCol="0" anchor="ctr"/>
          <a:lstStyle/>
          <a:p>
            <a:pPr algn="l"/>
            <a:endParaRPr lang="en-US"/>
          </a:p>
        </p:txBody>
      </p:sp>
      <p:sp>
        <p:nvSpPr>
          <p:cNvPr id="16" name="Freeform 126">
            <a:extLst>
              <a:ext uri="{FF2B5EF4-FFF2-40B4-BE49-F238E27FC236}">
                <a16:creationId xmlns:a16="http://schemas.microsoft.com/office/drawing/2014/main" id="{C150E245-3E95-304E-B9B6-0834582F48AB}"/>
              </a:ext>
            </a:extLst>
          </p:cNvPr>
          <p:cNvSpPr>
            <a:spLocks noEditPoints="1"/>
          </p:cNvSpPr>
          <p:nvPr/>
        </p:nvSpPr>
        <p:spPr bwMode="auto">
          <a:xfrm>
            <a:off x="10139680" y="4199324"/>
            <a:ext cx="1280091" cy="1603142"/>
          </a:xfrm>
          <a:custGeom>
            <a:avLst/>
            <a:gdLst>
              <a:gd name="T0" fmla="*/ 1646 w 1646"/>
              <a:gd name="T1" fmla="*/ 1808 h 2057"/>
              <a:gd name="T2" fmla="*/ 1646 w 1646"/>
              <a:gd name="T3" fmla="*/ 617 h 2057"/>
              <a:gd name="T4" fmla="*/ 1028 w 1646"/>
              <a:gd name="T5" fmla="*/ 0 h 2057"/>
              <a:gd name="T6" fmla="*/ 206 w 1646"/>
              <a:gd name="T7" fmla="*/ 0 h 2057"/>
              <a:gd name="T8" fmla="*/ 1 w 1646"/>
              <a:gd name="T9" fmla="*/ 206 h 2057"/>
              <a:gd name="T10" fmla="*/ 0 w 1646"/>
              <a:gd name="T11" fmla="*/ 1851 h 2057"/>
              <a:gd name="T12" fmla="*/ 205 w 1646"/>
              <a:gd name="T13" fmla="*/ 2057 h 2057"/>
              <a:gd name="T14" fmla="*/ 1440 w 1646"/>
              <a:gd name="T15" fmla="*/ 2057 h 2057"/>
              <a:gd name="T16" fmla="*/ 1562 w 1646"/>
              <a:gd name="T17" fmla="*/ 2016 h 2057"/>
              <a:gd name="T18" fmla="*/ 1106 w 1646"/>
              <a:gd name="T19" fmla="*/ 1560 h 2057"/>
              <a:gd name="T20" fmla="*/ 823 w 1646"/>
              <a:gd name="T21" fmla="*/ 1645 h 2057"/>
              <a:gd name="T22" fmla="*/ 309 w 1646"/>
              <a:gd name="T23" fmla="*/ 1131 h 2057"/>
              <a:gd name="T24" fmla="*/ 823 w 1646"/>
              <a:gd name="T25" fmla="*/ 617 h 2057"/>
              <a:gd name="T26" fmla="*/ 1337 w 1646"/>
              <a:gd name="T27" fmla="*/ 1131 h 2057"/>
              <a:gd name="T28" fmla="*/ 1252 w 1646"/>
              <a:gd name="T29" fmla="*/ 1415 h 2057"/>
              <a:gd name="T30" fmla="*/ 1646 w 1646"/>
              <a:gd name="T31" fmla="*/ 1808 h 2057"/>
              <a:gd name="T32" fmla="*/ 514 w 1646"/>
              <a:gd name="T33" fmla="*/ 1131 h 2057"/>
              <a:gd name="T34" fmla="*/ 823 w 1646"/>
              <a:gd name="T35" fmla="*/ 1440 h 2057"/>
              <a:gd name="T36" fmla="*/ 1131 w 1646"/>
              <a:gd name="T37" fmla="*/ 1131 h 2057"/>
              <a:gd name="T38" fmla="*/ 823 w 1646"/>
              <a:gd name="T39" fmla="*/ 823 h 2057"/>
              <a:gd name="T40" fmla="*/ 514 w 1646"/>
              <a:gd name="T41" fmla="*/ 1131 h 2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46" h="2057">
                <a:moveTo>
                  <a:pt x="1646" y="1808"/>
                </a:moveTo>
                <a:lnTo>
                  <a:pt x="1646" y="617"/>
                </a:lnTo>
                <a:lnTo>
                  <a:pt x="1028" y="0"/>
                </a:lnTo>
                <a:lnTo>
                  <a:pt x="206" y="0"/>
                </a:lnTo>
                <a:cubicBezTo>
                  <a:pt x="92" y="0"/>
                  <a:pt x="1" y="92"/>
                  <a:pt x="1" y="206"/>
                </a:cubicBezTo>
                <a:lnTo>
                  <a:pt x="0" y="1851"/>
                </a:lnTo>
                <a:cubicBezTo>
                  <a:pt x="0" y="1965"/>
                  <a:pt x="91" y="2057"/>
                  <a:pt x="205" y="2057"/>
                </a:cubicBezTo>
                <a:lnTo>
                  <a:pt x="1440" y="2057"/>
                </a:lnTo>
                <a:cubicBezTo>
                  <a:pt x="1486" y="2057"/>
                  <a:pt x="1528" y="2041"/>
                  <a:pt x="1562" y="2016"/>
                </a:cubicBezTo>
                <a:lnTo>
                  <a:pt x="1106" y="1560"/>
                </a:lnTo>
                <a:cubicBezTo>
                  <a:pt x="1025" y="1614"/>
                  <a:pt x="928" y="1645"/>
                  <a:pt x="823" y="1645"/>
                </a:cubicBezTo>
                <a:cubicBezTo>
                  <a:pt x="539" y="1645"/>
                  <a:pt x="309" y="1415"/>
                  <a:pt x="309" y="1131"/>
                </a:cubicBezTo>
                <a:cubicBezTo>
                  <a:pt x="309" y="847"/>
                  <a:pt x="539" y="617"/>
                  <a:pt x="823" y="617"/>
                </a:cubicBezTo>
                <a:cubicBezTo>
                  <a:pt x="1107" y="617"/>
                  <a:pt x="1337" y="847"/>
                  <a:pt x="1337" y="1131"/>
                </a:cubicBezTo>
                <a:cubicBezTo>
                  <a:pt x="1337" y="1236"/>
                  <a:pt x="1305" y="1333"/>
                  <a:pt x="1252" y="1415"/>
                </a:cubicBezTo>
                <a:lnTo>
                  <a:pt x="1646" y="1808"/>
                </a:lnTo>
                <a:close/>
                <a:moveTo>
                  <a:pt x="514" y="1131"/>
                </a:moveTo>
                <a:cubicBezTo>
                  <a:pt x="514" y="1301"/>
                  <a:pt x="653" y="1440"/>
                  <a:pt x="823" y="1440"/>
                </a:cubicBezTo>
                <a:cubicBezTo>
                  <a:pt x="993" y="1440"/>
                  <a:pt x="1131" y="1301"/>
                  <a:pt x="1131" y="1131"/>
                </a:cubicBezTo>
                <a:cubicBezTo>
                  <a:pt x="1131" y="961"/>
                  <a:pt x="993" y="823"/>
                  <a:pt x="823" y="823"/>
                </a:cubicBezTo>
                <a:cubicBezTo>
                  <a:pt x="653" y="823"/>
                  <a:pt x="514" y="961"/>
                  <a:pt x="514" y="1131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14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mmer Learning 2">
      <a:dk1>
        <a:srgbClr val="53403A"/>
      </a:dk1>
      <a:lt1>
        <a:srgbClr val="FFFFFF"/>
      </a:lt1>
      <a:dk2>
        <a:srgbClr val="424242"/>
      </a:dk2>
      <a:lt2>
        <a:srgbClr val="F2F2F2"/>
      </a:lt2>
      <a:accent1>
        <a:srgbClr val="127FA2"/>
      </a:accent1>
      <a:accent2>
        <a:srgbClr val="F16D3F"/>
      </a:accent2>
      <a:accent3>
        <a:srgbClr val="5DA55B"/>
      </a:accent3>
      <a:accent4>
        <a:srgbClr val="FFFFFF"/>
      </a:accent4>
      <a:accent5>
        <a:srgbClr val="3FBAEC"/>
      </a:accent5>
      <a:accent6>
        <a:srgbClr val="2F9DDE"/>
      </a:accent6>
      <a:hlink>
        <a:srgbClr val="53403A"/>
      </a:hlink>
      <a:folHlink>
        <a:srgbClr val="53403A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tx2">
            <a:alpha val="79999"/>
          </a:schemeClr>
        </a:solidFill>
        <a:ln>
          <a:noFill/>
        </a:ln>
      </a:spPr>
      <a:bodyPr wrap="none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3AACA7788F84595807688CA45B175" ma:contentTypeVersion="1" ma:contentTypeDescription="Create a new document." ma:contentTypeScope="" ma:versionID="c3845fc36759289d50401f548785a450">
  <xsd:schema xmlns:xsd="http://www.w3.org/2001/XMLSchema" xmlns:xs="http://www.w3.org/2001/XMLSchema" xmlns:p="http://schemas.microsoft.com/office/2006/metadata/properties" xmlns:ns1="http://schemas.microsoft.com/sharepoint/v3" xmlns:ns2="4268b559-ae5c-44d0-acfc-003748d801b3" targetNamespace="http://schemas.microsoft.com/office/2006/metadata/properties" ma:root="true" ma:fieldsID="0b4d49812e72c48d3c3af4aa5f94a061" ns1:_="" ns2:_="">
    <xsd:import namespace="http://schemas.microsoft.com/sharepoint/v3"/>
    <xsd:import namespace="4268b559-ae5c-44d0-acfc-003748d801b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WF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8b559-ae5c-44d0-acfc-003748d801b3" elementFormDefault="qualified">
    <xsd:import namespace="http://schemas.microsoft.com/office/2006/documentManagement/types"/>
    <xsd:import namespace="http://schemas.microsoft.com/office/infopath/2007/PartnerControls"/>
    <xsd:element name="WFDescription" ma:index="10" nillable="true" ma:displayName="WFDescription" ma:internalName="WF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FDescription xmlns="4268b559-ae5c-44d0-acfc-003748d801b3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1B3D48D-261B-4A8C-BBB1-9193006E4376}"/>
</file>

<file path=customXml/itemProps2.xml><?xml version="1.0" encoding="utf-8"?>
<ds:datastoreItem xmlns:ds="http://schemas.openxmlformats.org/officeDocument/2006/customXml" ds:itemID="{ED9DC17D-AF40-4358-83FE-323DD3A222DF}"/>
</file>

<file path=customXml/itemProps3.xml><?xml version="1.0" encoding="utf-8"?>
<ds:datastoreItem xmlns:ds="http://schemas.openxmlformats.org/officeDocument/2006/customXml" ds:itemID="{9569EE63-E543-472C-80B2-CEBDAB4D86D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892</Words>
  <Application>Microsoft Office PowerPoint</Application>
  <PresentationFormat>Widescreen</PresentationFormat>
  <Paragraphs>173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Office Theme</vt:lpstr>
      <vt:lpstr>Supporting Quality in Summer Learning:</vt:lpstr>
      <vt:lpstr>Housekeeping Notes</vt:lpstr>
      <vt:lpstr>Agenda</vt:lpstr>
      <vt:lpstr>PowerPoint Presentation</vt:lpstr>
      <vt:lpstr>Our Panelists</vt:lpstr>
      <vt:lpstr>About the Study</vt:lpstr>
      <vt:lpstr>Approach</vt:lpstr>
      <vt:lpstr>Data Collection</vt:lpstr>
      <vt:lpstr>PowerPoint Presentation</vt:lpstr>
      <vt:lpstr>FINDING #1 Districts prioritize academics but recognize the importance of engaging, accessible programs </vt:lpstr>
      <vt:lpstr>FINDING #2  Partnerships and collaborative decision-making was a consistent theme for summer programs</vt:lpstr>
      <vt:lpstr>FINDING #3  Educators and staff have access to a variety of PD, yet there remain unmet needs in key areas</vt:lpstr>
      <vt:lpstr>PowerPoint Presentation</vt:lpstr>
      <vt:lpstr>Conclusions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EDC MS PowerPoint Template</dc:title>
  <dc:creator>Microsoft Office User</dc:creator>
  <cp:keywords/>
  <cp:lastModifiedBy>Na'im, Alyssa</cp:lastModifiedBy>
  <cp:revision>1</cp:revision>
  <dcterms:created xsi:type="dcterms:W3CDTF">2017-01-11T16:01:19Z</dcterms:created>
  <dcterms:modified xsi:type="dcterms:W3CDTF">2022-06-13T21:42:24Z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0x0101001BB3AACA7788F84595807688CA45B175</vt:lpwstr>
  </property>
  <property fmtid="{D5CDD505-2E9C-101B-9397-08002B2CF9AE}" pid="3" name="EDC Categories">
    <vt:lpwstr/>
  </property>
  <property fmtid="{D5CDD505-2E9C-101B-9397-08002B2CF9AE}" pid="4" name="TaxKeyword">
    <vt:lpwstr/>
  </property>
  <property fmtid="{D5CDD505-2E9C-101B-9397-08002B2CF9AE}" pid="5" name="EDC Task">
    <vt:lpwstr>30;#Design and Editing|18e5b292-7c1f-4ad0-a1a8-1d15d56a2b47;#396;#Powerpoint Templates|a40920f3-fb1b-4c03-82c4-a56d10379fee;#50;#Brand|f9168f07-99f1-491a-bf82-6dd2ed9770fb;#24;#Communications|f0daa1eb-60d6-4b0d-a190-6379b1a4458d</vt:lpwstr>
  </property>
  <property fmtid="{D5CDD505-2E9C-101B-9397-08002B2CF9AE}" pid="6" name="EDC VU Courses">
    <vt:lpwstr/>
  </property>
  <property fmtid="{D5CDD505-2E9C-101B-9397-08002B2CF9AE}" pid="7" name="EDC Display Order">
    <vt:lpwstr/>
  </property>
  <property fmtid="{D5CDD505-2E9C-101B-9397-08002B2CF9AE}" pid="8" name="EDC Department">
    <vt:lpwstr>29;#IT|865a0f5f-ff48-44c2-8dfb-bf11de58b3ff;#419;#Communications|032077a2-f644-4d8b-bb3a-aa71ac3f8f6b</vt:lpwstr>
  </property>
  <property fmtid="{D5CDD505-2E9C-101B-9397-08002B2CF9AE}" pid="9" name="EDC Reach/Audience">
    <vt:lpwstr>4;#All EDC|6ea81371-5124-46ba-b161-834a2d9990a1</vt:lpwstr>
  </property>
  <property fmtid="{D5CDD505-2E9C-101B-9397-08002B2CF9AE}" pid="10" name="EDC Tags">
    <vt:lpwstr/>
  </property>
  <property fmtid="{D5CDD505-2E9C-101B-9397-08002B2CF9AE}" pid="11" name="EDC Cross Tags">
    <vt:lpwstr/>
  </property>
  <property fmtid="{D5CDD505-2E9C-101B-9397-08002B2CF9AE}" pid="12" name="EDC Resource Type">
    <vt:lpwstr>209;#Template|229a1282-2ddd-4fc7-a22b-d1b4e81ec193</vt:lpwstr>
  </property>
  <property fmtid="{D5CDD505-2E9C-101B-9397-08002B2CF9AE}" pid="13" name="MediaServiceImageTags">
    <vt:lpwstr/>
  </property>
</Properties>
</file>