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60" r:id="rId4"/>
  </p:sldMasterIdLst>
  <p:notesMasterIdLst>
    <p:notesMasterId r:id="rId31"/>
  </p:notesMasterIdLst>
  <p:handoutMasterIdLst>
    <p:handoutMasterId r:id="rId32"/>
  </p:handoutMasterIdLst>
  <p:sldIdLst>
    <p:sldId id="592" r:id="rId5"/>
    <p:sldId id="595" r:id="rId6"/>
    <p:sldId id="653" r:id="rId7"/>
    <p:sldId id="622" r:id="rId8"/>
    <p:sldId id="623" r:id="rId9"/>
    <p:sldId id="624" r:id="rId10"/>
    <p:sldId id="625" r:id="rId11"/>
    <p:sldId id="626"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7" r:id="rId30"/>
  </p:sldIdLst>
  <p:sldSz cx="9144000" cy="6858000" type="screen4x3"/>
  <p:notesSz cx="7102475" cy="9388475"/>
  <p:embeddedFontLst>
    <p:embeddedFont>
      <p:font typeface="Calibri" panose="020F0502020204030204" pitchFamily="34" charset="0"/>
      <p:regular r:id="rId33"/>
      <p:bold r:id="rId34"/>
      <p:italic r:id="rId35"/>
      <p:boldItalic r:id="rId36"/>
    </p:embeddedFont>
    <p:embeddedFont>
      <p:font typeface="Webdings" panose="05030102010509060703" pitchFamily="18" charset="2"/>
      <p:regular r:id="rId37"/>
    </p:embeddedFont>
    <p:embeddedFont>
      <p:font typeface="Gadugi" panose="020B0604020202020204" charset="0"/>
      <p:regular r:id="rId38"/>
      <p:bold r:id="rId39"/>
    </p:embeddedFont>
    <p:embeddedFont>
      <p:font typeface="Wingdings 2" panose="05020102010507070707" pitchFamily="18" charset="2"/>
      <p:regular r:id="rId40"/>
    </p:embeddedFont>
    <p:embeddedFont>
      <p:font typeface="Vrinda" panose="020B0502040204020203" pitchFamily="34" charset="0"/>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48"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qtipton@gmail.com" initials="s" lastIdx="33" clrIdx="6">
    <p:extLst/>
  </p:cmAuthor>
  <p:cmAuthor id="1" name="Gayle Vogel" initials="GV" lastIdx="4" clrIdx="0">
    <p:extLst/>
  </p:cmAuthor>
  <p:cmAuthor id="8" name="Lucas Held" initials="LH" lastIdx="16" clrIdx="7"/>
  <p:cmAuthor id="2" name="Karen Emmerson" initials="KE" lastIdx="9" clrIdx="1">
    <p:extLst/>
  </p:cmAuthor>
  <p:cmAuthor id="3" name="Pam Loeb" initials="PL" lastIdx="64" clrIdx="2">
    <p:extLst/>
  </p:cmAuthor>
  <p:cmAuthor id="4" name="Karen Emmerson" initials="KE [2]" lastIdx="6" clrIdx="3">
    <p:extLst/>
  </p:cmAuthor>
  <p:cmAuthor id="5" name="Erin Wagner" initials="EW" lastIdx="25" clrIdx="4">
    <p:extLst/>
  </p:cmAuthor>
  <p:cmAuthor id="6" name="Jennifer Dusenberry" initials="" lastIdx="3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89DB"/>
    <a:srgbClr val="DEC8EE"/>
    <a:srgbClr val="80B9E4"/>
    <a:srgbClr val="6CA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758" autoAdjust="0"/>
    <p:restoredTop sz="89049" autoAdjust="0"/>
  </p:normalViewPr>
  <p:slideViewPr>
    <p:cSldViewPr snapToGrid="0">
      <p:cViewPr varScale="1">
        <p:scale>
          <a:sx n="98" d="100"/>
          <a:sy n="98" d="100"/>
        </p:scale>
        <p:origin x="450" y="84"/>
      </p:cViewPr>
      <p:guideLst>
        <p:guide orient="horz" pos="1848"/>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13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a:t>
            </a:r>
          </a:p>
        </c:rich>
      </c:tx>
      <c:layout>
        <c:manualLayout>
          <c:xMode val="edge"/>
          <c:yMode val="edge"/>
          <c:x val="0.45547897011446775"/>
          <c:y val="2.430100642522437E-2"/>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3">
                  <a:lumMod val="90000"/>
                </a:schemeClr>
              </a:solidFill>
              <a:ln w="19050">
                <a:noFill/>
              </a:ln>
              <a:effectLst/>
            </c:spPr>
            <c:extLst xmlns:c16r2="http://schemas.microsoft.com/office/drawing/2015/06/chart">
              <c:ext xmlns:c16="http://schemas.microsoft.com/office/drawing/2014/chart" uri="{C3380CC4-5D6E-409C-BE32-E72D297353CC}">
                <c16:uniqueId val="{00000001-3295-4423-A8F1-95E7FA50AF70}"/>
              </c:ext>
            </c:extLst>
          </c:dPt>
          <c:dPt>
            <c:idx val="1"/>
            <c:bubble3D val="0"/>
            <c:spPr>
              <a:solidFill>
                <a:schemeClr val="accent5"/>
              </a:solidFill>
              <a:ln w="19050">
                <a:noFill/>
              </a:ln>
              <a:effectLst/>
            </c:spPr>
            <c:extLst xmlns:c16r2="http://schemas.microsoft.com/office/drawing/2015/06/chart">
              <c:ext xmlns:c16="http://schemas.microsoft.com/office/drawing/2014/chart" uri="{C3380CC4-5D6E-409C-BE32-E72D297353CC}">
                <c16:uniqueId val="{00000003-3295-4423-A8F1-95E7FA50AF70}"/>
              </c:ext>
            </c:extLst>
          </c:dPt>
          <c:dPt>
            <c:idx val="2"/>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5-3295-4423-A8F1-95E7FA50AF70}"/>
              </c:ext>
            </c:extLst>
          </c:dPt>
          <c:dPt>
            <c:idx val="3"/>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7-3295-4423-A8F1-95E7FA50AF70}"/>
              </c:ext>
            </c:extLst>
          </c:dPt>
          <c:dPt>
            <c:idx val="4"/>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9-3295-4423-A8F1-95E7FA50AF70}"/>
              </c:ext>
            </c:extLst>
          </c:dPt>
          <c:dLbls>
            <c:dLbl>
              <c:idx val="0"/>
              <c:layout>
                <c:manualLayout>
                  <c:x val="-0.21229607384495441"/>
                  <c:y val="-3.0059206541161502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295-4423-A8F1-95E7FA50AF70}"/>
                </c:ext>
              </c:extLst>
            </c:dLbl>
            <c:dLbl>
              <c:idx val="1"/>
              <c:layout>
                <c:manualLayout>
                  <c:x val="-0.1095379653955601"/>
                  <c:y val="-0.232920745616108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295-4423-A8F1-95E7FA50AF70}"/>
                </c:ext>
              </c:extLst>
            </c:dLbl>
            <c:dLbl>
              <c:idx val="2"/>
              <c:layout>
                <c:manualLayout>
                  <c:x val="0.17616888777684442"/>
                  <c:y val="-0.17889291120507925"/>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295-4423-A8F1-95E7FA50AF70}"/>
                </c:ext>
              </c:extLst>
            </c:dLbl>
            <c:dLbl>
              <c:idx val="3"/>
              <c:layout>
                <c:manualLayout>
                  <c:x val="0.17199091036061354"/>
                  <c:y val="2.967267692424266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295-4423-A8F1-95E7FA50AF70}"/>
                </c:ext>
              </c:extLst>
            </c:dLbl>
            <c:dLbl>
              <c:idx val="4"/>
              <c:layout>
                <c:manualLayout>
                  <c:x val="0.11095251239300709"/>
                  <c:y val="0.1520926323749488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15490782007467327"/>
                      <c:h val="0.11751727671621895"/>
                    </c:manualLayout>
                  </c15:layout>
                </c:ext>
                <c:ext xmlns:c16="http://schemas.microsoft.com/office/drawing/2014/chart" uri="{C3380CC4-5D6E-409C-BE32-E72D297353CC}">
                  <c16:uniqueId val="{00000009-3295-4423-A8F1-95E7FA50AF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Gain</c:v>
                </c:pt>
                <c:pt idx="1">
                  <c:v>Empowerment</c:v>
                </c:pt>
                <c:pt idx="2">
                  <c:v>Solutions</c:v>
                </c:pt>
                <c:pt idx="3">
                  <c:v>Equity</c:v>
                </c:pt>
                <c:pt idx="4">
                  <c:v>Prevention</c:v>
                </c:pt>
              </c:strCache>
            </c:strRef>
          </c:cat>
          <c:val>
            <c:numRef>
              <c:f>Sheet1!$B$2:$B$6</c:f>
              <c:numCache>
                <c:formatCode>0%</c:formatCode>
                <c:ptCount val="5"/>
                <c:pt idx="0">
                  <c:v>0.31874999999999998</c:v>
                </c:pt>
                <c:pt idx="1">
                  <c:v>0.21937499999999999</c:v>
                </c:pt>
                <c:pt idx="2">
                  <c:v>0.15125</c:v>
                </c:pt>
                <c:pt idx="3">
                  <c:v>0.15</c:v>
                </c:pt>
                <c:pt idx="4">
                  <c:v>9.2499999999999999E-2</c:v>
                </c:pt>
              </c:numCache>
            </c:numRef>
          </c:val>
          <c:extLst xmlns:c16r2="http://schemas.microsoft.com/office/drawing/2015/06/chart">
            <c:ext xmlns:c16="http://schemas.microsoft.com/office/drawing/2014/chart" uri="{C3380CC4-5D6E-409C-BE32-E72D297353CC}">
              <c16:uniqueId val="{0000000A-3295-4423-A8F1-95E7FA50AF7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B40BF-42C3-4E24-9595-F3009DA25C7A}"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6DE0923D-4D8C-4C87-939C-6099080F2612}">
      <dgm:prSet phldrT="[Text]" custT="1"/>
      <dgm:spPr>
        <a:solidFill>
          <a:schemeClr val="accent2"/>
        </a:solidFill>
      </dgm:spPr>
      <dgm:t>
        <a:bodyPr/>
        <a:lstStyle/>
        <a:p>
          <a:r>
            <a:rPr lang="en-US" sz="2800" b="1" dirty="0">
              <a:solidFill>
                <a:schemeClr val="bg1"/>
              </a:solidFill>
            </a:rPr>
            <a:t>Dos</a:t>
          </a:r>
        </a:p>
      </dgm:t>
    </dgm:pt>
    <dgm:pt modelId="{00F0E3D9-FA2C-4678-A5FC-A77FB9138C28}" type="parTrans" cxnId="{08DCCD21-431E-40D1-99EF-236459B5A91C}">
      <dgm:prSet/>
      <dgm:spPr/>
      <dgm:t>
        <a:bodyPr/>
        <a:lstStyle/>
        <a:p>
          <a:endParaRPr lang="en-US"/>
        </a:p>
      </dgm:t>
    </dgm:pt>
    <dgm:pt modelId="{D96CC5F3-D34B-4A16-8AF8-806C9DE76FB4}" type="sibTrans" cxnId="{08DCCD21-431E-40D1-99EF-236459B5A91C}">
      <dgm:prSet/>
      <dgm:spPr/>
      <dgm:t>
        <a:bodyPr/>
        <a:lstStyle/>
        <a:p>
          <a:endParaRPr lang="en-US"/>
        </a:p>
      </dgm:t>
    </dgm:pt>
    <dgm:pt modelId="{882C9A98-FDB1-4AB0-9BBE-5A606893BB51}">
      <dgm:prSet phldrT="[Text]" custT="1"/>
      <dgm:spPr/>
      <dgm:t>
        <a:bodyPr anchor="ctr"/>
        <a:lstStyle/>
        <a:p>
          <a:pPr>
            <a:buFont typeface="Arial" panose="020B0604020202020204" pitchFamily="34" charset="0"/>
            <a:buChar char="•"/>
          </a:pPr>
          <a:endParaRPr lang="en-US" sz="1300" dirty="0"/>
        </a:p>
      </dgm:t>
    </dgm:pt>
    <dgm:pt modelId="{267F6E54-4503-40D1-AAAA-B69485075255}" type="parTrans" cxnId="{B3DE18D2-EB4D-4D61-901A-53041743FD14}">
      <dgm:prSet/>
      <dgm:spPr/>
      <dgm:t>
        <a:bodyPr/>
        <a:lstStyle/>
        <a:p>
          <a:endParaRPr lang="en-US"/>
        </a:p>
      </dgm:t>
    </dgm:pt>
    <dgm:pt modelId="{305E7A0C-E62D-47B6-A074-77F08992DE0F}" type="sibTrans" cxnId="{B3DE18D2-EB4D-4D61-901A-53041743FD14}">
      <dgm:prSet/>
      <dgm:spPr/>
      <dgm:t>
        <a:bodyPr/>
        <a:lstStyle/>
        <a:p>
          <a:endParaRPr lang="en-US"/>
        </a:p>
      </dgm:t>
    </dgm:pt>
    <dgm:pt modelId="{35EA19F8-B916-423D-8227-DC4947AAD91B}">
      <dgm:prSet phldrT="[Text]" custT="1"/>
      <dgm:spPr>
        <a:solidFill>
          <a:schemeClr val="accent6"/>
        </a:solidFill>
      </dgm:spPr>
      <dgm:t>
        <a:bodyPr/>
        <a:lstStyle/>
        <a:p>
          <a:r>
            <a:rPr lang="en-US" sz="2800" b="1" dirty="0">
              <a:solidFill>
                <a:schemeClr val="bg1"/>
              </a:solidFill>
            </a:rPr>
            <a:t>Don’ts</a:t>
          </a:r>
        </a:p>
      </dgm:t>
    </dgm:pt>
    <dgm:pt modelId="{30971BC2-04AB-4CC2-A427-365DEF4F1B7D}" type="parTrans" cxnId="{7E8976D7-50A1-4AB5-8BF0-C7C7B5B1B133}">
      <dgm:prSet/>
      <dgm:spPr/>
      <dgm:t>
        <a:bodyPr/>
        <a:lstStyle/>
        <a:p>
          <a:endParaRPr lang="en-US"/>
        </a:p>
      </dgm:t>
    </dgm:pt>
    <dgm:pt modelId="{41B4A2D9-465A-4456-B03B-A38EC6C4657F}" type="sibTrans" cxnId="{7E8976D7-50A1-4AB5-8BF0-C7C7B5B1B133}">
      <dgm:prSet/>
      <dgm:spPr/>
      <dgm:t>
        <a:bodyPr/>
        <a:lstStyle/>
        <a:p>
          <a:endParaRPr lang="en-US"/>
        </a:p>
      </dgm:t>
    </dgm:pt>
    <dgm:pt modelId="{D9B48AD6-DE25-4CF1-B8ED-14E298969DD6}">
      <dgm:prSet phldrT="[Text]" custT="1"/>
      <dgm:spPr/>
      <dgm:t>
        <a:bodyPr anchor="ctr"/>
        <a:lstStyle/>
        <a:p>
          <a:endParaRPr lang="en-US" sz="1400" dirty="0"/>
        </a:p>
      </dgm:t>
    </dgm:pt>
    <dgm:pt modelId="{AFC90B60-C3E6-4995-A218-B5D9C75B62CC}" type="parTrans" cxnId="{94642AC9-A946-419B-89D3-38F00BE46486}">
      <dgm:prSet/>
      <dgm:spPr/>
      <dgm:t>
        <a:bodyPr/>
        <a:lstStyle/>
        <a:p>
          <a:endParaRPr lang="en-US"/>
        </a:p>
      </dgm:t>
    </dgm:pt>
    <dgm:pt modelId="{BC2C028C-73F6-4B4D-84AE-5ACEFE942ECE}" type="sibTrans" cxnId="{94642AC9-A946-419B-89D3-38F00BE46486}">
      <dgm:prSet/>
      <dgm:spPr/>
      <dgm:t>
        <a:bodyPr/>
        <a:lstStyle/>
        <a:p>
          <a:endParaRPr lang="en-US"/>
        </a:p>
      </dgm:t>
    </dgm:pt>
    <dgm:pt modelId="{6438491F-A42D-45A3-BFA6-B049661C39B9}" type="pres">
      <dgm:prSet presAssocID="{FFBB40BF-42C3-4E24-9595-F3009DA25C7A}" presName="Name0" presStyleCnt="0">
        <dgm:presLayoutVars>
          <dgm:chMax val="2"/>
          <dgm:dir/>
          <dgm:animOne val="branch"/>
          <dgm:animLvl val="lvl"/>
          <dgm:resizeHandles val="exact"/>
        </dgm:presLayoutVars>
      </dgm:prSet>
      <dgm:spPr/>
      <dgm:t>
        <a:bodyPr/>
        <a:lstStyle/>
        <a:p>
          <a:endParaRPr lang="en-US"/>
        </a:p>
      </dgm:t>
    </dgm:pt>
    <dgm:pt modelId="{73314C22-CC05-4296-9275-5002F89B142D}" type="pres">
      <dgm:prSet presAssocID="{FFBB40BF-42C3-4E24-9595-F3009DA25C7A}" presName="Background" presStyleLbl="node1" presStyleIdx="0" presStyleCnt="1" custScaleY="133107"/>
      <dgm:spPr>
        <a:solidFill>
          <a:schemeClr val="accent5">
            <a:lumMod val="20000"/>
            <a:lumOff val="80000"/>
          </a:schemeClr>
        </a:solidFill>
      </dgm:spPr>
    </dgm:pt>
    <dgm:pt modelId="{9732A2DB-9D14-4061-95B3-F5E5B48B3695}" type="pres">
      <dgm:prSet presAssocID="{FFBB40BF-42C3-4E24-9595-F3009DA25C7A}" presName="Divider" presStyleLbl="callout" presStyleIdx="0" presStyleCnt="1" custScaleY="161754"/>
      <dgm:spPr>
        <a:ln>
          <a:solidFill>
            <a:schemeClr val="tx1"/>
          </a:solidFill>
        </a:ln>
      </dgm:spPr>
    </dgm:pt>
    <dgm:pt modelId="{BBC3F982-8525-4BA3-8196-86919C9BE21C}" type="pres">
      <dgm:prSet presAssocID="{FFBB40BF-42C3-4E24-9595-F3009DA25C7A}" presName="ChildText1" presStyleLbl="revTx" presStyleIdx="0" presStyleCnt="0" custScaleX="106787" custScaleY="142482" custLinFactNeighborX="-2527" custLinFactNeighborY="-2752">
        <dgm:presLayoutVars>
          <dgm:chMax val="0"/>
          <dgm:chPref val="0"/>
          <dgm:bulletEnabled val="1"/>
        </dgm:presLayoutVars>
      </dgm:prSet>
      <dgm:spPr/>
      <dgm:t>
        <a:bodyPr/>
        <a:lstStyle/>
        <a:p>
          <a:endParaRPr lang="en-US"/>
        </a:p>
      </dgm:t>
    </dgm:pt>
    <dgm:pt modelId="{397451B1-F030-42FC-8417-DA386C19C437}" type="pres">
      <dgm:prSet presAssocID="{FFBB40BF-42C3-4E24-9595-F3009DA25C7A}" presName="ChildText2" presStyleLbl="revTx" presStyleIdx="0" presStyleCnt="0" custScaleY="141856">
        <dgm:presLayoutVars>
          <dgm:chMax val="0"/>
          <dgm:chPref val="0"/>
          <dgm:bulletEnabled val="1"/>
        </dgm:presLayoutVars>
      </dgm:prSet>
      <dgm:spPr/>
      <dgm:t>
        <a:bodyPr/>
        <a:lstStyle/>
        <a:p>
          <a:endParaRPr lang="en-US"/>
        </a:p>
      </dgm:t>
    </dgm:pt>
    <dgm:pt modelId="{8C50E039-0B4F-4625-BCD4-9D9D9B6F6E33}" type="pres">
      <dgm:prSet presAssocID="{FFBB40BF-42C3-4E24-9595-F3009DA25C7A}" presName="ParentText1" presStyleLbl="revTx" presStyleIdx="0" presStyleCnt="0">
        <dgm:presLayoutVars>
          <dgm:chMax val="1"/>
          <dgm:chPref val="1"/>
        </dgm:presLayoutVars>
      </dgm:prSet>
      <dgm:spPr/>
      <dgm:t>
        <a:bodyPr/>
        <a:lstStyle/>
        <a:p>
          <a:endParaRPr lang="en-US"/>
        </a:p>
      </dgm:t>
    </dgm:pt>
    <dgm:pt modelId="{6A5949B7-AC00-4846-9633-7C5A31CB8318}" type="pres">
      <dgm:prSet presAssocID="{FFBB40BF-42C3-4E24-9595-F3009DA25C7A}" presName="ParentShape1" presStyleLbl="alignImgPlace1" presStyleIdx="0" presStyleCnt="2" custLinFactNeighborX="27471" custLinFactNeighborY="4676">
        <dgm:presLayoutVars/>
      </dgm:prSet>
      <dgm:spPr/>
      <dgm:t>
        <a:bodyPr/>
        <a:lstStyle/>
        <a:p>
          <a:endParaRPr lang="en-US"/>
        </a:p>
      </dgm:t>
    </dgm:pt>
    <dgm:pt modelId="{9DD282CC-5D9F-4554-8861-9989E0B237DE}" type="pres">
      <dgm:prSet presAssocID="{FFBB40BF-42C3-4E24-9595-F3009DA25C7A}" presName="ParentText2" presStyleLbl="revTx" presStyleIdx="0" presStyleCnt="0">
        <dgm:presLayoutVars>
          <dgm:chMax val="1"/>
          <dgm:chPref val="1"/>
        </dgm:presLayoutVars>
      </dgm:prSet>
      <dgm:spPr/>
      <dgm:t>
        <a:bodyPr/>
        <a:lstStyle/>
        <a:p>
          <a:endParaRPr lang="en-US"/>
        </a:p>
      </dgm:t>
    </dgm:pt>
    <dgm:pt modelId="{72522E81-D3F7-4DE5-9750-8342618AE429}" type="pres">
      <dgm:prSet presAssocID="{FFBB40BF-42C3-4E24-9595-F3009DA25C7A}" presName="ParentShape2" presStyleLbl="alignImgPlace1" presStyleIdx="1" presStyleCnt="2" custLinFactNeighborX="-37402" custLinFactNeighborY="-14851">
        <dgm:presLayoutVars/>
      </dgm:prSet>
      <dgm:spPr/>
      <dgm:t>
        <a:bodyPr/>
        <a:lstStyle/>
        <a:p>
          <a:endParaRPr lang="en-US"/>
        </a:p>
      </dgm:t>
    </dgm:pt>
  </dgm:ptLst>
  <dgm:cxnLst>
    <dgm:cxn modelId="{B3DE18D2-EB4D-4D61-901A-53041743FD14}" srcId="{6DE0923D-4D8C-4C87-939C-6099080F2612}" destId="{882C9A98-FDB1-4AB0-9BBE-5A606893BB51}" srcOrd="0" destOrd="0" parTransId="{267F6E54-4503-40D1-AAAA-B69485075255}" sibTransId="{305E7A0C-E62D-47B6-A074-77F08992DE0F}"/>
    <dgm:cxn modelId="{08DCCD21-431E-40D1-99EF-236459B5A91C}" srcId="{FFBB40BF-42C3-4E24-9595-F3009DA25C7A}" destId="{6DE0923D-4D8C-4C87-939C-6099080F2612}" srcOrd="0" destOrd="0" parTransId="{00F0E3D9-FA2C-4678-A5FC-A77FB9138C28}" sibTransId="{D96CC5F3-D34B-4A16-8AF8-806C9DE76FB4}"/>
    <dgm:cxn modelId="{0F094A1C-7CA4-4D6F-BEDB-40AE45C5CCC7}" type="presOf" srcId="{6DE0923D-4D8C-4C87-939C-6099080F2612}" destId="{8C50E039-0B4F-4625-BCD4-9D9D9B6F6E33}" srcOrd="0" destOrd="0" presId="urn:microsoft.com/office/officeart/2009/3/layout/OpposingIdeas"/>
    <dgm:cxn modelId="{E9CE7B08-8275-413D-A320-D781EE3441A1}" type="presOf" srcId="{D9B48AD6-DE25-4CF1-B8ED-14E298969DD6}" destId="{397451B1-F030-42FC-8417-DA386C19C437}" srcOrd="0" destOrd="0" presId="urn:microsoft.com/office/officeart/2009/3/layout/OpposingIdeas"/>
    <dgm:cxn modelId="{ABEC44E7-9088-4DF3-83BD-6C9A2BC47B22}" type="presOf" srcId="{6DE0923D-4D8C-4C87-939C-6099080F2612}" destId="{6A5949B7-AC00-4846-9633-7C5A31CB8318}" srcOrd="1" destOrd="0" presId="urn:microsoft.com/office/officeart/2009/3/layout/OpposingIdeas"/>
    <dgm:cxn modelId="{94642AC9-A946-419B-89D3-38F00BE46486}" srcId="{35EA19F8-B916-423D-8227-DC4947AAD91B}" destId="{D9B48AD6-DE25-4CF1-B8ED-14E298969DD6}" srcOrd="0" destOrd="0" parTransId="{AFC90B60-C3E6-4995-A218-B5D9C75B62CC}" sibTransId="{BC2C028C-73F6-4B4D-84AE-5ACEFE942ECE}"/>
    <dgm:cxn modelId="{01A15452-2547-457E-A6A8-1E641B0DE661}" type="presOf" srcId="{FFBB40BF-42C3-4E24-9595-F3009DA25C7A}" destId="{6438491F-A42D-45A3-BFA6-B049661C39B9}" srcOrd="0" destOrd="0" presId="urn:microsoft.com/office/officeart/2009/3/layout/OpposingIdeas"/>
    <dgm:cxn modelId="{7E8976D7-50A1-4AB5-8BF0-C7C7B5B1B133}" srcId="{FFBB40BF-42C3-4E24-9595-F3009DA25C7A}" destId="{35EA19F8-B916-423D-8227-DC4947AAD91B}" srcOrd="1" destOrd="0" parTransId="{30971BC2-04AB-4CC2-A427-365DEF4F1B7D}" sibTransId="{41B4A2D9-465A-4456-B03B-A38EC6C4657F}"/>
    <dgm:cxn modelId="{D71B6DBD-07A4-4253-A10B-5BFF63914C8E}" type="presOf" srcId="{35EA19F8-B916-423D-8227-DC4947AAD91B}" destId="{72522E81-D3F7-4DE5-9750-8342618AE429}" srcOrd="1" destOrd="0" presId="urn:microsoft.com/office/officeart/2009/3/layout/OpposingIdeas"/>
    <dgm:cxn modelId="{B1381369-6B2B-4AAE-B409-2A27F0F41957}" type="presOf" srcId="{35EA19F8-B916-423D-8227-DC4947AAD91B}" destId="{9DD282CC-5D9F-4554-8861-9989E0B237DE}" srcOrd="0" destOrd="0" presId="urn:microsoft.com/office/officeart/2009/3/layout/OpposingIdeas"/>
    <dgm:cxn modelId="{A672ECDC-45B8-4828-93FC-460F27082696}" type="presOf" srcId="{882C9A98-FDB1-4AB0-9BBE-5A606893BB51}" destId="{BBC3F982-8525-4BA3-8196-86919C9BE21C}" srcOrd="0" destOrd="0" presId="urn:microsoft.com/office/officeart/2009/3/layout/OpposingIdeas"/>
    <dgm:cxn modelId="{1C526E16-CBAB-4C2D-A83B-CAED0C3AD304}" type="presParOf" srcId="{6438491F-A42D-45A3-BFA6-B049661C39B9}" destId="{73314C22-CC05-4296-9275-5002F89B142D}" srcOrd="0" destOrd="0" presId="urn:microsoft.com/office/officeart/2009/3/layout/OpposingIdeas"/>
    <dgm:cxn modelId="{F708EE6B-531B-478D-90DB-97EC5C00C9D1}" type="presParOf" srcId="{6438491F-A42D-45A3-BFA6-B049661C39B9}" destId="{9732A2DB-9D14-4061-95B3-F5E5B48B3695}" srcOrd="1" destOrd="0" presId="urn:microsoft.com/office/officeart/2009/3/layout/OpposingIdeas"/>
    <dgm:cxn modelId="{4E066C4D-9431-477B-A422-92779FE0A1B2}" type="presParOf" srcId="{6438491F-A42D-45A3-BFA6-B049661C39B9}" destId="{BBC3F982-8525-4BA3-8196-86919C9BE21C}" srcOrd="2" destOrd="0" presId="urn:microsoft.com/office/officeart/2009/3/layout/OpposingIdeas"/>
    <dgm:cxn modelId="{C2D70D9D-E243-4E8F-B118-C898C36E846F}" type="presParOf" srcId="{6438491F-A42D-45A3-BFA6-B049661C39B9}" destId="{397451B1-F030-42FC-8417-DA386C19C437}" srcOrd="3" destOrd="0" presId="urn:microsoft.com/office/officeart/2009/3/layout/OpposingIdeas"/>
    <dgm:cxn modelId="{CB37EF9E-8D40-4E9D-A33B-B027E9FC07D7}" type="presParOf" srcId="{6438491F-A42D-45A3-BFA6-B049661C39B9}" destId="{8C50E039-0B4F-4625-BCD4-9D9D9B6F6E33}" srcOrd="4" destOrd="0" presId="urn:microsoft.com/office/officeart/2009/3/layout/OpposingIdeas"/>
    <dgm:cxn modelId="{691591AF-1C32-40D0-B6CB-0BA89ACCB55E}" type="presParOf" srcId="{6438491F-A42D-45A3-BFA6-B049661C39B9}" destId="{6A5949B7-AC00-4846-9633-7C5A31CB8318}" srcOrd="5" destOrd="0" presId="urn:microsoft.com/office/officeart/2009/3/layout/OpposingIdeas"/>
    <dgm:cxn modelId="{CD2664D8-6384-45CC-8C17-BFBB1A2E6E25}" type="presParOf" srcId="{6438491F-A42D-45A3-BFA6-B049661C39B9}" destId="{9DD282CC-5D9F-4554-8861-9989E0B237DE}" srcOrd="6" destOrd="0" presId="urn:microsoft.com/office/officeart/2009/3/layout/OpposingIdeas"/>
    <dgm:cxn modelId="{E45BC86E-89E0-4544-946A-AFE7A8DFD14E}" type="presParOf" srcId="{6438491F-A42D-45A3-BFA6-B049661C39B9}" destId="{72522E81-D3F7-4DE5-9750-8342618AE429}"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14C22-CC05-4296-9275-5002F89B142D}">
      <dsp:nvSpPr>
        <dsp:cNvPr id="0" name=""/>
        <dsp:cNvSpPr/>
      </dsp:nvSpPr>
      <dsp:spPr>
        <a:xfrm>
          <a:off x="1438677" y="338594"/>
          <a:ext cx="6840803" cy="4896674"/>
        </a:xfrm>
        <a:prstGeom prst="round2DiagRect">
          <a:avLst>
            <a:gd name="adj1" fmla="val 0"/>
            <a:gd name="adj2" fmla="val 16670"/>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2A2DB-9D14-4061-95B3-F5E5B48B3695}">
      <dsp:nvSpPr>
        <dsp:cNvPr id="0" name=""/>
        <dsp:cNvSpPr/>
      </dsp:nvSpPr>
      <dsp:spPr>
        <a:xfrm>
          <a:off x="4859078" y="442785"/>
          <a:ext cx="912" cy="4688292"/>
        </a:xfrm>
        <a:prstGeom prst="line">
          <a:avLst/>
        </a:prstGeom>
        <a:solidFill>
          <a:schemeClr val="accent1">
            <a:hueOff val="0"/>
            <a:satOff val="0"/>
            <a:lumOff val="0"/>
            <a:alphaOff val="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BC3F982-8525-4BA3-8196-86919C9BE21C}">
      <dsp:nvSpPr>
        <dsp:cNvPr id="0" name=""/>
        <dsp:cNvSpPr/>
      </dsp:nvSpPr>
      <dsp:spPr>
        <a:xfrm>
          <a:off x="1491199" y="477341"/>
          <a:ext cx="3165538" cy="44473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buFont typeface="Arial" panose="020B0604020202020204" pitchFamily="34" charset="0"/>
            <a:buChar char="•"/>
          </a:pPr>
          <a:endParaRPr lang="en-US" sz="1300" kern="1200" dirty="0"/>
        </a:p>
      </dsp:txBody>
      <dsp:txXfrm>
        <a:off x="1491199" y="477341"/>
        <a:ext cx="3165538" cy="4447381"/>
      </dsp:txXfrm>
    </dsp:sp>
    <dsp:sp modelId="{397451B1-F030-42FC-8417-DA386C19C437}">
      <dsp:nvSpPr>
        <dsp:cNvPr id="0" name=""/>
        <dsp:cNvSpPr/>
      </dsp:nvSpPr>
      <dsp:spPr>
        <a:xfrm>
          <a:off x="5087105" y="573011"/>
          <a:ext cx="2964348" cy="44278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p>
      </dsp:txBody>
      <dsp:txXfrm>
        <a:off x="5087105" y="573011"/>
        <a:ext cx="2964348" cy="4427841"/>
      </dsp:txXfrm>
    </dsp:sp>
    <dsp:sp modelId="{6A5949B7-AC00-4846-9633-7C5A31CB8318}">
      <dsp:nvSpPr>
        <dsp:cNvPr id="0" name=""/>
        <dsp:cNvSpPr/>
      </dsp:nvSpPr>
      <dsp:spPr>
        <a:xfrm rot="16200000">
          <a:off x="-824774" y="1624180"/>
          <a:ext cx="4013182" cy="1140133"/>
        </a:xfrm>
        <a:prstGeom prst="rightArrow">
          <a:avLst>
            <a:gd name="adj1" fmla="val 49830"/>
            <a:gd name="adj2" fmla="val 6066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b="1" kern="1200" dirty="0">
              <a:solidFill>
                <a:schemeClr val="bg1"/>
              </a:solidFill>
            </a:rPr>
            <a:t>Dos</a:t>
          </a:r>
        </a:p>
      </dsp:txBody>
      <dsp:txXfrm>
        <a:off x="-652460" y="2082496"/>
        <a:ext cx="3668555" cy="568129"/>
      </dsp:txXfrm>
    </dsp:sp>
    <dsp:sp modelId="{72522E81-D3F7-4DE5-9750-8342618AE429}">
      <dsp:nvSpPr>
        <dsp:cNvPr id="0" name=""/>
        <dsp:cNvSpPr/>
      </dsp:nvSpPr>
      <dsp:spPr>
        <a:xfrm rot="5400000">
          <a:off x="6416523" y="2401208"/>
          <a:ext cx="4013182" cy="1140133"/>
        </a:xfrm>
        <a:prstGeom prst="rightArrow">
          <a:avLst>
            <a:gd name="adj1" fmla="val 49830"/>
            <a:gd name="adj2" fmla="val 6066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en-US" sz="2800" b="1" kern="1200" dirty="0">
              <a:solidFill>
                <a:schemeClr val="bg1"/>
              </a:solidFill>
            </a:rPr>
            <a:t>Don’ts</a:t>
          </a:r>
        </a:p>
      </dsp:txBody>
      <dsp:txXfrm>
        <a:off x="6588837" y="2514897"/>
        <a:ext cx="3668555" cy="568129"/>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4218" tIns="47109" rIns="94218" bIns="47109"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40" cy="471054"/>
          </a:xfrm>
          <a:prstGeom prst="rect">
            <a:avLst/>
          </a:prstGeom>
        </p:spPr>
        <p:txBody>
          <a:bodyPr vert="horz" lIns="94218" tIns="47109" rIns="94218" bIns="47109" rtlCol="0"/>
          <a:lstStyle>
            <a:lvl1pPr algn="r">
              <a:defRPr sz="1200"/>
            </a:lvl1pPr>
          </a:lstStyle>
          <a:p>
            <a:fld id="{DAC66273-A256-4ADA-8E44-2CE90B913628}" type="datetimeFigureOut">
              <a:rPr lang="en-US" smtClean="0"/>
              <a:t>12/19/2016</a:t>
            </a:fld>
            <a:endParaRPr lang="en-US" dirty="0"/>
          </a:p>
        </p:txBody>
      </p:sp>
      <p:sp>
        <p:nvSpPr>
          <p:cNvPr id="4" name="Footer Placeholder 3"/>
          <p:cNvSpPr>
            <a:spLocks noGrp="1"/>
          </p:cNvSpPr>
          <p:nvPr>
            <p:ph type="ftr" sz="quarter" idx="2"/>
          </p:nvPr>
        </p:nvSpPr>
        <p:spPr>
          <a:xfrm>
            <a:off x="1" y="8917424"/>
            <a:ext cx="3077740" cy="471053"/>
          </a:xfrm>
          <a:prstGeom prst="rect">
            <a:avLst/>
          </a:prstGeom>
        </p:spPr>
        <p:txBody>
          <a:bodyPr vert="horz" lIns="94218" tIns="47109" rIns="94218" bIns="471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4"/>
            <a:ext cx="3077740" cy="471053"/>
          </a:xfrm>
          <a:prstGeom prst="rect">
            <a:avLst/>
          </a:prstGeom>
        </p:spPr>
        <p:txBody>
          <a:bodyPr vert="horz" lIns="94218" tIns="47109" rIns="94218" bIns="47109" rtlCol="0" anchor="b"/>
          <a:lstStyle>
            <a:lvl1pPr algn="r">
              <a:defRPr sz="1200"/>
            </a:lvl1pPr>
          </a:lstStyle>
          <a:p>
            <a:fld id="{3B6338C5-62F7-4D64-907C-90E14277BE73}" type="slidenum">
              <a:rPr lang="en-US" smtClean="0"/>
              <a:t>‹#›</a:t>
            </a:fld>
            <a:endParaRPr lang="en-US" dirty="0"/>
          </a:p>
        </p:txBody>
      </p:sp>
    </p:spTree>
    <p:extLst>
      <p:ext uri="{BB962C8B-B14F-4D97-AF65-F5344CB8AC3E}">
        <p14:creationId xmlns:p14="http://schemas.microsoft.com/office/powerpoint/2010/main" val="428641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4218" tIns="47109" rIns="94218" bIns="47109" rtlCol="0"/>
          <a:lstStyle>
            <a:lvl1pPr algn="l">
              <a:defRPr sz="1200"/>
            </a:lvl1pPr>
          </a:lstStyle>
          <a:p>
            <a:endParaRPr lang="en-US" dirty="0"/>
          </a:p>
        </p:txBody>
      </p:sp>
      <p:sp>
        <p:nvSpPr>
          <p:cNvPr id="3" name="Date Placeholder 2"/>
          <p:cNvSpPr>
            <a:spLocks noGrp="1"/>
          </p:cNvSpPr>
          <p:nvPr>
            <p:ph type="dt" idx="1"/>
          </p:nvPr>
        </p:nvSpPr>
        <p:spPr>
          <a:xfrm>
            <a:off x="4023092" y="0"/>
            <a:ext cx="3077740" cy="471054"/>
          </a:xfrm>
          <a:prstGeom prst="rect">
            <a:avLst/>
          </a:prstGeom>
        </p:spPr>
        <p:txBody>
          <a:bodyPr vert="horz" lIns="94218" tIns="47109" rIns="94218" bIns="47109" rtlCol="0"/>
          <a:lstStyle>
            <a:lvl1pPr algn="r">
              <a:defRPr sz="1200"/>
            </a:lvl1pPr>
          </a:lstStyle>
          <a:p>
            <a:fld id="{1CAC2DA9-4347-4C31-9B8F-E53E2C50931B}" type="datetimeFigureOut">
              <a:rPr lang="en-US" smtClean="0"/>
              <a:t>12/19/2016</a:t>
            </a:fld>
            <a:endParaRPr lang="en-US" dirty="0"/>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4218" tIns="47109" rIns="94218" bIns="47109"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40" cy="471053"/>
          </a:xfrm>
          <a:prstGeom prst="rect">
            <a:avLst/>
          </a:prstGeom>
        </p:spPr>
        <p:txBody>
          <a:bodyPr vert="horz" lIns="94218" tIns="47109" rIns="94218"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4"/>
            <a:ext cx="3077740" cy="471053"/>
          </a:xfrm>
          <a:prstGeom prst="rect">
            <a:avLst/>
          </a:prstGeom>
        </p:spPr>
        <p:txBody>
          <a:bodyPr vert="horz" lIns="94218" tIns="47109" rIns="94218" bIns="47109" rtlCol="0" anchor="b"/>
          <a:lstStyle>
            <a:lvl1pPr algn="r">
              <a:defRPr sz="1200"/>
            </a:lvl1pPr>
          </a:lstStyle>
          <a:p>
            <a:fld id="{701B77B2-0042-4292-A612-29DE10DC7502}" type="slidenum">
              <a:rPr lang="en-US" smtClean="0"/>
              <a:t>‹#›</a:t>
            </a:fld>
            <a:endParaRPr lang="en-US" dirty="0"/>
          </a:p>
        </p:txBody>
      </p:sp>
    </p:spTree>
    <p:extLst>
      <p:ext uri="{BB962C8B-B14F-4D97-AF65-F5344CB8AC3E}">
        <p14:creationId xmlns:p14="http://schemas.microsoft.com/office/powerpoint/2010/main" val="88981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01B77B2-0042-4292-A612-29DE10DC750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964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18</a:t>
            </a:fld>
            <a:endParaRPr lang="en-US" dirty="0"/>
          </a:p>
        </p:txBody>
      </p:sp>
    </p:spTree>
    <p:extLst>
      <p:ext uri="{BB962C8B-B14F-4D97-AF65-F5344CB8AC3E}">
        <p14:creationId xmlns:p14="http://schemas.microsoft.com/office/powerpoint/2010/main" val="113201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1B77B2-0042-4292-A612-29DE10DC7502}" type="slidenum">
              <a:rPr lang="en-US" smtClean="0"/>
              <a:t>19</a:t>
            </a:fld>
            <a:endParaRPr lang="en-US" dirty="0"/>
          </a:p>
        </p:txBody>
      </p:sp>
    </p:spTree>
    <p:extLst>
      <p:ext uri="{BB962C8B-B14F-4D97-AF65-F5344CB8AC3E}">
        <p14:creationId xmlns:p14="http://schemas.microsoft.com/office/powerpoint/2010/main" val="17751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Q23: Of all the arguments, which is the most convincing reason for your system or organization to devote time, attention and resources to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20</a:t>
            </a:fld>
            <a:endParaRPr lang="en-US" dirty="0"/>
          </a:p>
        </p:txBody>
      </p:sp>
    </p:spTree>
    <p:extLst>
      <p:ext uri="{BB962C8B-B14F-4D97-AF65-F5344CB8AC3E}">
        <p14:creationId xmlns:p14="http://schemas.microsoft.com/office/powerpoint/2010/main" val="220448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1B77B2-0042-4292-A612-29DE10DC7502}" type="slidenum">
              <a:rPr lang="en-US" smtClean="0"/>
              <a:t>21</a:t>
            </a:fld>
            <a:endParaRPr lang="en-US" dirty="0"/>
          </a:p>
        </p:txBody>
      </p:sp>
    </p:spTree>
    <p:extLst>
      <p:ext uri="{BB962C8B-B14F-4D97-AF65-F5344CB8AC3E}">
        <p14:creationId xmlns:p14="http://schemas.microsoft.com/office/powerpoint/2010/main" val="243664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23</a:t>
            </a:fld>
            <a:endParaRPr lang="en-US" dirty="0"/>
          </a:p>
        </p:txBody>
      </p:sp>
    </p:spTree>
    <p:extLst>
      <p:ext uri="{BB962C8B-B14F-4D97-AF65-F5344CB8AC3E}">
        <p14:creationId xmlns:p14="http://schemas.microsoft.com/office/powerpoint/2010/main" val="191909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Q14: Where would you say this topic ranks right now among your organization’s priorities?</a:t>
            </a:r>
          </a:p>
          <a:p>
            <a:r>
              <a:rPr lang="en-US" dirty="0"/>
              <a:t>Q02: What issues are at the top of your education agenda right now? Please select up to 3 top priorities (out of 16). </a:t>
            </a:r>
          </a:p>
        </p:txBody>
      </p:sp>
      <p:sp>
        <p:nvSpPr>
          <p:cNvPr id="4" name="Slide Number Placeholder 3"/>
          <p:cNvSpPr>
            <a:spLocks noGrp="1"/>
          </p:cNvSpPr>
          <p:nvPr>
            <p:ph type="sldNum" sz="quarter" idx="10"/>
          </p:nvPr>
        </p:nvSpPr>
        <p:spPr/>
        <p:txBody>
          <a:bodyPr/>
          <a:lstStyle/>
          <a:p>
            <a:fld id="{701B77B2-0042-4292-A612-29DE10DC7502}" type="slidenum">
              <a:rPr lang="en-US" smtClean="0"/>
              <a:t>24</a:t>
            </a:fld>
            <a:endParaRPr lang="en-US" dirty="0"/>
          </a:p>
        </p:txBody>
      </p:sp>
    </p:spTree>
    <p:extLst>
      <p:ext uri="{BB962C8B-B14F-4D97-AF65-F5344CB8AC3E}">
        <p14:creationId xmlns:p14="http://schemas.microsoft.com/office/powerpoint/2010/main" val="234484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Q15: Below are some statements about the topic. How much do you agree or disagree with each?</a:t>
            </a:r>
          </a:p>
          <a:p>
            <a:r>
              <a:rPr lang="en-US" dirty="0"/>
              <a:t>Q25: Some people are concerned about how efforts around this topic will actually work. How much do you agree or disagree with the following statements about this topic?</a:t>
            </a:r>
          </a:p>
        </p:txBody>
      </p:sp>
      <p:sp>
        <p:nvSpPr>
          <p:cNvPr id="4" name="Slide Number Placeholder 3"/>
          <p:cNvSpPr>
            <a:spLocks noGrp="1"/>
          </p:cNvSpPr>
          <p:nvPr>
            <p:ph type="sldNum" sz="quarter" idx="10"/>
          </p:nvPr>
        </p:nvSpPr>
        <p:spPr/>
        <p:txBody>
          <a:bodyPr/>
          <a:lstStyle/>
          <a:p>
            <a:fld id="{701B77B2-0042-4292-A612-29DE10DC7502}" type="slidenum">
              <a:rPr lang="en-US" smtClean="0"/>
              <a:t>25</a:t>
            </a:fld>
            <a:endParaRPr lang="en-US" dirty="0"/>
          </a:p>
        </p:txBody>
      </p:sp>
    </p:spTree>
    <p:extLst>
      <p:ext uri="{BB962C8B-B14F-4D97-AF65-F5344CB8AC3E}">
        <p14:creationId xmlns:p14="http://schemas.microsoft.com/office/powerpoint/2010/main" val="271946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a:t>
            </a:fld>
            <a:endParaRPr lang="en-US" dirty="0"/>
          </a:p>
        </p:txBody>
      </p:sp>
    </p:spTree>
    <p:extLst>
      <p:ext uri="{BB962C8B-B14F-4D97-AF65-F5344CB8AC3E}">
        <p14:creationId xmlns:p14="http://schemas.microsoft.com/office/powerpoint/2010/main" val="24127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9</a:t>
            </a:fld>
            <a:endParaRPr lang="en-US" dirty="0"/>
          </a:p>
        </p:txBody>
      </p:sp>
    </p:spTree>
    <p:extLst>
      <p:ext uri="{BB962C8B-B14F-4D97-AF65-F5344CB8AC3E}">
        <p14:creationId xmlns:p14="http://schemas.microsoft.com/office/powerpoint/2010/main" val="511729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a:t>
            </a:fld>
            <a:endParaRPr lang="en-US" dirty="0"/>
          </a:p>
        </p:txBody>
      </p:sp>
    </p:spTree>
    <p:extLst>
      <p:ext uri="{BB962C8B-B14F-4D97-AF65-F5344CB8AC3E}">
        <p14:creationId xmlns:p14="http://schemas.microsoft.com/office/powerpoint/2010/main" val="57171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a:t>
            </a:fld>
            <a:endParaRPr lang="en-US" dirty="0"/>
          </a:p>
        </p:txBody>
      </p:sp>
    </p:spTree>
    <p:extLst>
      <p:ext uri="{BB962C8B-B14F-4D97-AF65-F5344CB8AC3E}">
        <p14:creationId xmlns:p14="http://schemas.microsoft.com/office/powerpoint/2010/main" val="417372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a:t>
            </a:fld>
            <a:endParaRPr lang="en-US" dirty="0"/>
          </a:p>
        </p:txBody>
      </p:sp>
    </p:spTree>
    <p:extLst>
      <p:ext uri="{BB962C8B-B14F-4D97-AF65-F5344CB8AC3E}">
        <p14:creationId xmlns:p14="http://schemas.microsoft.com/office/powerpoint/2010/main" val="33565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13</a:t>
            </a:fld>
            <a:endParaRPr lang="en-US" dirty="0"/>
          </a:p>
        </p:txBody>
      </p:sp>
    </p:spTree>
    <p:extLst>
      <p:ext uri="{BB962C8B-B14F-4D97-AF65-F5344CB8AC3E}">
        <p14:creationId xmlns:p14="http://schemas.microsoft.com/office/powerpoint/2010/main" val="8515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14</a:t>
            </a:fld>
            <a:endParaRPr lang="en-US" dirty="0"/>
          </a:p>
        </p:txBody>
      </p:sp>
    </p:spTree>
    <p:extLst>
      <p:ext uri="{BB962C8B-B14F-4D97-AF65-F5344CB8AC3E}">
        <p14:creationId xmlns:p14="http://schemas.microsoft.com/office/powerpoint/2010/main" val="200234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Q03: What is your immediate reaction to each of the following terms?</a:t>
            </a:r>
          </a:p>
          <a:p>
            <a:r>
              <a:rPr lang="en-US" sz="1200" dirty="0"/>
              <a:t>Q04: Based on The Wallace Foundation's definition of the topic, which term is most descriptive? Please choose the term that in your opinion best matches the definition.</a:t>
            </a:r>
          </a:p>
          <a:p>
            <a:r>
              <a:rPr lang="en-US" sz="1200" dirty="0"/>
              <a:t>Q06: Which term has the most urgency for you and your organization to devote time, attention and other resources? Please choose the term that you find the most motivating.</a:t>
            </a:r>
          </a:p>
          <a:p>
            <a:r>
              <a:rPr lang="en-US" sz="1200" dirty="0"/>
              <a:t>Q27: Now that you have spent some time going through the survey and thinking about this topic, which term do you prefer? Please select your #1 preferred term:</a:t>
            </a:r>
          </a:p>
          <a:p>
            <a:r>
              <a:rPr lang="en-US" sz="1200" dirty="0"/>
              <a:t>Q07: Think about your impression of the term XXXX. For each pair of words, select the point on the scale that indicates the degree to which you believe it describes the term, versus the other word. Conservative – Liberal</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17</a:t>
            </a:fld>
            <a:endParaRPr lang="en-US" dirty="0"/>
          </a:p>
        </p:txBody>
      </p:sp>
    </p:spTree>
    <p:extLst>
      <p:ext uri="{BB962C8B-B14F-4D97-AF65-F5344CB8AC3E}">
        <p14:creationId xmlns:p14="http://schemas.microsoft.com/office/powerpoint/2010/main" val="1056393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20215"/>
            <a:ext cx="6140370" cy="2387600"/>
          </a:xfrm>
        </p:spPr>
        <p:txBody>
          <a:bodyPr anchor="b">
            <a:normAutofit/>
          </a:bodyPr>
          <a:lstStyle>
            <a:lvl1pPr algn="l">
              <a:defRPr sz="4400" baseline="0">
                <a:solidFill>
                  <a:schemeClr val="accent2"/>
                </a:solidFill>
                <a:latin typeface="Gadug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2285999" y="4015472"/>
            <a:ext cx="6395013" cy="1655762"/>
          </a:xfrm>
        </p:spPr>
        <p:txBody>
          <a:bodyPr/>
          <a:lstStyle>
            <a:lvl1pPr marL="0" indent="0" algn="l">
              <a:buNone/>
              <a:defRPr sz="2400">
                <a:solidFill>
                  <a:schemeClr val="tx2"/>
                </a:solidFill>
                <a:latin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1058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826" y="0"/>
            <a:ext cx="7164335" cy="966019"/>
          </a:xfrm>
        </p:spPr>
        <p:txBody>
          <a:bodyPr/>
          <a:lstStyle>
            <a:lvl1pPr>
              <a:defRPr>
                <a:solidFill>
                  <a:schemeClr val="accent1"/>
                </a:solidFill>
                <a:latin typeface="Gadug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03238" y="1825625"/>
            <a:ext cx="7886700" cy="4351338"/>
          </a:xfrm>
        </p:spPr>
        <p:txBody>
          <a:bodyPr/>
          <a:lstStyle>
            <a:lvl1pPr>
              <a:buClr>
                <a:schemeClr val="accent2"/>
              </a:buClr>
              <a:defRPr>
                <a:latin typeface="Gadugi" panose="020B0502040204020203" pitchFamily="34" charset="0"/>
              </a:defRPr>
            </a:lvl1pPr>
            <a:lvl2pPr>
              <a:buClr>
                <a:schemeClr val="accent2"/>
              </a:buClr>
              <a:defRPr>
                <a:latin typeface="Gadugi" panose="020B0502040204020203" pitchFamily="34" charset="0"/>
              </a:defRPr>
            </a:lvl2pPr>
            <a:lvl3pPr>
              <a:buClr>
                <a:schemeClr val="accent2"/>
              </a:buClr>
              <a:defRPr>
                <a:latin typeface="Gadugi" panose="020B0502040204020203" pitchFamily="34" charset="0"/>
              </a:defRPr>
            </a:lvl3pPr>
            <a:lvl4pPr>
              <a:buClr>
                <a:schemeClr val="accent2"/>
              </a:buClr>
              <a:defRPr>
                <a:latin typeface="Gadugi" panose="020B0502040204020203" pitchFamily="34" charset="0"/>
              </a:defRPr>
            </a:lvl4pPr>
            <a:lvl5pPr>
              <a:buClr>
                <a:schemeClr val="accent2"/>
              </a:buClr>
              <a:defRPr>
                <a:latin typeface="Gadug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503238" y="966020"/>
            <a:ext cx="78867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atin typeface="Gadugi" panose="020B0502040204020203" pitchFamily="34" charset="0"/>
              </a:defRPr>
            </a:lvl1pPr>
          </a:lstStyle>
          <a:p>
            <a:pPr lvl="0"/>
            <a:r>
              <a:rPr lang="en-US" dirty="0"/>
              <a:t>Click to edit sub-heading</a:t>
            </a:r>
          </a:p>
          <a:p>
            <a:pPr lvl="0"/>
            <a:r>
              <a:rPr lang="en-US" dirty="0"/>
              <a:t>More text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ree Form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826" y="0"/>
            <a:ext cx="7164335" cy="966019"/>
          </a:xfrm>
        </p:spPr>
        <p:txBody>
          <a:bodyPr/>
          <a:lstStyle>
            <a:lvl1pPr>
              <a:defRPr>
                <a:solidFill>
                  <a:schemeClr val="accent1"/>
                </a:solidFill>
                <a:latin typeface="Gadugi" panose="020B0502040204020203"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503238" y="966020"/>
            <a:ext cx="78867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atin typeface="Gadugi" panose="020B0502040204020203" pitchFamily="34" charset="0"/>
              </a:defRPr>
            </a:lvl1pPr>
          </a:lstStyle>
          <a:p>
            <a:pPr lvl="0"/>
            <a:r>
              <a:rPr lang="en-US" dirty="0"/>
              <a:t>Click to edit sub-heading</a:t>
            </a:r>
          </a:p>
          <a:p>
            <a:pPr lvl="0"/>
            <a:r>
              <a:rPr lang="en-US" dirty="0"/>
              <a:t>More text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Tree>
    <p:extLst>
      <p:ext uri="{BB962C8B-B14F-4D97-AF65-F5344CB8AC3E}">
        <p14:creationId xmlns:p14="http://schemas.microsoft.com/office/powerpoint/2010/main" val="383344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dug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502920" y="1825625"/>
            <a:ext cx="3886200" cy="4351338"/>
          </a:xfrm>
        </p:spPr>
        <p:txBody>
          <a:bodyPr/>
          <a:lstStyle>
            <a:lvl1pPr>
              <a:buClr>
                <a:schemeClr val="accent2"/>
              </a:buClr>
              <a:defRPr>
                <a:latin typeface="Gadugi" panose="020B0502040204020203" pitchFamily="34" charset="0"/>
              </a:defRPr>
            </a:lvl1pPr>
            <a:lvl2pPr marL="685800" indent="-228600">
              <a:buClr>
                <a:schemeClr val="accent2"/>
              </a:buClr>
              <a:buSzPct val="80000"/>
              <a:buFont typeface="Arial" panose="020B0604020202020204" pitchFamily="34" charset="0"/>
              <a:buChar char="•"/>
              <a:defRPr>
                <a:latin typeface="Gadugi" panose="020B0502040204020203" pitchFamily="34" charset="0"/>
              </a:defRPr>
            </a:lvl2pPr>
            <a:lvl3pPr marL="1143000" indent="-228600">
              <a:buClr>
                <a:schemeClr val="accent2"/>
              </a:buClr>
              <a:buSzPct val="80000"/>
              <a:buFont typeface="Arial" panose="020B0604020202020204" pitchFamily="34" charset="0"/>
              <a:buChar char="•"/>
              <a:defRPr>
                <a:latin typeface="Gadugi" panose="020B0502040204020203" pitchFamily="34" charset="0"/>
              </a:defRPr>
            </a:lvl3pPr>
            <a:lvl4pPr marL="1600200" indent="-228600">
              <a:buClr>
                <a:schemeClr val="accent2"/>
              </a:buClr>
              <a:buSzPct val="80000"/>
              <a:buFont typeface="Arial" panose="020B0604020202020204" pitchFamily="34" charset="0"/>
              <a:buChar char="•"/>
              <a:defRPr>
                <a:latin typeface="Gadugi" panose="020B0502040204020203" pitchFamily="34" charset="0"/>
              </a:defRPr>
            </a:lvl4pPr>
            <a:lvl5pPr marL="2057400" indent="-228600">
              <a:buClr>
                <a:schemeClr val="accent2"/>
              </a:buClr>
              <a:buSzPct val="80000"/>
              <a:buFont typeface="Arial" panose="020B0604020202020204" pitchFamily="34" charset="0"/>
              <a:buChar char="•"/>
              <a:defRPr>
                <a:latin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3420" y="1825625"/>
            <a:ext cx="3886200" cy="4351338"/>
          </a:xfrm>
        </p:spPr>
        <p:txBody>
          <a:bodyPr/>
          <a:lstStyle>
            <a:lvl1pPr>
              <a:buClr>
                <a:schemeClr val="accent2"/>
              </a:buClr>
              <a:defRPr>
                <a:latin typeface="Gadugi" panose="020B0502040204020203" pitchFamily="34" charset="0"/>
              </a:defRPr>
            </a:lvl1pPr>
            <a:lvl2pPr marL="685800" indent="-228600">
              <a:buClr>
                <a:schemeClr val="accent2"/>
              </a:buClr>
              <a:buSzPct val="80000"/>
              <a:buFont typeface="Arial" panose="020B0604020202020204" pitchFamily="34" charset="0"/>
              <a:buChar char="•"/>
              <a:defRPr>
                <a:latin typeface="Gadugi" panose="020B0502040204020203" pitchFamily="34" charset="0"/>
              </a:defRPr>
            </a:lvl2pPr>
            <a:lvl3pPr marL="1143000" indent="-228600">
              <a:buClr>
                <a:schemeClr val="accent2"/>
              </a:buClr>
              <a:buSzPct val="80000"/>
              <a:buFont typeface="Arial" panose="020B0604020202020204" pitchFamily="34" charset="0"/>
              <a:buChar char="•"/>
              <a:defRPr>
                <a:latin typeface="Gadugi" panose="020B0502040204020203" pitchFamily="34" charset="0"/>
              </a:defRPr>
            </a:lvl3pPr>
            <a:lvl4pPr marL="1600200" indent="-228600">
              <a:buClr>
                <a:schemeClr val="accent2"/>
              </a:buClr>
              <a:buSzPct val="80000"/>
              <a:buFont typeface="Arial" panose="020B0604020202020204" pitchFamily="34" charset="0"/>
              <a:buChar char="•"/>
              <a:defRPr>
                <a:latin typeface="Gadugi" panose="020B0502040204020203" pitchFamily="34" charset="0"/>
              </a:defRPr>
            </a:lvl4pPr>
            <a:lvl5pPr marL="2057400" indent="-228600">
              <a:buClr>
                <a:schemeClr val="accent2"/>
              </a:buClr>
              <a:buSzPct val="80000"/>
              <a:buFont typeface="Arial" panose="020B0604020202020204" pitchFamily="34" charset="0"/>
              <a:buChar char="•"/>
              <a:defRPr>
                <a:latin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3" hasCustomPrompt="1"/>
          </p:nvPr>
        </p:nvSpPr>
        <p:spPr>
          <a:xfrm>
            <a:off x="503238" y="982783"/>
            <a:ext cx="7886700" cy="842843"/>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atin typeface="Gadugi" panose="020B0502040204020203" pitchFamily="34" charset="0"/>
              </a:defRPr>
            </a:lvl1pPr>
          </a:lstStyle>
          <a:p>
            <a:pPr lvl="0"/>
            <a:r>
              <a:rPr lang="en-US" dirty="0"/>
              <a:t>Click to edit sub-heading</a:t>
            </a:r>
          </a:p>
          <a:p>
            <a:pPr lvl="0"/>
            <a:r>
              <a:rPr lang="en-US" dirty="0"/>
              <a:t>More text</a:t>
            </a:r>
          </a:p>
        </p:txBody>
      </p:sp>
      <p:sp>
        <p:nvSpPr>
          <p:cNvPr id="8"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Tree>
    <p:extLst>
      <p:ext uri="{BB962C8B-B14F-4D97-AF65-F5344CB8AC3E}">
        <p14:creationId xmlns:p14="http://schemas.microsoft.com/office/powerpoint/2010/main" val="395055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alternate text heading">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502920" y="2430463"/>
            <a:ext cx="7886700" cy="4097337"/>
          </a:xfrm>
        </p:spPr>
        <p:txBody>
          <a:bodyPr/>
          <a:lstStyle>
            <a:lvl1pPr>
              <a:buClr>
                <a:schemeClr val="accent2"/>
              </a:buClr>
              <a:defRPr>
                <a:latin typeface="Gadugi" panose="020B0502040204020203" pitchFamily="34" charset="0"/>
              </a:defRPr>
            </a:lvl1pPr>
            <a:lvl2pPr marL="685800" indent="-228600">
              <a:buClr>
                <a:schemeClr val="accent2"/>
              </a:buClr>
              <a:buSzPct val="80000"/>
              <a:buFont typeface="Arial" panose="020B0604020202020204" pitchFamily="34" charset="0"/>
              <a:buChar char="•"/>
              <a:defRPr>
                <a:latin typeface="Gadugi" panose="020B0502040204020203" pitchFamily="34" charset="0"/>
              </a:defRPr>
            </a:lvl2pPr>
            <a:lvl3pPr marL="1143000" indent="-228600">
              <a:buClr>
                <a:schemeClr val="accent2"/>
              </a:buClr>
              <a:buSzPct val="80000"/>
              <a:buFont typeface="Arial" panose="020B0604020202020204" pitchFamily="34" charset="0"/>
              <a:buChar char="•"/>
              <a:defRPr>
                <a:latin typeface="Gadugi" panose="020B0502040204020203" pitchFamily="34" charset="0"/>
              </a:defRPr>
            </a:lvl3pPr>
            <a:lvl4pPr marL="1600200" indent="-228600">
              <a:buClr>
                <a:schemeClr val="accent2"/>
              </a:buClr>
              <a:buSzPct val="80000"/>
              <a:buFont typeface="Arial" panose="020B0604020202020204" pitchFamily="34" charset="0"/>
              <a:buChar char="•"/>
              <a:defRPr>
                <a:latin typeface="Gadugi" panose="020B0502040204020203" pitchFamily="34" charset="0"/>
              </a:defRPr>
            </a:lvl4pPr>
            <a:lvl5pPr marL="2057400" indent="-228600">
              <a:buClr>
                <a:schemeClr val="accent2"/>
              </a:buClr>
              <a:buSzPct val="80000"/>
              <a:buFont typeface="Arial" panose="020B0604020202020204" pitchFamily="34" charset="0"/>
              <a:buChar char="•"/>
              <a:defRPr>
                <a:latin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648" t="38554" b="47446"/>
          <a:stretch/>
        </p:blipFill>
        <p:spPr>
          <a:xfrm>
            <a:off x="-1" y="-3460"/>
            <a:ext cx="8536053" cy="960119"/>
          </a:xfrm>
          <a:prstGeom prst="rect">
            <a:avLst/>
          </a:prstGeom>
        </p:spPr>
      </p:pic>
      <p:sp>
        <p:nvSpPr>
          <p:cNvPr id="7"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
        <p:nvSpPr>
          <p:cNvPr id="2" name="Title 1"/>
          <p:cNvSpPr>
            <a:spLocks noGrp="1"/>
          </p:cNvSpPr>
          <p:nvPr>
            <p:ph type="title"/>
          </p:nvPr>
        </p:nvSpPr>
        <p:spPr>
          <a:xfrm>
            <a:off x="502920" y="892176"/>
            <a:ext cx="7886700" cy="1325563"/>
          </a:xfrm>
        </p:spPr>
        <p:txBody>
          <a:bodyPr/>
          <a:lstStyle>
            <a:lvl1pPr>
              <a:defRPr>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89034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vider A">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75484"/>
          <a:stretch/>
        </p:blipFill>
        <p:spPr>
          <a:xfrm>
            <a:off x="0" y="0"/>
            <a:ext cx="2241755" cy="6858000"/>
          </a:xfrm>
          <a:prstGeom prst="rect">
            <a:avLst/>
          </a:prstGeom>
        </p:spPr>
      </p:pic>
      <p:sp>
        <p:nvSpPr>
          <p:cNvPr id="2" name="Title 1"/>
          <p:cNvSpPr>
            <a:spLocks noGrp="1"/>
          </p:cNvSpPr>
          <p:nvPr>
            <p:ph type="title"/>
          </p:nvPr>
        </p:nvSpPr>
        <p:spPr>
          <a:xfrm>
            <a:off x="2241755" y="2766219"/>
            <a:ext cx="5976270" cy="1325563"/>
          </a:xfrm>
        </p:spPr>
        <p:txBody>
          <a:bodyPr/>
          <a:lstStyle>
            <a:lvl1pPr>
              <a:defRPr>
                <a:solidFill>
                  <a:schemeClr val="accent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82427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0748" y="2766219"/>
            <a:ext cx="5917277" cy="1325563"/>
          </a:xfrm>
        </p:spPr>
        <p:txBody>
          <a:bodyPr/>
          <a:lstStyle>
            <a:lvl1pPr>
              <a:defRPr>
                <a:solidFill>
                  <a:schemeClr val="bg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53192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56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Tree>
    <p:extLst>
      <p:ext uri="{BB962C8B-B14F-4D97-AF65-F5344CB8AC3E}">
        <p14:creationId xmlns:p14="http://schemas.microsoft.com/office/powerpoint/2010/main" val="256895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6767"/>
            <a:ext cx="7204166"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315272"/>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80" r:id="rId3"/>
    <p:sldLayoutId id="2147483677" r:id="rId4"/>
    <p:sldLayoutId id="2147483678" r:id="rId5"/>
    <p:sldLayoutId id="2147483679" r:id="rId6"/>
    <p:sldLayoutId id="2147483672" r:id="rId7"/>
    <p:sldLayoutId id="2147483673" r:id="rId8"/>
    <p:sldLayoutId id="2147483681" r:id="rId9"/>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11"/>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mailto:wagner@edgeresearch.com" TargetMode="External"/><Relationship Id="rId3" Type="http://schemas.openxmlformats.org/officeDocument/2006/relationships/hyperlink" Target="mailto:HRhodes@wallacefoundation.org" TargetMode="External"/><Relationship Id="rId7" Type="http://schemas.openxmlformats.org/officeDocument/2006/relationships/hyperlink" Target="mailto:Tipton@edgeresearch.com" TargetMode="External"/><Relationship Id="rId2" Type="http://schemas.openxmlformats.org/officeDocument/2006/relationships/hyperlink" Target="mailto:LHeld@wallacefoundation.org" TargetMode="External"/><Relationship Id="rId1" Type="http://schemas.openxmlformats.org/officeDocument/2006/relationships/slideLayout" Target="../slideLayouts/slideLayout9.xml"/><Relationship Id="rId6" Type="http://schemas.openxmlformats.org/officeDocument/2006/relationships/hyperlink" Target="mailto:loeb@edgeresearch.com" TargetMode="External"/><Relationship Id="rId5" Type="http://schemas.openxmlformats.org/officeDocument/2006/relationships/image" Target="../media/image1.jpg"/><Relationship Id="rId10" Type="http://schemas.openxmlformats.org/officeDocument/2006/relationships/image" Target="../media/image9.png"/><Relationship Id="rId4" Type="http://schemas.openxmlformats.org/officeDocument/2006/relationships/hyperlink" Target="mailto:MConnerton@wallacefoundation.org" TargetMode="Externa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74031" y="544367"/>
            <a:ext cx="1373042" cy="663854"/>
          </a:xfrm>
          <a:prstGeom prst="rect">
            <a:avLst/>
          </a:prstGeom>
          <a:noFill/>
          <a:ln>
            <a:noFill/>
          </a:ln>
        </p:spPr>
      </p:pic>
      <p:pic>
        <p:nvPicPr>
          <p:cNvPr id="9" name="Picture 2" descr="The Wallace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5754" y="2089794"/>
            <a:ext cx="6492492" cy="4216539"/>
          </a:xfrm>
          <a:prstGeom prst="rect">
            <a:avLst/>
          </a:prstGeom>
          <a:noFill/>
        </p:spPr>
        <p:txBody>
          <a:bodyPr wrap="square" rtlCol="0">
            <a:spAutoFit/>
          </a:bodyPr>
          <a:lstStyle/>
          <a:p>
            <a:pPr algn="ctr"/>
            <a:r>
              <a:rPr lang="en-US" sz="3200" b="1" dirty="0">
                <a:solidFill>
                  <a:schemeClr val="accent1"/>
                </a:solidFill>
              </a:rPr>
              <a:t>Social and Emotional Learning: </a:t>
            </a:r>
            <a:r>
              <a:rPr lang="en-US" sz="3200" dirty="0">
                <a:solidFill>
                  <a:schemeClr val="accent1"/>
                </a:solidFill>
              </a:rPr>
              <a:t>Feedback and Communications Insights from the Field</a:t>
            </a:r>
          </a:p>
          <a:p>
            <a:pPr algn="ctr"/>
            <a:endParaRPr lang="en-US" sz="2800" dirty="0"/>
          </a:p>
          <a:p>
            <a:pPr algn="ctr"/>
            <a:r>
              <a:rPr lang="en-US" sz="2400" dirty="0">
                <a:solidFill>
                  <a:schemeClr val="tx1">
                    <a:lumMod val="75000"/>
                    <a:lumOff val="25000"/>
                  </a:schemeClr>
                </a:solidFill>
              </a:rPr>
              <a:t>Findings from market research conducted for The Wallace Foundation</a:t>
            </a:r>
          </a:p>
          <a:p>
            <a:pPr algn="ctr"/>
            <a:r>
              <a:rPr lang="en-US" sz="2400" dirty="0">
                <a:solidFill>
                  <a:schemeClr val="tx1">
                    <a:lumMod val="75000"/>
                    <a:lumOff val="25000"/>
                  </a:schemeClr>
                </a:solidFill>
              </a:rPr>
              <a:t>By Edge Research</a:t>
            </a:r>
          </a:p>
          <a:p>
            <a:pPr algn="ctr"/>
            <a:endParaRPr lang="en-US" sz="2400" dirty="0"/>
          </a:p>
          <a:p>
            <a:pPr algn="ctr"/>
            <a:r>
              <a:rPr lang="en-US" sz="2400" dirty="0">
                <a:solidFill>
                  <a:schemeClr val="tx1">
                    <a:lumMod val="75000"/>
                    <a:lumOff val="25000"/>
                  </a:schemeClr>
                </a:solidFill>
              </a:rPr>
              <a:t>Summary Presentation</a:t>
            </a:r>
          </a:p>
          <a:p>
            <a:pPr algn="ctr"/>
            <a:r>
              <a:rPr lang="en-US" sz="2400" dirty="0">
                <a:solidFill>
                  <a:schemeClr val="tx1">
                    <a:lumMod val="75000"/>
                    <a:lumOff val="25000"/>
                  </a:schemeClr>
                </a:solidFill>
              </a:rPr>
              <a:t>December 2016</a:t>
            </a:r>
          </a:p>
        </p:txBody>
      </p:sp>
    </p:spTree>
    <p:extLst>
      <p:ext uri="{BB962C8B-B14F-4D97-AF65-F5344CB8AC3E}">
        <p14:creationId xmlns:p14="http://schemas.microsoft.com/office/powerpoint/2010/main" val="89353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Whole Child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30951"/>
            <a:ext cx="2717763" cy="3354765"/>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Accounts for all aspects of a child’s growth: academic, physical, social and emotional</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“Holistic” approach to learning</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May or may not include basic needs: food, shelter </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Sources say this concept is much bigger than SEL (social and emotional learning would be a component under it)</a:t>
            </a:r>
          </a:p>
        </p:txBody>
      </p:sp>
      <p:grpSp>
        <p:nvGrpSpPr>
          <p:cNvPr id="7" name="Group 6"/>
          <p:cNvGrpSpPr/>
          <p:nvPr/>
        </p:nvGrpSpPr>
        <p:grpSpPr>
          <a:xfrm>
            <a:off x="324927" y="5649964"/>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1930951"/>
            <a:ext cx="2676306" cy="3406061"/>
          </a:xfrm>
          <a:prstGeom prst="rect">
            <a:avLst/>
          </a:prstGeom>
          <a:noFill/>
        </p:spPr>
        <p:txBody>
          <a:bodyPr wrap="square" numCol="1" rtlCol="0">
            <a:spAutoFit/>
          </a:bodyPr>
          <a:lstStyle/>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The conventional meaning helps tie SEL to academics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“Child” implies young students (K-8)</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Many in interviews say it is a “progressive” concept, linked to “liberal” ideology</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Some respondents raise a red-flag saying critics will argue this is beyond the role of schools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More than one source criticizes this term as jargon</a:t>
            </a:r>
          </a:p>
        </p:txBody>
      </p:sp>
      <p:sp>
        <p:nvSpPr>
          <p:cNvPr id="66" name="TextBox 65"/>
          <p:cNvSpPr txBox="1"/>
          <p:nvPr/>
        </p:nvSpPr>
        <p:spPr>
          <a:xfrm>
            <a:off x="6239205" y="1930951"/>
            <a:ext cx="2620602" cy="3077766"/>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“Old” term but robust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Many favorable toward it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Preconceived notions (people attach their own meanings – positive and negative)</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Overuse is a concern (a reason to tune out)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Expansiveness is a concern (taking us away from the practice of SEL)</a:t>
            </a:r>
          </a:p>
        </p:txBody>
      </p:sp>
      <p:sp>
        <p:nvSpPr>
          <p:cNvPr id="67" name="TextBox 66"/>
          <p:cNvSpPr txBox="1"/>
          <p:nvPr/>
        </p:nvSpPr>
        <p:spPr>
          <a:xfrm>
            <a:off x="1235749" y="5874787"/>
            <a:ext cx="6679064" cy="523220"/>
          </a:xfrm>
          <a:prstGeom prst="rect">
            <a:avLst/>
          </a:prstGeom>
          <a:noFill/>
        </p:spPr>
        <p:txBody>
          <a:bodyPr wrap="square" rtlCol="0">
            <a:spAutoFit/>
          </a:bodyPr>
          <a:lstStyle/>
          <a:p>
            <a:pPr algn="ctr"/>
            <a:r>
              <a:rPr lang="en-US" sz="1400" dirty="0"/>
              <a:t>Provides an opening to talk about SEL, but much broader.  Of the four finalist terms, this is probably the most ideological and divisive. </a:t>
            </a:r>
          </a:p>
        </p:txBody>
      </p:sp>
    </p:spTree>
    <p:extLst>
      <p:ext uri="{BB962C8B-B14F-4D97-AF65-F5344CB8AC3E}">
        <p14:creationId xmlns:p14="http://schemas.microsoft.com/office/powerpoint/2010/main" val="229943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Success Factors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18594"/>
            <a:ext cx="2717763" cy="3354765"/>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Puts the focus on outcomes and benefits (more than approach or practice)</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Implies long-term: college and career readiness more so than other terms</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Competing definitions of “success” make it vague</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Calls attention to “deficits” often environmental: </a:t>
            </a:r>
            <a:br>
              <a:rPr lang="en-US" sz="1400" dirty="0">
                <a:latin typeface="Gadugi" panose="020B0502040204020203" pitchFamily="34" charset="0"/>
              </a:rPr>
            </a:br>
            <a:r>
              <a:rPr lang="en-US" sz="1400" dirty="0">
                <a:latin typeface="Gadugi" panose="020B0502040204020203" pitchFamily="34" charset="0"/>
              </a:rPr>
              <a:t>What does success mean? Can students defy the trend and expectations?</a:t>
            </a:r>
          </a:p>
        </p:txBody>
      </p:sp>
      <p:grpSp>
        <p:nvGrpSpPr>
          <p:cNvPr id="7" name="Group 6"/>
          <p:cNvGrpSpPr/>
          <p:nvPr/>
        </p:nvGrpSpPr>
        <p:grpSpPr>
          <a:xfrm>
            <a:off x="324927" y="5614339"/>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1918594"/>
            <a:ext cx="2676306" cy="2923877"/>
          </a:xfrm>
          <a:prstGeom prst="rect">
            <a:avLst/>
          </a:prstGeom>
          <a:noFill/>
        </p:spPr>
        <p:txBody>
          <a:bodyPr wrap="square" numCol="1" rtlCol="0">
            <a:spAutoFit/>
          </a:bodyPr>
          <a:lstStyle/>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Success means different things to different people; K-12 see it as test scores, Afterschool tend to see it more in the realm of SEL</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 new term – has currency, but is still being defined</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Heard more in K-12 than Afterschool or Policymaker interviews</a:t>
            </a:r>
          </a:p>
          <a:p>
            <a:pPr marL="285750" indent="-285750">
              <a:spcBef>
                <a:spcPts val="1200"/>
              </a:spcBef>
              <a:buClr>
                <a:schemeClr val="accent5"/>
              </a:buClr>
              <a:buFont typeface="Arial" panose="020B0604020202020204" pitchFamily="34" charset="0"/>
              <a:buChar char="•"/>
            </a:pPr>
            <a:endParaRPr lang="en-US" sz="1400" dirty="0">
              <a:latin typeface="Gadugi" panose="020B0502040204020203" pitchFamily="34" charset="0"/>
            </a:endParaRPr>
          </a:p>
        </p:txBody>
      </p:sp>
      <p:sp>
        <p:nvSpPr>
          <p:cNvPr id="66" name="TextBox 65"/>
          <p:cNvSpPr txBox="1"/>
          <p:nvPr/>
        </p:nvSpPr>
        <p:spPr>
          <a:xfrm>
            <a:off x="6239205" y="1918594"/>
            <a:ext cx="2620602" cy="3354765"/>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Sources are enthusiastic about this term - everyone cares about success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“Starting to catch on” since Department of Ed started using this language</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Gets leaders thinking about what makes people successful</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While they perk up at the language, it is also generic, and it takes a transition message to get to SEL </a:t>
            </a:r>
          </a:p>
        </p:txBody>
      </p:sp>
      <p:sp>
        <p:nvSpPr>
          <p:cNvPr id="67" name="TextBox 66"/>
          <p:cNvSpPr txBox="1"/>
          <p:nvPr/>
        </p:nvSpPr>
        <p:spPr>
          <a:xfrm>
            <a:off x="324927" y="5817146"/>
            <a:ext cx="8534879" cy="523220"/>
          </a:xfrm>
          <a:prstGeom prst="rect">
            <a:avLst/>
          </a:prstGeom>
          <a:noFill/>
        </p:spPr>
        <p:txBody>
          <a:bodyPr wrap="square" rtlCol="0">
            <a:spAutoFit/>
          </a:bodyPr>
          <a:lstStyle/>
          <a:p>
            <a:pPr algn="ctr"/>
            <a:r>
              <a:rPr lang="en-US" sz="1400" dirty="0"/>
              <a:t>Sets the right tone for shared goals, qualities to nurture in a student. </a:t>
            </a:r>
          </a:p>
          <a:p>
            <a:pPr algn="ctr"/>
            <a:r>
              <a:rPr lang="en-US" sz="1400" dirty="0"/>
              <a:t>However, it’s generic and not an obvious bridge to talking about SEL.</a:t>
            </a:r>
          </a:p>
        </p:txBody>
      </p:sp>
    </p:spTree>
    <p:extLst>
      <p:ext uri="{BB962C8B-B14F-4D97-AF65-F5344CB8AC3E}">
        <p14:creationId xmlns:p14="http://schemas.microsoft.com/office/powerpoint/2010/main" val="383830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Youth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2011670"/>
            <a:ext cx="2717763" cy="2339102"/>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Is a crowd-pleasing term with a wide variety of definitions </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According to sources, it includes SEL, providing opportunities to students</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“More than reading and math” is a common way to explain it</a:t>
            </a:r>
          </a:p>
        </p:txBody>
      </p:sp>
      <p:grpSp>
        <p:nvGrpSpPr>
          <p:cNvPr id="7" name="Group 6"/>
          <p:cNvGrpSpPr/>
          <p:nvPr/>
        </p:nvGrpSpPr>
        <p:grpSpPr>
          <a:xfrm>
            <a:off x="324927" y="5614335"/>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2011670"/>
            <a:ext cx="2676306" cy="3149580"/>
          </a:xfrm>
          <a:prstGeom prst="rect">
            <a:avLst/>
          </a:prstGeom>
          <a:noFill/>
        </p:spPr>
        <p:txBody>
          <a:bodyPr wrap="square" numCol="1" rtlCol="0">
            <a:spAutoFit/>
          </a:bodyPr>
          <a:lstStyle/>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Most closely affiliated with Afterschool; but K-12 and Policymakers embrace the term in these interviews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A pitfall is that it seems to imply older “youth” </a:t>
            </a:r>
            <a:br>
              <a:rPr lang="en-US" sz="1400" dirty="0">
                <a:latin typeface="Gadugi" panose="020B0502040204020203" pitchFamily="34" charset="0"/>
              </a:rPr>
            </a:br>
            <a:r>
              <a:rPr lang="en-US" sz="1400" dirty="0">
                <a:latin typeface="Gadugi" panose="020B0502040204020203" pitchFamily="34" charset="0"/>
              </a:rPr>
              <a:t>(tweens and teens) </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Politically neutral and versatile: can evoke responsibility (appealing to conservatives) </a:t>
            </a:r>
            <a:r>
              <a:rPr lang="en-US" sz="1400" u="sng" dirty="0">
                <a:latin typeface="Gadugi" panose="020B0502040204020203" pitchFamily="34" charset="0"/>
              </a:rPr>
              <a:t>or</a:t>
            </a:r>
            <a:r>
              <a:rPr lang="en-US" sz="1400" dirty="0">
                <a:latin typeface="Gadugi" panose="020B0502040204020203" pitchFamily="34" charset="0"/>
              </a:rPr>
              <a:t> independent thinking (appealing to liberals)</a:t>
            </a:r>
          </a:p>
        </p:txBody>
      </p:sp>
      <p:sp>
        <p:nvSpPr>
          <p:cNvPr id="66" name="TextBox 65"/>
          <p:cNvSpPr txBox="1"/>
          <p:nvPr/>
        </p:nvSpPr>
        <p:spPr>
          <a:xfrm>
            <a:off x="6239205" y="2011670"/>
            <a:ext cx="2620602" cy="3139321"/>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Familiar language, but no real urgency, it might be difficult to rally support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Risk in being too familiar, something these audiences already know and do</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That some communities are adopting this term now might suggest new interest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It is consistently appealing, often preferred in these interviews</a:t>
            </a:r>
          </a:p>
        </p:txBody>
      </p:sp>
      <p:sp>
        <p:nvSpPr>
          <p:cNvPr id="67" name="TextBox 66"/>
          <p:cNvSpPr txBox="1"/>
          <p:nvPr/>
        </p:nvSpPr>
        <p:spPr>
          <a:xfrm>
            <a:off x="1082942" y="5856216"/>
            <a:ext cx="7018848" cy="523220"/>
          </a:xfrm>
          <a:prstGeom prst="rect">
            <a:avLst/>
          </a:prstGeom>
          <a:noFill/>
        </p:spPr>
        <p:txBody>
          <a:bodyPr wrap="square" rtlCol="0">
            <a:spAutoFit/>
          </a:bodyPr>
          <a:lstStyle/>
          <a:p>
            <a:pPr algn="ctr"/>
            <a:r>
              <a:rPr lang="en-US" sz="1400" dirty="0"/>
              <a:t>The epitome of a “widely accepted” term and often preferred.  But it might be hard to energize target audiences around an idea so familiar and broad.</a:t>
            </a:r>
          </a:p>
        </p:txBody>
      </p:sp>
    </p:spTree>
    <p:extLst>
      <p:ext uri="{BB962C8B-B14F-4D97-AF65-F5344CB8AC3E}">
        <p14:creationId xmlns:p14="http://schemas.microsoft.com/office/powerpoint/2010/main" val="377774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Less Effective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13</a:t>
            </a:fld>
            <a:endParaRPr lang="en-US" dirty="0"/>
          </a:p>
        </p:txBody>
      </p:sp>
      <p:graphicFrame>
        <p:nvGraphicFramePr>
          <p:cNvPr id="5" name="Table 4"/>
          <p:cNvGraphicFramePr>
            <a:graphicFrameLocks noGrp="1"/>
          </p:cNvGraphicFramePr>
          <p:nvPr>
            <p:extLst/>
          </p:nvPr>
        </p:nvGraphicFramePr>
        <p:xfrm>
          <a:off x="469201" y="1073455"/>
          <a:ext cx="8374569" cy="4900589"/>
        </p:xfrm>
        <a:graphic>
          <a:graphicData uri="http://schemas.openxmlformats.org/drawingml/2006/table">
            <a:tbl>
              <a:tblPr firstRow="1" bandRow="1">
                <a:tableStyleId>{5C22544A-7EE6-4342-B048-85BDC9FD1C3A}</a:tableStyleId>
              </a:tblPr>
              <a:tblGrid>
                <a:gridCol w="1106203">
                  <a:extLst>
                    <a:ext uri="{9D8B030D-6E8A-4147-A177-3AD203B41FA5}">
                      <a16:colId xmlns:a16="http://schemas.microsoft.com/office/drawing/2014/main" xmlns="" val="20000"/>
                    </a:ext>
                  </a:extLst>
                </a:gridCol>
                <a:gridCol w="2016140">
                  <a:extLst>
                    <a:ext uri="{9D8B030D-6E8A-4147-A177-3AD203B41FA5}">
                      <a16:colId xmlns:a16="http://schemas.microsoft.com/office/drawing/2014/main" xmlns="" val="20001"/>
                    </a:ext>
                  </a:extLst>
                </a:gridCol>
                <a:gridCol w="1902398">
                  <a:extLst>
                    <a:ext uri="{9D8B030D-6E8A-4147-A177-3AD203B41FA5}">
                      <a16:colId xmlns:a16="http://schemas.microsoft.com/office/drawing/2014/main" xmlns="" val="20002"/>
                    </a:ext>
                  </a:extLst>
                </a:gridCol>
                <a:gridCol w="1674914">
                  <a:extLst>
                    <a:ext uri="{9D8B030D-6E8A-4147-A177-3AD203B41FA5}">
                      <a16:colId xmlns:a16="http://schemas.microsoft.com/office/drawing/2014/main" xmlns="" val="20003"/>
                    </a:ext>
                  </a:extLst>
                </a:gridCol>
                <a:gridCol w="1674914">
                  <a:extLst>
                    <a:ext uri="{9D8B030D-6E8A-4147-A177-3AD203B41FA5}">
                      <a16:colId xmlns:a16="http://schemas.microsoft.com/office/drawing/2014/main" xmlns="" val="625068287"/>
                    </a:ext>
                  </a:extLst>
                </a:gridCol>
              </a:tblGrid>
              <a:tr h="420029">
                <a:tc>
                  <a:txBody>
                    <a:bodyPr/>
                    <a:lstStyle/>
                    <a:p>
                      <a:pPr algn="ctr"/>
                      <a:r>
                        <a:rPr lang="en-US" sz="1600" dirty="0">
                          <a:solidFill>
                            <a:schemeClr val="bg1"/>
                          </a:solidFill>
                        </a:rPr>
                        <a:t>Term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tx2"/>
                    </a:solidFill>
                  </a:tcPr>
                </a:tc>
                <a:tc>
                  <a:txBody>
                    <a:bodyPr/>
                    <a:lstStyle/>
                    <a:p>
                      <a:pPr algn="r"/>
                      <a:r>
                        <a:rPr lang="en-US" sz="1600" dirty="0">
                          <a:solidFill>
                            <a:schemeClr val="bg1"/>
                          </a:solidFill>
                        </a:rPr>
                        <a:t>Descriptive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1"/>
                    </a:solidFill>
                  </a:tcPr>
                </a:tc>
                <a:tc>
                  <a:txBody>
                    <a:bodyPr/>
                    <a:lstStyle/>
                    <a:p>
                      <a:pPr algn="r"/>
                      <a:r>
                        <a:rPr lang="en-US" sz="1600" dirty="0">
                          <a:solidFill>
                            <a:schemeClr val="bg1"/>
                          </a:solidFill>
                        </a:rPr>
                        <a:t>Acceptance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5"/>
                    </a:solidFill>
                  </a:tcPr>
                </a:tc>
                <a:tc>
                  <a:txBody>
                    <a:bodyPr/>
                    <a:lstStyle/>
                    <a:p>
                      <a:pPr algn="r"/>
                      <a:r>
                        <a:rPr lang="en-US" sz="1600" dirty="0">
                          <a:solidFill>
                            <a:schemeClr val="bg1"/>
                          </a:solidFill>
                        </a:rPr>
                        <a:t>Urgency</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6"/>
                    </a:solidFill>
                  </a:tcPr>
                </a:tc>
                <a:tc>
                  <a:txBody>
                    <a:bodyPr/>
                    <a:lstStyle/>
                    <a:p>
                      <a:pPr algn="ctr"/>
                      <a:r>
                        <a:rPr lang="en-US" sz="1600" dirty="0">
                          <a:solidFill>
                            <a:schemeClr val="bg1"/>
                          </a:solidFill>
                        </a:rPr>
                        <a:t>Bottom line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4"/>
                    </a:solidFill>
                  </a:tcPr>
                </a:tc>
                <a:extLst>
                  <a:ext uri="{0D108BD9-81ED-4DB2-BD59-A6C34878D82A}">
                    <a16:rowId xmlns:a16="http://schemas.microsoft.com/office/drawing/2014/main" xmlns="" val="10000"/>
                  </a:ext>
                </a:extLst>
              </a:tr>
              <a:tr h="1005840">
                <a:tc>
                  <a:txBody>
                    <a:bodyPr/>
                    <a:lstStyle/>
                    <a:p>
                      <a:pPr algn="ctr"/>
                      <a:r>
                        <a:rPr lang="en-US" sz="1400" b="1" dirty="0"/>
                        <a:t>21</a:t>
                      </a:r>
                      <a:r>
                        <a:rPr lang="en-US" sz="1400" b="1" baseline="30000" dirty="0"/>
                        <a:t>st</a:t>
                      </a:r>
                      <a:r>
                        <a:rPr lang="en-US" sz="1400" b="1" dirty="0"/>
                        <a:t> century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baseline="0" dirty="0"/>
                        <a:t>Used loosely and with multiple meanings.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Heard or used by all audiences</a:t>
                      </a:r>
                      <a:r>
                        <a:rPr lang="en-US" sz="1200" baseline="0" dirty="0"/>
                        <a:t> and business leaders. Rejected by many who see it as dated and/or gimmicky.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Relevant</a:t>
                      </a:r>
                      <a:r>
                        <a:rPr lang="en-US" sz="1200" baseline="0" dirty="0"/>
                        <a:t> to today’s world. What kids need </a:t>
                      </a:r>
                      <a:r>
                        <a:rPr lang="en-US" sz="1200" u="none" baseline="0" dirty="0"/>
                        <a:t>now (or needed 10 years ago).</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 lot of unrelated connotations (tech, workforce, funding).  A</a:t>
                      </a:r>
                      <a:r>
                        <a:rPr lang="en-US" sz="1200" baseline="0" dirty="0"/>
                        <a:t>t worst “old hat.”</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1"/>
                  </a:ext>
                </a:extLst>
              </a:tr>
              <a:tr h="822960">
                <a:tc>
                  <a:txBody>
                    <a:bodyPr/>
                    <a:lstStyle/>
                    <a:p>
                      <a:pPr algn="ctr"/>
                      <a:r>
                        <a:rPr lang="en-US" sz="1400" b="1" dirty="0"/>
                        <a:t>Character</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Morals, ethics,</a:t>
                      </a:r>
                      <a:r>
                        <a:rPr lang="en-US" sz="1200" baseline="0" dirty="0"/>
                        <a:t> positive social interaction, compliance, respect, responsibility, civic duty.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Everyone understands</a:t>
                      </a:r>
                      <a:r>
                        <a:rPr lang="en-US" sz="1200" baseline="0" dirty="0"/>
                        <a:t> it. More appealing to conservatives.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Unclear</a:t>
                      </a:r>
                      <a:r>
                        <a:rPr lang="en-US" sz="1200" baseline="0" dirty="0"/>
                        <a:t> if this is education’s job—overstepping family role? Dated for some.</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Ideological red</a:t>
                      </a:r>
                      <a:r>
                        <a:rPr lang="en-US" sz="1200" baseline="0" dirty="0"/>
                        <a:t> flags:  “moral” implications, “religion,” “elitism.”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2"/>
                  </a:ext>
                </a:extLst>
              </a:tr>
              <a:tr h="822960">
                <a:tc>
                  <a:txBody>
                    <a:bodyPr/>
                    <a:lstStyle/>
                    <a:p>
                      <a:pPr algn="ctr"/>
                      <a:r>
                        <a:rPr lang="en-US" sz="1400" b="1" dirty="0"/>
                        <a:t>Soft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Emotional intelligence, communication and relationships - things that can’t be graded.</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Used by some</a:t>
                      </a:r>
                      <a:r>
                        <a:rPr lang="en-US" sz="1200" baseline="0" dirty="0"/>
                        <a:t> educators, afterschool and business community.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“Soft” diminishes</a:t>
                      </a:r>
                      <a:r>
                        <a:rPr lang="en-US" sz="1200" baseline="0" dirty="0"/>
                        <a:t> importance and urgency.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Too many</a:t>
                      </a:r>
                      <a:r>
                        <a:rPr lang="en-US" sz="1200" baseline="0" dirty="0"/>
                        <a:t> strikes against this term. Many sources say they won’t use it.</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3"/>
                  </a:ext>
                </a:extLst>
              </a:tr>
              <a:tr h="1005840">
                <a:tc>
                  <a:txBody>
                    <a:bodyPr/>
                    <a:lstStyle/>
                    <a:p>
                      <a:pPr algn="ctr"/>
                      <a:r>
                        <a:rPr lang="en-US" sz="1400" b="1" dirty="0"/>
                        <a:t>School climate/ culture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Conditions in which school and SEL happen, safety, discipline.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Alienates</a:t>
                      </a:r>
                      <a:r>
                        <a:rPr lang="en-US" sz="1200" baseline="0" dirty="0"/>
                        <a:t> afterschool.</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a:t>
                      </a:r>
                      <a:r>
                        <a:rPr lang="en-US" sz="1200" baseline="0" dirty="0"/>
                        <a:t> r</a:t>
                      </a:r>
                      <a:r>
                        <a:rPr lang="en-US" sz="1200" dirty="0"/>
                        <a:t>elated and important concept -</a:t>
                      </a:r>
                      <a:r>
                        <a:rPr lang="en-US" sz="1200" baseline="0" dirty="0"/>
                        <a:t> </a:t>
                      </a:r>
                      <a:r>
                        <a:rPr lang="en-US" sz="1200" dirty="0"/>
                        <a:t>necessary for SEL to occur and a result of SEL.</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Too broad to be the lead term. </a:t>
                      </a:r>
                    </a:p>
                    <a:p>
                      <a:pPr algn="ctr"/>
                      <a:r>
                        <a:rPr lang="en-US" sz="1200" dirty="0"/>
                        <a:t>Exclusive</a:t>
                      </a:r>
                      <a:r>
                        <a:rPr lang="en-US" sz="1200" baseline="0" dirty="0"/>
                        <a:t> to schools.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4"/>
                  </a:ext>
                </a:extLst>
              </a:tr>
              <a:tr h="822960">
                <a:tc>
                  <a:txBody>
                    <a:bodyPr/>
                    <a:lstStyle/>
                    <a:p>
                      <a:pPr algn="ctr"/>
                      <a:r>
                        <a:rPr lang="en-US" sz="1400" b="1" dirty="0"/>
                        <a:t>Essential life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Basic</a:t>
                      </a:r>
                      <a:r>
                        <a:rPr lang="en-US" sz="1200" baseline="0" dirty="0"/>
                        <a:t> skills for daily living (i.e. budgeting), prep for work and life.</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Not widely used</a:t>
                      </a:r>
                      <a:r>
                        <a:rPr lang="en-US" sz="1200" baseline="0" dirty="0"/>
                        <a:t>; not preferred over other terms.</a:t>
                      </a:r>
                      <a:endParaRPr lang="en-US" sz="105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Necessary to succeed in life, but possibly</a:t>
                      </a:r>
                      <a:r>
                        <a:rPr lang="en-US" sz="1200" baseline="0" dirty="0"/>
                        <a:t> not education’s responsibility.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baseline="0" dirty="0"/>
                        <a:t>Implies a value judgement that’s a turn off, us v. them.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grpSp>
        <p:nvGrpSpPr>
          <p:cNvPr id="6" name="Group 5"/>
          <p:cNvGrpSpPr/>
          <p:nvPr/>
        </p:nvGrpSpPr>
        <p:grpSpPr>
          <a:xfrm>
            <a:off x="3626971" y="949221"/>
            <a:ext cx="498963" cy="498963"/>
            <a:chOff x="352826" y="2892328"/>
            <a:chExt cx="1481328" cy="1481328"/>
          </a:xfrm>
        </p:grpSpPr>
        <p:sp>
          <p:nvSpPr>
            <p:cNvPr id="7" name="Rectangle 6"/>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9130" y="3037576"/>
              <a:ext cx="1188720" cy="119083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89122" y="3449791"/>
              <a:ext cx="854657" cy="589847"/>
              <a:chOff x="741592" y="3473737"/>
              <a:chExt cx="854657" cy="589847"/>
            </a:xfrm>
          </p:grpSpPr>
          <p:sp>
            <p:nvSpPr>
              <p:cNvPr id="10" name="Rounded Rectangle 9"/>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 name="Flowchart: Terminator 10"/>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 name="Flowchart: Terminator 11"/>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3" name="Flowchart: Terminator 12"/>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4" name="Flowchart: Terminator 13"/>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5" name="Rounded Rectangle 14"/>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6" name="Oval 15"/>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7" name="Oval 16"/>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8" name="Oval 17"/>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9" name="Oval 18"/>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0" name="Flowchart: Terminator 19"/>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1" name="Rounded Rectangle 20"/>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2" name="Rounded Rectangle 21"/>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grpSp>
        <p:nvGrpSpPr>
          <p:cNvPr id="23" name="Group 22"/>
          <p:cNvGrpSpPr/>
          <p:nvPr/>
        </p:nvGrpSpPr>
        <p:grpSpPr>
          <a:xfrm>
            <a:off x="5547069" y="955387"/>
            <a:ext cx="498963" cy="498963"/>
            <a:chOff x="7369424" y="4574686"/>
            <a:chExt cx="1481328" cy="1481328"/>
          </a:xfrm>
        </p:grpSpPr>
        <p:sp>
          <p:nvSpPr>
            <p:cNvPr id="24" name="Rectangle 23"/>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21500" y="4719934"/>
              <a:ext cx="1188720" cy="119083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05908" y="957132"/>
            <a:ext cx="498963" cy="498963"/>
            <a:chOff x="411321" y="1149522"/>
            <a:chExt cx="1481329" cy="1481327"/>
          </a:xfrm>
        </p:grpSpPr>
        <p:sp>
          <p:nvSpPr>
            <p:cNvPr id="34" name="Rectangle 33"/>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57625" y="1294770"/>
              <a:ext cx="1188720" cy="119083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89854" y="1375999"/>
              <a:ext cx="800449" cy="810464"/>
              <a:chOff x="4348294" y="1708471"/>
              <a:chExt cx="742956" cy="752250"/>
            </a:xfrm>
          </p:grpSpPr>
          <p:sp>
            <p:nvSpPr>
              <p:cNvPr id="37" name="Rectangle 36"/>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702630" y="1946944"/>
                <a:ext cx="388620" cy="110557"/>
                <a:chOff x="4694873" y="1937385"/>
                <a:chExt cx="388620" cy="110557"/>
              </a:xfrm>
            </p:grpSpPr>
            <p:sp>
              <p:nvSpPr>
                <p:cNvPr id="48" name="Rectangle 4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702630" y="2122352"/>
                <a:ext cx="388620" cy="110557"/>
                <a:chOff x="4694873" y="1937385"/>
                <a:chExt cx="388620" cy="110557"/>
              </a:xfrm>
            </p:grpSpPr>
            <p:sp>
              <p:nvSpPr>
                <p:cNvPr id="46" name="Rectangle 4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702630" y="2307935"/>
                <a:ext cx="388620" cy="110557"/>
                <a:chOff x="4694873" y="1937385"/>
                <a:chExt cx="388620" cy="110557"/>
              </a:xfrm>
            </p:grpSpPr>
            <p:sp>
              <p:nvSpPr>
                <p:cNvPr id="44" name="Rectangle 43"/>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4348294" y="1708471"/>
                <a:ext cx="334326" cy="593670"/>
              </a:xfrm>
              <a:prstGeom prst="rect">
                <a:avLst/>
              </a:prstGeom>
              <a:noFill/>
            </p:spPr>
            <p:txBody>
              <a:bodyPr wrap="square" rtlCol="0">
                <a:spAutoFit/>
              </a:bodyPr>
              <a:lstStyle/>
              <a:p>
                <a:r>
                  <a:rPr lang="en-US" sz="800" dirty="0">
                    <a:solidFill>
                      <a:schemeClr val="bg1"/>
                    </a:solidFill>
                    <a:sym typeface="Wingdings" panose="05000000000000000000" pitchFamily="2" charset="2"/>
                  </a:rPr>
                  <a:t></a:t>
                </a:r>
                <a:endParaRPr lang="en-US" sz="800" dirty="0">
                  <a:solidFill>
                    <a:schemeClr val="bg1"/>
                  </a:solidFill>
                </a:endParaRPr>
              </a:p>
            </p:txBody>
          </p:sp>
        </p:grpSp>
      </p:grpSp>
    </p:spTree>
    <p:extLst>
      <p:ext uri="{BB962C8B-B14F-4D97-AF65-F5344CB8AC3E}">
        <p14:creationId xmlns:p14="http://schemas.microsoft.com/office/powerpoint/2010/main" val="120448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Testing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14</a:t>
            </a:fld>
            <a:endParaRPr lang="en-US" dirty="0"/>
          </a:p>
        </p:txBody>
      </p:sp>
      <p:pic>
        <p:nvPicPr>
          <p:cNvPr id="6" name="Picture 5"/>
          <p:cNvPicPr>
            <a:picLocks noChangeAspect="1"/>
          </p:cNvPicPr>
          <p:nvPr/>
        </p:nvPicPr>
        <p:blipFill>
          <a:blip r:embed="rId3"/>
          <a:stretch>
            <a:fillRect/>
          </a:stretch>
        </p:blipFill>
        <p:spPr>
          <a:xfrm>
            <a:off x="5443872" y="3878317"/>
            <a:ext cx="2906163" cy="2191251"/>
          </a:xfrm>
          <a:prstGeom prst="rect">
            <a:avLst/>
          </a:prstGeom>
          <a:ln>
            <a:noFill/>
          </a:ln>
          <a:effectLst>
            <a:outerShdw blurRad="190500" algn="tl" rotWithShape="0">
              <a:srgbClr val="000000">
                <a:alpha val="70000"/>
              </a:srgbClr>
            </a:outerShdw>
          </a:effectLst>
        </p:spPr>
      </p:pic>
      <p:sp>
        <p:nvSpPr>
          <p:cNvPr id="62" name="Text Placeholder 3"/>
          <p:cNvSpPr>
            <a:spLocks noGrp="1"/>
          </p:cNvSpPr>
          <p:nvPr>
            <p:ph type="body" sz="quarter" idx="13"/>
          </p:nvPr>
        </p:nvSpPr>
        <p:spPr>
          <a:xfrm>
            <a:off x="332957" y="1156707"/>
            <a:ext cx="4795633" cy="5192762"/>
          </a:xfrm>
          <a:solidFill>
            <a:schemeClr val="bg1"/>
          </a:solidFill>
          <a:ln w="19050">
            <a:noFill/>
          </a:ln>
        </p:spPr>
        <p:txBody>
          <a:bodyPr anchor="ctr">
            <a:noAutofit/>
          </a:bodyPr>
          <a:lstStyle/>
          <a:p>
            <a:pPr marL="463550" indent="-463550">
              <a:lnSpc>
                <a:spcPct val="110000"/>
              </a:lnSpc>
              <a:spcBef>
                <a:spcPts val="1400"/>
              </a:spcBef>
              <a:buClr>
                <a:schemeClr val="accent1"/>
              </a:buClr>
            </a:pPr>
            <a:r>
              <a:rPr lang="en-US" b="1" dirty="0">
                <a:solidFill>
                  <a:schemeClr val="tx1">
                    <a:lumMod val="75000"/>
                    <a:lumOff val="25000"/>
                  </a:schemeClr>
                </a:solidFill>
              </a:rPr>
              <a:t>General impressions </a:t>
            </a:r>
            <a:r>
              <a:rPr lang="en-US" dirty="0"/>
              <a:t>–</a:t>
            </a:r>
            <a:br>
              <a:rPr lang="en-US" dirty="0"/>
            </a:br>
            <a:r>
              <a:rPr lang="en-US" dirty="0"/>
              <a:t>positive/negative (5 pt. scale)</a:t>
            </a:r>
          </a:p>
          <a:p>
            <a:pPr marL="463550" indent="-463550">
              <a:lnSpc>
                <a:spcPct val="110000"/>
              </a:lnSpc>
              <a:spcBef>
                <a:spcPts val="1400"/>
              </a:spcBef>
              <a:buClr>
                <a:schemeClr val="accent1"/>
              </a:buClr>
            </a:pPr>
            <a:r>
              <a:rPr lang="en-US" b="1" dirty="0">
                <a:solidFill>
                  <a:schemeClr val="tx1">
                    <a:lumMod val="75000"/>
                    <a:lumOff val="25000"/>
                  </a:schemeClr>
                </a:solidFill>
              </a:rPr>
              <a:t>After Wallace definition </a:t>
            </a:r>
            <a:r>
              <a:rPr lang="en-US" dirty="0"/>
              <a:t>– </a:t>
            </a:r>
            <a:br>
              <a:rPr lang="en-US" dirty="0"/>
            </a:br>
            <a:r>
              <a:rPr lang="en-US" dirty="0"/>
              <a:t>most descriptive; most natural language; most motivating (pick 1)</a:t>
            </a:r>
          </a:p>
          <a:p>
            <a:pPr marL="463550" indent="-463550">
              <a:lnSpc>
                <a:spcPct val="110000"/>
              </a:lnSpc>
              <a:spcBef>
                <a:spcPts val="1400"/>
              </a:spcBef>
              <a:buClr>
                <a:schemeClr val="accent1"/>
              </a:buClr>
            </a:pPr>
            <a:r>
              <a:rPr lang="en-US" b="1" dirty="0">
                <a:solidFill>
                  <a:schemeClr val="tx1">
                    <a:lumMod val="75000"/>
                    <a:lumOff val="25000"/>
                  </a:schemeClr>
                </a:solidFill>
              </a:rPr>
              <a:t>Connotations </a:t>
            </a:r>
            <a:r>
              <a:rPr lang="en-US" dirty="0"/>
              <a:t>–  </a:t>
            </a:r>
            <a:br>
              <a:rPr lang="en-US" dirty="0"/>
            </a:br>
            <a:r>
              <a:rPr lang="en-US" dirty="0"/>
              <a:t>partisan leanings;</a:t>
            </a:r>
            <a:br>
              <a:rPr lang="en-US" dirty="0"/>
            </a:br>
            <a:r>
              <a:rPr lang="en-US" dirty="0"/>
              <a:t>term of past vs. term of future;</a:t>
            </a:r>
            <a:br>
              <a:rPr lang="en-US" dirty="0"/>
            </a:br>
            <a:r>
              <a:rPr lang="en-US" dirty="0"/>
              <a:t>system approach vs. individual program (slide rule ratings)</a:t>
            </a:r>
            <a:endParaRPr lang="en-US" b="1" dirty="0">
              <a:solidFill>
                <a:schemeClr val="tx1">
                  <a:lumMod val="75000"/>
                  <a:lumOff val="25000"/>
                </a:schemeClr>
              </a:solidFill>
            </a:endParaRPr>
          </a:p>
          <a:p>
            <a:pPr marL="463550" indent="-463550">
              <a:lnSpc>
                <a:spcPct val="110000"/>
              </a:lnSpc>
              <a:spcBef>
                <a:spcPts val="1400"/>
              </a:spcBef>
              <a:buClr>
                <a:schemeClr val="accent1"/>
              </a:buClr>
            </a:pPr>
            <a:r>
              <a:rPr lang="en-US" b="1" dirty="0">
                <a:solidFill>
                  <a:schemeClr val="tx1">
                    <a:lumMod val="75000"/>
                    <a:lumOff val="25000"/>
                  </a:schemeClr>
                </a:solidFill>
              </a:rPr>
              <a:t>On reflection </a:t>
            </a:r>
            <a:r>
              <a:rPr lang="en-US" dirty="0"/>
              <a:t>– </a:t>
            </a:r>
            <a:br>
              <a:rPr lang="en-US" dirty="0"/>
            </a:br>
            <a:r>
              <a:rPr lang="en-US" dirty="0"/>
              <a:t>term you prefer (pick 1);</a:t>
            </a:r>
            <a:br>
              <a:rPr lang="en-US" dirty="0"/>
            </a:br>
            <a:r>
              <a:rPr lang="en-US" dirty="0"/>
              <a:t>terms to avoid (multi-select)</a:t>
            </a:r>
          </a:p>
        </p:txBody>
      </p:sp>
      <p:sp>
        <p:nvSpPr>
          <p:cNvPr id="8" name="Rectangle 7"/>
          <p:cNvSpPr/>
          <p:nvPr/>
        </p:nvSpPr>
        <p:spPr>
          <a:xfrm>
            <a:off x="5128590" y="1244381"/>
            <a:ext cx="3642232" cy="2245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nSpc>
                <a:spcPct val="110000"/>
              </a:lnSpc>
              <a:spcBef>
                <a:spcPts val="1400"/>
              </a:spcBef>
              <a:buClr>
                <a:schemeClr val="accent1"/>
              </a:buClr>
            </a:pPr>
            <a:r>
              <a:rPr lang="en-US" sz="1600" b="1" dirty="0"/>
              <a:t>Online Survey of 1,600</a:t>
            </a:r>
          </a:p>
          <a:p>
            <a:pPr lvl="1">
              <a:lnSpc>
                <a:spcPct val="110000"/>
              </a:lnSpc>
              <a:spcBef>
                <a:spcPts val="800"/>
              </a:spcBef>
              <a:buClr>
                <a:schemeClr val="accent1"/>
              </a:buClr>
              <a:buFont typeface="Wingdings" panose="05000000000000000000" pitchFamily="2" charset="2"/>
              <a:buChar char="ü"/>
            </a:pPr>
            <a:r>
              <a:rPr lang="en-US" sz="1600" b="1" dirty="0">
                <a:solidFill>
                  <a:schemeClr val="tx2"/>
                </a:solidFill>
              </a:rPr>
              <a:t>Policymakers (192)</a:t>
            </a:r>
          </a:p>
          <a:p>
            <a:pPr lvl="1">
              <a:lnSpc>
                <a:spcPct val="110000"/>
              </a:lnSpc>
              <a:spcBef>
                <a:spcPts val="800"/>
              </a:spcBef>
              <a:buClr>
                <a:schemeClr val="accent1"/>
              </a:buClr>
              <a:buFont typeface="Wingdings" panose="05000000000000000000" pitchFamily="2" charset="2"/>
              <a:buChar char="ü"/>
            </a:pPr>
            <a:r>
              <a:rPr lang="en-US" sz="1600" b="1" dirty="0">
                <a:solidFill>
                  <a:srgbClr val="C00000"/>
                </a:solidFill>
              </a:rPr>
              <a:t>K-12 Leaders (331)</a:t>
            </a:r>
          </a:p>
          <a:p>
            <a:pPr lvl="1">
              <a:lnSpc>
                <a:spcPct val="110000"/>
              </a:lnSpc>
              <a:spcBef>
                <a:spcPts val="800"/>
              </a:spcBef>
              <a:buClr>
                <a:schemeClr val="accent1"/>
              </a:buClr>
              <a:buFont typeface="Wingdings" panose="05000000000000000000" pitchFamily="2" charset="2"/>
              <a:buChar char="ü"/>
            </a:pPr>
            <a:r>
              <a:rPr lang="en-US" sz="1600" b="1" dirty="0">
                <a:solidFill>
                  <a:schemeClr val="accent5"/>
                </a:solidFill>
              </a:rPr>
              <a:t>Afterschool Leaders (620)</a:t>
            </a:r>
          </a:p>
          <a:p>
            <a:pPr lvl="1">
              <a:lnSpc>
                <a:spcPct val="110000"/>
              </a:lnSpc>
              <a:spcBef>
                <a:spcPts val="800"/>
              </a:spcBef>
              <a:buClr>
                <a:schemeClr val="accent1"/>
              </a:buClr>
              <a:buFont typeface="Wingdings" panose="05000000000000000000" pitchFamily="2" charset="2"/>
              <a:buChar char="ü"/>
            </a:pPr>
            <a:r>
              <a:rPr lang="en-US" sz="1600" dirty="0"/>
              <a:t>Other Stakeholders (457)</a:t>
            </a:r>
          </a:p>
          <a:p>
            <a:pPr marL="463550" indent="-463550">
              <a:lnSpc>
                <a:spcPct val="110000"/>
              </a:lnSpc>
              <a:spcBef>
                <a:spcPts val="1400"/>
              </a:spcBef>
              <a:buClr>
                <a:schemeClr val="accent1"/>
              </a:buClr>
            </a:pPr>
            <a:r>
              <a:rPr lang="en-US" sz="1600" dirty="0"/>
              <a:t>Fielded Feb. 23 – March 24, 2016</a:t>
            </a:r>
          </a:p>
        </p:txBody>
      </p:sp>
    </p:spTree>
    <p:extLst>
      <p:ext uri="{BB962C8B-B14F-4D97-AF65-F5344CB8AC3E}">
        <p14:creationId xmlns:p14="http://schemas.microsoft.com/office/powerpoint/2010/main" val="191602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Defined</a:t>
            </a:r>
          </a:p>
        </p:txBody>
      </p:sp>
      <p:sp>
        <p:nvSpPr>
          <p:cNvPr id="3" name="Slide Number Placeholder 2"/>
          <p:cNvSpPr>
            <a:spLocks noGrp="1"/>
          </p:cNvSpPr>
          <p:nvPr>
            <p:ph type="sldNum" sz="quarter" idx="4"/>
          </p:nvPr>
        </p:nvSpPr>
        <p:spPr/>
        <p:txBody>
          <a:bodyPr/>
          <a:lstStyle/>
          <a:p>
            <a:fld id="{62DFECC4-1679-4D45-9635-E86BD1EE09E9}" type="slidenum">
              <a:rPr lang="en-US" smtClean="0"/>
              <a:pPr/>
              <a:t>15</a:t>
            </a:fld>
            <a:endParaRPr lang="en-US" dirty="0"/>
          </a:p>
        </p:txBody>
      </p:sp>
      <p:sp>
        <p:nvSpPr>
          <p:cNvPr id="4" name="Text Placeholder 3"/>
          <p:cNvSpPr>
            <a:spLocks noGrp="1"/>
          </p:cNvSpPr>
          <p:nvPr>
            <p:ph type="body" sz="quarter" idx="13"/>
          </p:nvPr>
        </p:nvSpPr>
        <p:spPr/>
        <p:txBody>
          <a:bodyPr/>
          <a:lstStyle/>
          <a:p>
            <a:r>
              <a:rPr lang="en-US" dirty="0"/>
              <a:t>The survey offered a working definition from The Wallace Foundation. </a:t>
            </a:r>
          </a:p>
        </p:txBody>
      </p:sp>
      <p:sp>
        <p:nvSpPr>
          <p:cNvPr id="5" name="Rectangle 4"/>
          <p:cNvSpPr/>
          <p:nvPr/>
        </p:nvSpPr>
        <p:spPr>
          <a:xfrm>
            <a:off x="503238" y="1482021"/>
            <a:ext cx="8058150" cy="478391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txBody>
          <a:bodyPr wrap="square" anchor="ctr">
            <a:spAutoFit/>
          </a:bodyPr>
          <a:lstStyle/>
          <a:p>
            <a:pPr>
              <a:lnSpc>
                <a:spcPct val="110000"/>
              </a:lnSpc>
              <a:spcBef>
                <a:spcPts val="600"/>
              </a:spcBef>
            </a:pPr>
            <a:r>
              <a:rPr lang="en-US" i="1" dirty="0">
                <a:latin typeface="Calibri" panose="020F0502020204030204" pitchFamily="34" charset="0"/>
                <a:ea typeface="Calibri" panose="020F0502020204030204" pitchFamily="34" charset="0"/>
                <a:cs typeface="Times New Roman" panose="02020603050405020304" pitchFamily="18" charset="0"/>
              </a:rPr>
              <a:t>Working definition of the topic: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Supporting students to develop emotional intelligence, positive attitudes, persistence, self-management and relationship skills.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These skills can be developed in any setting, at any point in the school day or after school.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Their development can be supported through programs, practices, procedures and policies.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Examples from the field: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Incorporating social and emotional skills into policies for school assessment.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Preparing students to be successful adults.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Programming or curriculum focused on teamwork, persistence and empathy.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32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Findings on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16</a:t>
            </a:fld>
            <a:endParaRPr lang="en-US" dirty="0"/>
          </a:p>
        </p:txBody>
      </p:sp>
      <p:sp>
        <p:nvSpPr>
          <p:cNvPr id="56" name="Rectangle 55"/>
          <p:cNvSpPr/>
          <p:nvPr/>
        </p:nvSpPr>
        <p:spPr>
          <a:xfrm>
            <a:off x="1993692" y="1890237"/>
            <a:ext cx="7075357" cy="731367"/>
          </a:xfrm>
          <a:prstGeom prst="rec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234196" y="1994310"/>
            <a:ext cx="6594349" cy="523220"/>
          </a:xfrm>
          <a:prstGeom prst="rect">
            <a:avLst/>
          </a:prstGeom>
          <a:noFill/>
        </p:spPr>
        <p:txBody>
          <a:bodyPr wrap="square" rtlCol="0">
            <a:spAutoFit/>
          </a:bodyPr>
          <a:lstStyle/>
          <a:p>
            <a:pPr algn="ctr"/>
            <a:r>
              <a:rPr lang="en-US" sz="1400" dirty="0"/>
              <a:t>Of the terms tested, this got the weakest scores on most dimensions, and the largest number say to “avoid it.”</a:t>
            </a:r>
          </a:p>
        </p:txBody>
      </p:sp>
      <p:sp>
        <p:nvSpPr>
          <p:cNvPr id="22" name="Rectangle 21"/>
          <p:cNvSpPr/>
          <p:nvPr/>
        </p:nvSpPr>
        <p:spPr>
          <a:xfrm>
            <a:off x="168349" y="1890237"/>
            <a:ext cx="1810036" cy="731367"/>
          </a:xfrm>
          <a:prstGeom prst="rect">
            <a:avLst/>
          </a:prstGeom>
          <a:solidFill>
            <a:schemeClr val="accent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Character</a:t>
            </a:r>
          </a:p>
        </p:txBody>
      </p:sp>
      <p:sp>
        <p:nvSpPr>
          <p:cNvPr id="23" name="Rectangle 22"/>
          <p:cNvSpPr/>
          <p:nvPr/>
        </p:nvSpPr>
        <p:spPr>
          <a:xfrm>
            <a:off x="168349" y="3709127"/>
            <a:ext cx="1810036" cy="73136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rPr>
              <a:t>Youth development</a:t>
            </a:r>
          </a:p>
        </p:txBody>
      </p:sp>
      <p:sp>
        <p:nvSpPr>
          <p:cNvPr id="24" name="Rectangle 23"/>
          <p:cNvSpPr/>
          <p:nvPr/>
        </p:nvSpPr>
        <p:spPr>
          <a:xfrm>
            <a:off x="168349" y="4618572"/>
            <a:ext cx="1810036" cy="73136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bg1"/>
                </a:solidFill>
              </a:rPr>
              <a:t>Social-emotional and academic learning</a:t>
            </a:r>
          </a:p>
        </p:txBody>
      </p:sp>
      <p:sp>
        <p:nvSpPr>
          <p:cNvPr id="25" name="Rectangle 24"/>
          <p:cNvSpPr/>
          <p:nvPr/>
        </p:nvSpPr>
        <p:spPr>
          <a:xfrm>
            <a:off x="168349" y="2799682"/>
            <a:ext cx="1810036" cy="73136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solidFill>
                  <a:schemeClr val="bg1"/>
                </a:solidFill>
              </a:rPr>
              <a:t>Success factors</a:t>
            </a:r>
          </a:p>
        </p:txBody>
      </p:sp>
      <p:sp>
        <p:nvSpPr>
          <p:cNvPr id="26" name="Rectangle 25"/>
          <p:cNvSpPr/>
          <p:nvPr/>
        </p:nvSpPr>
        <p:spPr>
          <a:xfrm>
            <a:off x="168349" y="5528015"/>
            <a:ext cx="1810036" cy="73136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solidFill>
                  <a:schemeClr val="bg1"/>
                </a:solidFill>
              </a:rPr>
              <a:t>Social and emotional learning</a:t>
            </a:r>
          </a:p>
        </p:txBody>
      </p:sp>
      <p:sp>
        <p:nvSpPr>
          <p:cNvPr id="27" name="Rectangle 26"/>
          <p:cNvSpPr/>
          <p:nvPr/>
        </p:nvSpPr>
        <p:spPr>
          <a:xfrm>
            <a:off x="1993080" y="2812430"/>
            <a:ext cx="7075357" cy="731367"/>
          </a:xfrm>
          <a:prstGeom prst="rect">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p:cNvSpPr txBox="1"/>
          <p:nvPr/>
        </p:nvSpPr>
        <p:spPr>
          <a:xfrm>
            <a:off x="2114615" y="2909316"/>
            <a:ext cx="6939003" cy="523220"/>
          </a:xfrm>
          <a:prstGeom prst="rect">
            <a:avLst/>
          </a:prstGeom>
          <a:noFill/>
        </p:spPr>
        <p:txBody>
          <a:bodyPr wrap="square" rtlCol="0">
            <a:spAutoFit/>
          </a:bodyPr>
          <a:lstStyle/>
          <a:p>
            <a:pPr algn="ctr"/>
            <a:r>
              <a:rPr lang="en-US" sz="1400" dirty="0"/>
              <a:t>Falls short as an overarching term. But neutrality and urgency of the language suggest could be useful in messaging.</a:t>
            </a:r>
          </a:p>
        </p:txBody>
      </p:sp>
      <p:sp>
        <p:nvSpPr>
          <p:cNvPr id="29" name="Rectangle 28"/>
          <p:cNvSpPr/>
          <p:nvPr/>
        </p:nvSpPr>
        <p:spPr>
          <a:xfrm>
            <a:off x="1993080" y="3709127"/>
            <a:ext cx="7075357" cy="731367"/>
          </a:xfrm>
          <a:prstGeom prst="rect">
            <a:avLst/>
          </a:prstGeom>
          <a:solidFill>
            <a:schemeClr val="accent5">
              <a:lumMod val="40000"/>
              <a:lumOff val="6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p:cNvSpPr txBox="1"/>
          <p:nvPr/>
        </p:nvSpPr>
        <p:spPr>
          <a:xfrm>
            <a:off x="2024247" y="3809033"/>
            <a:ext cx="6939003" cy="738664"/>
          </a:xfrm>
          <a:prstGeom prst="rect">
            <a:avLst/>
          </a:prstGeom>
          <a:noFill/>
        </p:spPr>
        <p:txBody>
          <a:bodyPr wrap="square" rtlCol="0">
            <a:spAutoFit/>
          </a:bodyPr>
          <a:lstStyle/>
          <a:p>
            <a:pPr algn="ctr"/>
            <a:r>
              <a:rPr lang="en-US" sz="1400" dirty="0"/>
              <a:t>This term means something to Afterschool, and Policymakers find it appealing, but it’s unlikely to catch on in K-12, and thus not a strong contender.</a:t>
            </a:r>
          </a:p>
          <a:p>
            <a:pPr algn="ctr"/>
            <a:endParaRPr lang="en-US" sz="1400" dirty="0"/>
          </a:p>
        </p:txBody>
      </p:sp>
      <p:sp>
        <p:nvSpPr>
          <p:cNvPr id="31" name="Rectangle 30"/>
          <p:cNvSpPr/>
          <p:nvPr/>
        </p:nvSpPr>
        <p:spPr>
          <a:xfrm>
            <a:off x="2010040" y="4636460"/>
            <a:ext cx="7043578" cy="731367"/>
          </a:xfrm>
          <a:prstGeom prst="rect">
            <a:avLst/>
          </a:prstGeom>
          <a:solidFill>
            <a:schemeClr val="accent6">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p:cNvSpPr txBox="1"/>
          <p:nvPr/>
        </p:nvSpPr>
        <p:spPr>
          <a:xfrm>
            <a:off x="2131575" y="4750863"/>
            <a:ext cx="6907836" cy="523220"/>
          </a:xfrm>
          <a:prstGeom prst="rect">
            <a:avLst/>
          </a:prstGeom>
          <a:noFill/>
        </p:spPr>
        <p:txBody>
          <a:bodyPr wrap="square" rtlCol="0">
            <a:spAutoFit/>
          </a:bodyPr>
          <a:lstStyle/>
          <a:p>
            <a:pPr algn="ctr"/>
            <a:r>
              <a:rPr lang="en-US" sz="1400" dirty="0"/>
              <a:t>A close rival to SEL. Quantitative testing shows this term has similar qualities, plus the advantage of resonating with K-12.</a:t>
            </a:r>
          </a:p>
        </p:txBody>
      </p:sp>
      <p:sp>
        <p:nvSpPr>
          <p:cNvPr id="33" name="Rectangle 32"/>
          <p:cNvSpPr/>
          <p:nvPr/>
        </p:nvSpPr>
        <p:spPr>
          <a:xfrm>
            <a:off x="2024859" y="5528015"/>
            <a:ext cx="7043578" cy="731367"/>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Box 33"/>
          <p:cNvSpPr txBox="1"/>
          <p:nvPr/>
        </p:nvSpPr>
        <p:spPr>
          <a:xfrm>
            <a:off x="2096361" y="5618673"/>
            <a:ext cx="6907836" cy="523220"/>
          </a:xfrm>
          <a:prstGeom prst="rect">
            <a:avLst/>
          </a:prstGeom>
          <a:noFill/>
        </p:spPr>
        <p:txBody>
          <a:bodyPr wrap="square" rtlCol="0">
            <a:spAutoFit/>
          </a:bodyPr>
          <a:lstStyle/>
          <a:p>
            <a:pPr algn="ctr"/>
            <a:r>
              <a:rPr lang="en-US" sz="1400" dirty="0"/>
              <a:t>Familiar language that achieves the objective to communicate clearly. Pitfalls are it lacks urgency and is seen as more liberal, though fewest number say to “avoid it.”</a:t>
            </a:r>
          </a:p>
        </p:txBody>
      </p:sp>
      <p:sp>
        <p:nvSpPr>
          <p:cNvPr id="4" name="TextBox 3"/>
          <p:cNvSpPr txBox="1"/>
          <p:nvPr/>
        </p:nvSpPr>
        <p:spPr>
          <a:xfrm>
            <a:off x="685800" y="835819"/>
            <a:ext cx="7679531" cy="830997"/>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sz="1600" dirty="0"/>
              <a:t>The survey confirms there is no “silver bullet” term for this topic.</a:t>
            </a:r>
          </a:p>
          <a:p>
            <a:pPr marL="285750" indent="-285750">
              <a:buClr>
                <a:schemeClr val="accent5"/>
              </a:buClr>
              <a:buFont typeface="Arial" panose="020B0604020202020204" pitchFamily="34" charset="0"/>
              <a:buChar char="•"/>
            </a:pPr>
            <a:r>
              <a:rPr lang="en-US" sz="1600" dirty="0"/>
              <a:t>But across the research phases, “social and emotional learning” emerges as one that is familiar and clear for all 3 professional audiences. </a:t>
            </a:r>
          </a:p>
        </p:txBody>
      </p:sp>
      <p:sp>
        <p:nvSpPr>
          <p:cNvPr id="6" name="Star: 5 Points 5"/>
          <p:cNvSpPr/>
          <p:nvPr/>
        </p:nvSpPr>
        <p:spPr>
          <a:xfrm>
            <a:off x="1774891" y="5277809"/>
            <a:ext cx="521208" cy="571967"/>
          </a:xfrm>
          <a:prstGeom prst="star5">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Star: 5 Points 34"/>
          <p:cNvSpPr/>
          <p:nvPr/>
        </p:nvSpPr>
        <p:spPr>
          <a:xfrm>
            <a:off x="1774891" y="4314698"/>
            <a:ext cx="521208" cy="571967"/>
          </a:xfrm>
          <a:prstGeom prst="star5">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9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p:bldP spid="22" grpId="0" animBg="1"/>
      <p:bldP spid="23" grpId="0" animBg="1"/>
      <p:bldP spid="24" grpId="0" animBg="1"/>
      <p:bldP spid="25" grpId="0" animBg="1"/>
      <p:bldP spid="26" grpId="0" animBg="1"/>
      <p:bldP spid="27" grpId="0" animBg="1"/>
      <p:bldP spid="28" grpId="0"/>
      <p:bldP spid="29" grpId="0" animBg="1"/>
      <p:bldP spid="30" grpId="0"/>
      <p:bldP spid="31" grpId="0" animBg="1"/>
      <p:bldP spid="32" grpId="0"/>
      <p:bldP spid="33" grpId="0" animBg="1"/>
      <p:bldP spid="34" grpId="0"/>
      <p:bldP spid="6"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11" y="1577271"/>
            <a:ext cx="9173217" cy="5293757"/>
          </a:xfrm>
          <a:prstGeom prst="rect">
            <a:avLst/>
          </a:prstGeom>
          <a:noFill/>
        </p:spPr>
        <p:txBody>
          <a:bodyPr wrap="none" rtlCol="0">
            <a:spAutoFit/>
          </a:bodyPr>
          <a:lstStyle/>
          <a:p>
            <a:r>
              <a:rPr lang="en-US" sz="1400" dirty="0"/>
              <a:t>		</a:t>
            </a:r>
            <a:r>
              <a:rPr lang="en-US" sz="1400" b="1" dirty="0"/>
              <a:t>Social and Emotional Learning</a:t>
            </a:r>
            <a:r>
              <a:rPr lang="en-US" sz="1400" dirty="0"/>
              <a:t>	      vs.	</a:t>
            </a:r>
            <a:r>
              <a:rPr lang="en-US" sz="1400" b="1" dirty="0"/>
              <a:t>Social-Emotional and Academic Learning</a:t>
            </a:r>
          </a:p>
          <a:p>
            <a:endParaRPr lang="en-US" sz="1400" dirty="0"/>
          </a:p>
          <a:p>
            <a:r>
              <a:rPr lang="en-US" sz="1400" dirty="0"/>
              <a:t>Positive Feelings</a:t>
            </a:r>
          </a:p>
          <a:p>
            <a:r>
              <a:rPr lang="en-US" sz="1100" dirty="0">
                <a:solidFill>
                  <a:schemeClr val="tx1">
                    <a:lumMod val="50000"/>
                    <a:lumOff val="50000"/>
                  </a:schemeClr>
                </a:solidFill>
              </a:rPr>
              <a:t>(top 2 box)</a:t>
            </a:r>
          </a:p>
          <a:p>
            <a:endParaRPr lang="en-US" sz="1400" dirty="0"/>
          </a:p>
          <a:p>
            <a:endParaRPr lang="en-US" sz="1400" dirty="0"/>
          </a:p>
          <a:p>
            <a:r>
              <a:rPr lang="en-US" sz="1400" dirty="0"/>
              <a:t>Most Descriptive</a:t>
            </a:r>
          </a:p>
          <a:p>
            <a:r>
              <a:rPr lang="en-US" sz="1100" dirty="0">
                <a:solidFill>
                  <a:schemeClr val="tx1">
                    <a:lumMod val="50000"/>
                    <a:lumOff val="50000"/>
                  </a:schemeClr>
                </a:solidFill>
              </a:rPr>
              <a:t>(pick 1)</a:t>
            </a:r>
          </a:p>
          <a:p>
            <a:endParaRPr lang="en-US" sz="1400" dirty="0"/>
          </a:p>
          <a:p>
            <a:endParaRPr lang="en-US" sz="1400" dirty="0"/>
          </a:p>
          <a:p>
            <a:r>
              <a:rPr lang="en-US" sz="1400" dirty="0"/>
              <a:t>Most Urgent</a:t>
            </a:r>
          </a:p>
          <a:p>
            <a:r>
              <a:rPr lang="en-US" sz="1100" dirty="0">
                <a:solidFill>
                  <a:schemeClr val="tx1">
                    <a:lumMod val="50000"/>
                    <a:lumOff val="50000"/>
                  </a:schemeClr>
                </a:solidFill>
              </a:rPr>
              <a:t>(pick 1)</a:t>
            </a:r>
          </a:p>
          <a:p>
            <a:endParaRPr lang="en-US" sz="1400" dirty="0"/>
          </a:p>
          <a:p>
            <a:endParaRPr lang="en-US" sz="1400" dirty="0"/>
          </a:p>
          <a:p>
            <a:r>
              <a:rPr lang="en-US" sz="1400" dirty="0"/>
              <a:t>Preference</a:t>
            </a:r>
          </a:p>
          <a:p>
            <a:r>
              <a:rPr lang="en-US" sz="1100" dirty="0">
                <a:solidFill>
                  <a:schemeClr val="tx1">
                    <a:lumMod val="50000"/>
                    <a:lumOff val="50000"/>
                  </a:schemeClr>
                </a:solidFill>
              </a:rPr>
              <a:t>(pick 1)</a:t>
            </a:r>
          </a:p>
          <a:p>
            <a:endParaRPr lang="en-US" sz="1400" dirty="0"/>
          </a:p>
          <a:p>
            <a:endParaRPr lang="en-US" sz="1400" dirty="0"/>
          </a:p>
          <a:p>
            <a:r>
              <a:rPr lang="en-US" sz="1400" dirty="0"/>
              <a:t>Term Viewed as</a:t>
            </a:r>
          </a:p>
          <a:p>
            <a:r>
              <a:rPr lang="en-US" sz="1400" dirty="0"/>
              <a:t>Liberal, Neutral, </a:t>
            </a:r>
            <a:br>
              <a:rPr lang="en-US" sz="1400" dirty="0"/>
            </a:br>
            <a:r>
              <a:rPr lang="en-US" sz="1400" dirty="0"/>
              <a:t>Conservative</a:t>
            </a:r>
            <a:endParaRPr lang="en-US" sz="1100" dirty="0">
              <a:solidFill>
                <a:schemeClr val="tx1">
                  <a:lumMod val="50000"/>
                  <a:lumOff val="50000"/>
                </a:schemeClr>
              </a:solidFill>
            </a:endParaRPr>
          </a:p>
          <a:p>
            <a:endParaRPr lang="en-US" sz="1400" dirty="0"/>
          </a:p>
          <a:p>
            <a:endParaRPr lang="en-US" sz="1400" dirty="0"/>
          </a:p>
          <a:p>
            <a:endParaRPr lang="en-US" sz="1400" dirty="0"/>
          </a:p>
          <a:p>
            <a:endParaRPr lang="en-US" sz="1400" dirty="0"/>
          </a:p>
        </p:txBody>
      </p:sp>
      <p:sp>
        <p:nvSpPr>
          <p:cNvPr id="2" name="Title 1"/>
          <p:cNvSpPr>
            <a:spLocks noGrp="1"/>
          </p:cNvSpPr>
          <p:nvPr>
            <p:ph type="title"/>
          </p:nvPr>
        </p:nvSpPr>
        <p:spPr/>
        <p:txBody>
          <a:bodyPr/>
          <a:lstStyle/>
          <a:p>
            <a:r>
              <a:rPr lang="en-US" dirty="0"/>
              <a:t>SEL vs. SEAL</a:t>
            </a:r>
          </a:p>
        </p:txBody>
      </p:sp>
      <p:sp>
        <p:nvSpPr>
          <p:cNvPr id="3" name="Slide Number Placeholder 2"/>
          <p:cNvSpPr>
            <a:spLocks noGrp="1"/>
          </p:cNvSpPr>
          <p:nvPr>
            <p:ph type="sldNum" sz="quarter" idx="4"/>
          </p:nvPr>
        </p:nvSpPr>
        <p:spPr/>
        <p:txBody>
          <a:bodyPr/>
          <a:lstStyle/>
          <a:p>
            <a:fld id="{62DFECC4-1679-4D45-9635-E86BD1EE09E9}" type="slidenum">
              <a:rPr lang="en-US" smtClean="0"/>
              <a:pPr/>
              <a:t>17</a:t>
            </a:fld>
            <a:endParaRPr lang="en-US" dirty="0"/>
          </a:p>
        </p:txBody>
      </p:sp>
      <p:graphicFrame>
        <p:nvGraphicFramePr>
          <p:cNvPr id="5" name="Table 4"/>
          <p:cNvGraphicFramePr>
            <a:graphicFrameLocks noGrp="1"/>
          </p:cNvGraphicFramePr>
          <p:nvPr>
            <p:extLst/>
          </p:nvPr>
        </p:nvGraphicFramePr>
        <p:xfrm>
          <a:off x="1837535" y="1889508"/>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13360">
                <a:tc>
                  <a:txBody>
                    <a:bodyPr/>
                    <a:lstStyle/>
                    <a:p>
                      <a:pPr algn="ctr" fontAlgn="b"/>
                      <a:r>
                        <a:rPr lang="en-US" sz="1000" b="0" u="none" strike="noStrike" dirty="0">
                          <a:effectLst/>
                          <a:latin typeface="Calibri" panose="020F0502020204030204" pitchFamily="34" charset="0"/>
                        </a:rPr>
                        <a:t>77%</a:t>
                      </a:r>
                      <a:endParaRPr lang="en-US" sz="1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000" b="0" u="none" strike="noStrike" dirty="0">
                          <a:effectLst/>
                          <a:latin typeface="Calibri" panose="020F0502020204030204" pitchFamily="34" charset="0"/>
                        </a:rPr>
                        <a:t>82%</a:t>
                      </a:r>
                      <a:endParaRPr lang="en-US" sz="1000" b="0" i="0" u="none" strike="noStrike" dirty="0">
                        <a:solidFill>
                          <a:srgbClr val="000000"/>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US" sz="1400" b="1" u="none" strike="noStrike" dirty="0">
                          <a:effectLst/>
                          <a:latin typeface="Calibri" panose="020F0502020204030204" pitchFamily="34" charset="0"/>
                        </a:rPr>
                        <a:t>88%</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nvPr>
        </p:nvGraphicFramePr>
        <p:xfrm>
          <a:off x="5973908" y="1889508"/>
          <a:ext cx="2705100" cy="485775"/>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161925">
                <a:tc>
                  <a:txBody>
                    <a:bodyPr/>
                    <a:lstStyle/>
                    <a:p>
                      <a:pPr algn="ctr" fontAlgn="b"/>
                      <a:r>
                        <a:rPr lang="en-US" sz="1000" b="0" i="0" u="none" strike="noStrike" dirty="0">
                          <a:solidFill>
                            <a:srgbClr val="000000"/>
                          </a:solidFill>
                          <a:effectLst/>
                          <a:latin typeface="Calibri" panose="020F0502020204030204" pitchFamily="34" charset="0"/>
                        </a:rPr>
                        <a:t>70%</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81%</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82%</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nvPr>
        </p:nvGraphicFramePr>
        <p:xfrm>
          <a:off x="1813335" y="2736799"/>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33%</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32%</a:t>
                      </a:r>
                    </a:p>
                  </a:txBody>
                  <a:tcPr marL="0" marR="0" marT="0" marB="0" anchor="b">
                    <a:solidFill>
                      <a:schemeClr val="accent6">
                        <a:lumMod val="40000"/>
                        <a:lumOff val="6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35%</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extLst/>
          </p:nvPr>
        </p:nvGraphicFramePr>
        <p:xfrm>
          <a:off x="5949708" y="2736799"/>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27%</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40%</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27%</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13" name="Table 12"/>
          <p:cNvGraphicFramePr>
            <a:graphicFrameLocks noGrp="1"/>
          </p:cNvGraphicFramePr>
          <p:nvPr>
            <p:extLst/>
          </p:nvPr>
        </p:nvGraphicFramePr>
        <p:xfrm>
          <a:off x="1813335" y="3593176"/>
          <a:ext cx="2705100" cy="485775"/>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161925">
                <a:tc>
                  <a:txBody>
                    <a:bodyPr/>
                    <a:lstStyle/>
                    <a:p>
                      <a:pPr algn="ctr" fontAlgn="b"/>
                      <a:r>
                        <a:rPr lang="en-US" sz="1000" b="0" i="0" u="none" strike="noStrike" dirty="0">
                          <a:solidFill>
                            <a:srgbClr val="000000"/>
                          </a:solidFill>
                          <a:effectLst/>
                          <a:latin typeface="Calibri" panose="020F0502020204030204" pitchFamily="34" charset="0"/>
                        </a:rPr>
                        <a:t>17%</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16%</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14" name="Table 13"/>
          <p:cNvGraphicFramePr>
            <a:graphicFrameLocks noGrp="1"/>
          </p:cNvGraphicFramePr>
          <p:nvPr>
            <p:extLst/>
          </p:nvPr>
        </p:nvGraphicFramePr>
        <p:xfrm>
          <a:off x="5949708" y="3593176"/>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36%</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22%</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15" name="Table 14"/>
          <p:cNvGraphicFramePr>
            <a:graphicFrameLocks noGrp="1"/>
          </p:cNvGraphicFramePr>
          <p:nvPr>
            <p:extLst/>
          </p:nvPr>
        </p:nvGraphicFramePr>
        <p:xfrm>
          <a:off x="1837535" y="4358404"/>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6">
                        <a:lumMod val="40000"/>
                        <a:lumOff val="6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33%</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16" name="Table 15"/>
          <p:cNvGraphicFramePr>
            <a:graphicFrameLocks noGrp="1"/>
          </p:cNvGraphicFramePr>
          <p:nvPr>
            <p:extLst/>
          </p:nvPr>
        </p:nvGraphicFramePr>
        <p:xfrm>
          <a:off x="5973908" y="4358403"/>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28%</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39%</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4889032" y="6147747"/>
            <a:ext cx="3365408" cy="523220"/>
          </a:xfrm>
          <a:prstGeom prst="rect">
            <a:avLst/>
          </a:prstGeom>
          <a:noFill/>
        </p:spPr>
        <p:txBody>
          <a:bodyPr wrap="none" rtlCol="0">
            <a:spAutoFit/>
          </a:bodyPr>
          <a:lstStyle/>
          <a:p>
            <a:r>
              <a:rPr lang="en-US" sz="1400" b="1" dirty="0">
                <a:latin typeface="Calibri" panose="020F0502020204030204" pitchFamily="34" charset="0"/>
              </a:rPr>
              <a:t>## bold</a:t>
            </a:r>
            <a:r>
              <a:rPr lang="en-US" sz="1400" dirty="0">
                <a:latin typeface="Calibri" panose="020F0502020204030204" pitchFamily="34" charset="0"/>
              </a:rPr>
              <a:t>=statistically significant head 2 head</a:t>
            </a:r>
          </a:p>
          <a:p>
            <a:r>
              <a:rPr lang="en-US" sz="1400" dirty="0">
                <a:latin typeface="Calibri" panose="020F0502020204030204" pitchFamily="34" charset="0"/>
              </a:rPr>
              <a:t>* = top choice in category</a:t>
            </a:r>
          </a:p>
        </p:txBody>
      </p:sp>
      <p:grpSp>
        <p:nvGrpSpPr>
          <p:cNvPr id="91" name="Group 90"/>
          <p:cNvGrpSpPr/>
          <p:nvPr/>
        </p:nvGrpSpPr>
        <p:grpSpPr>
          <a:xfrm>
            <a:off x="7987990" y="1007422"/>
            <a:ext cx="349015" cy="547798"/>
            <a:chOff x="7790007" y="6042645"/>
            <a:chExt cx="349015" cy="547798"/>
          </a:xfrm>
        </p:grpSpPr>
        <p:sp>
          <p:nvSpPr>
            <p:cNvPr id="43" name="Flowchart: Delay 42"/>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834303" y="6042645"/>
              <a:ext cx="232768" cy="547798"/>
              <a:chOff x="7834303" y="6042645"/>
              <a:chExt cx="232768" cy="547798"/>
            </a:xfrm>
          </p:grpSpPr>
          <p:sp>
            <p:nvSpPr>
              <p:cNvPr id="42" name="Oval 41"/>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7861956" y="6385328"/>
                <a:ext cx="205115" cy="205115"/>
                <a:chOff x="7151688" y="1101474"/>
                <a:chExt cx="1246909" cy="1246909"/>
              </a:xfrm>
            </p:grpSpPr>
            <p:sp>
              <p:nvSpPr>
                <p:cNvPr id="45" name="Oval 44"/>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3"/>
                <a:srcRect l="8220" t="6842" b="6868"/>
                <a:stretch/>
              </p:blipFill>
              <p:spPr>
                <a:xfrm>
                  <a:off x="7365840" y="1304459"/>
                  <a:ext cx="818604" cy="840938"/>
                </a:xfrm>
                <a:prstGeom prst="rect">
                  <a:avLst/>
                </a:prstGeom>
              </p:spPr>
            </p:pic>
          </p:grpSp>
        </p:grpSp>
      </p:grpSp>
      <p:grpSp>
        <p:nvGrpSpPr>
          <p:cNvPr id="68" name="Group 67"/>
          <p:cNvGrpSpPr/>
          <p:nvPr/>
        </p:nvGrpSpPr>
        <p:grpSpPr>
          <a:xfrm>
            <a:off x="2991883" y="1010102"/>
            <a:ext cx="349015" cy="542439"/>
            <a:chOff x="4866851" y="5845935"/>
            <a:chExt cx="349015" cy="542439"/>
          </a:xfrm>
        </p:grpSpPr>
        <p:grpSp>
          <p:nvGrpSpPr>
            <p:cNvPr id="36" name="Group 35"/>
            <p:cNvGrpSpPr/>
            <p:nvPr/>
          </p:nvGrpSpPr>
          <p:grpSpPr>
            <a:xfrm>
              <a:off x="4866851" y="5845935"/>
              <a:ext cx="349015" cy="426575"/>
              <a:chOff x="1053670" y="6222424"/>
              <a:chExt cx="296151" cy="394863"/>
            </a:xfrm>
            <a:solidFill>
              <a:srgbClr val="C00000"/>
            </a:solidFill>
          </p:grpSpPr>
          <p:sp>
            <p:nvSpPr>
              <p:cNvPr id="37" name="Oval 36"/>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Delay 37"/>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a:off x="4938800" y="6183259"/>
              <a:ext cx="205115" cy="205115"/>
              <a:chOff x="4009722" y="1148360"/>
              <a:chExt cx="1246909" cy="1246909"/>
            </a:xfrm>
          </p:grpSpPr>
          <p:sp>
            <p:nvSpPr>
              <p:cNvPr id="48" name="Oval 47"/>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9" name="Group 48"/>
              <p:cNvGrpSpPr/>
              <p:nvPr/>
            </p:nvGrpSpPr>
            <p:grpSpPr>
              <a:xfrm>
                <a:off x="4204277" y="1233118"/>
                <a:ext cx="813773" cy="989455"/>
                <a:chOff x="6259830" y="260894"/>
                <a:chExt cx="1131570" cy="1375860"/>
              </a:xfrm>
            </p:grpSpPr>
            <p:grpSp>
              <p:nvGrpSpPr>
                <p:cNvPr id="50" name="Group 49"/>
                <p:cNvGrpSpPr/>
                <p:nvPr/>
              </p:nvGrpSpPr>
              <p:grpSpPr>
                <a:xfrm>
                  <a:off x="6357098" y="260894"/>
                  <a:ext cx="936267" cy="1079584"/>
                  <a:chOff x="6374985" y="241883"/>
                  <a:chExt cx="936267" cy="1123092"/>
                </a:xfrm>
              </p:grpSpPr>
              <p:sp>
                <p:nvSpPr>
                  <p:cNvPr id="52" name="Freeform 51"/>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p:cNvGrpSpPr/>
          <p:nvPr/>
        </p:nvGrpSpPr>
        <p:grpSpPr>
          <a:xfrm>
            <a:off x="2081687" y="1012237"/>
            <a:ext cx="349015" cy="538169"/>
            <a:chOff x="1777468" y="5845935"/>
            <a:chExt cx="349015" cy="538169"/>
          </a:xfrm>
        </p:grpSpPr>
        <p:grpSp>
          <p:nvGrpSpPr>
            <p:cNvPr id="39" name="Group 38"/>
            <p:cNvGrpSpPr/>
            <p:nvPr/>
          </p:nvGrpSpPr>
          <p:grpSpPr>
            <a:xfrm>
              <a:off x="1777468" y="5845935"/>
              <a:ext cx="349015" cy="426575"/>
              <a:chOff x="1053670" y="6222424"/>
              <a:chExt cx="296151" cy="394863"/>
            </a:xfrm>
            <a:solidFill>
              <a:schemeClr val="accent1"/>
            </a:solidFill>
          </p:grpSpPr>
          <p:sp>
            <p:nvSpPr>
              <p:cNvPr id="40" name="Oval 39"/>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Delay 40"/>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1855280" y="6180224"/>
              <a:ext cx="204786" cy="203880"/>
              <a:chOff x="1661129" y="6159660"/>
              <a:chExt cx="584279" cy="581693"/>
            </a:xfrm>
          </p:grpSpPr>
          <p:sp>
            <p:nvSpPr>
              <p:cNvPr id="56" name="Oval 55"/>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rotWithShape="1">
              <a:blip r:embed="rId4"/>
              <a:srcRect l="2607" t="6649" r="2502" b="3428"/>
              <a:stretch/>
            </p:blipFill>
            <p:spPr>
              <a:xfrm>
                <a:off x="1765218" y="6161657"/>
                <a:ext cx="373510" cy="506098"/>
              </a:xfrm>
              <a:prstGeom prst="rect">
                <a:avLst/>
              </a:prstGeom>
            </p:spPr>
          </p:pic>
          <p:sp>
            <p:nvSpPr>
              <p:cNvPr id="58" name="Oval 57"/>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6212774" y="1012237"/>
            <a:ext cx="349015" cy="538169"/>
            <a:chOff x="1777468" y="5845935"/>
            <a:chExt cx="349015" cy="538169"/>
          </a:xfrm>
        </p:grpSpPr>
        <p:grpSp>
          <p:nvGrpSpPr>
            <p:cNvPr id="61" name="Group 60"/>
            <p:cNvGrpSpPr/>
            <p:nvPr/>
          </p:nvGrpSpPr>
          <p:grpSpPr>
            <a:xfrm>
              <a:off x="1777468" y="5845935"/>
              <a:ext cx="349015" cy="426575"/>
              <a:chOff x="1053670" y="6222424"/>
              <a:chExt cx="296151" cy="394863"/>
            </a:xfrm>
            <a:solidFill>
              <a:schemeClr val="accent1"/>
            </a:solidFill>
          </p:grpSpPr>
          <p:sp>
            <p:nvSpPr>
              <p:cNvPr id="66" name="Oval 65"/>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lowchart: Delay 66"/>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nvGrpSpPr>
          <p:grpSpPr>
            <a:xfrm>
              <a:off x="1855280" y="6180224"/>
              <a:ext cx="204786" cy="203880"/>
              <a:chOff x="1661129" y="6159660"/>
              <a:chExt cx="584279" cy="581693"/>
            </a:xfrm>
          </p:grpSpPr>
          <p:sp>
            <p:nvSpPr>
              <p:cNvPr id="63" name="Oval 62"/>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4"/>
              <a:srcRect l="2607" t="6649" r="2502" b="3428"/>
              <a:stretch/>
            </p:blipFill>
            <p:spPr>
              <a:xfrm>
                <a:off x="1765218" y="6161657"/>
                <a:ext cx="373510" cy="506098"/>
              </a:xfrm>
              <a:prstGeom prst="rect">
                <a:avLst/>
              </a:prstGeom>
            </p:spPr>
          </p:pic>
          <p:sp>
            <p:nvSpPr>
              <p:cNvPr id="65" name="Oval 64"/>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7154828" y="1010102"/>
            <a:ext cx="349015" cy="542439"/>
            <a:chOff x="4866851" y="5845935"/>
            <a:chExt cx="349015" cy="542439"/>
          </a:xfrm>
        </p:grpSpPr>
        <p:grpSp>
          <p:nvGrpSpPr>
            <p:cNvPr id="70" name="Group 69"/>
            <p:cNvGrpSpPr/>
            <p:nvPr/>
          </p:nvGrpSpPr>
          <p:grpSpPr>
            <a:xfrm>
              <a:off x="4866851" y="5845935"/>
              <a:ext cx="349015" cy="426575"/>
              <a:chOff x="1053670" y="6222424"/>
              <a:chExt cx="296151" cy="394863"/>
            </a:xfrm>
            <a:solidFill>
              <a:srgbClr val="C00000"/>
            </a:solidFill>
          </p:grpSpPr>
          <p:sp>
            <p:nvSpPr>
              <p:cNvPr id="79" name="Oval 78"/>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Delay 79"/>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4938800" y="6183259"/>
              <a:ext cx="205115" cy="205115"/>
              <a:chOff x="4009722" y="1148360"/>
              <a:chExt cx="1246909" cy="1246909"/>
            </a:xfrm>
          </p:grpSpPr>
          <p:sp>
            <p:nvSpPr>
              <p:cNvPr id="72" name="Oval 71"/>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73" name="Group 72"/>
              <p:cNvGrpSpPr/>
              <p:nvPr/>
            </p:nvGrpSpPr>
            <p:grpSpPr>
              <a:xfrm>
                <a:off x="4204277" y="1233118"/>
                <a:ext cx="813773" cy="989455"/>
                <a:chOff x="6259830" y="260894"/>
                <a:chExt cx="1131570" cy="1375860"/>
              </a:xfrm>
            </p:grpSpPr>
            <p:grpSp>
              <p:nvGrpSpPr>
                <p:cNvPr id="74" name="Group 73"/>
                <p:cNvGrpSpPr/>
                <p:nvPr/>
              </p:nvGrpSpPr>
              <p:grpSpPr>
                <a:xfrm>
                  <a:off x="6357098" y="260894"/>
                  <a:ext cx="936267" cy="1079584"/>
                  <a:chOff x="6374985" y="241883"/>
                  <a:chExt cx="936267" cy="1123092"/>
                </a:xfrm>
              </p:grpSpPr>
              <p:sp>
                <p:nvSpPr>
                  <p:cNvPr id="76" name="Freeform 7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a:off x="3914747" y="1007422"/>
            <a:ext cx="349015" cy="547798"/>
            <a:chOff x="7790007" y="6042645"/>
            <a:chExt cx="349015" cy="547798"/>
          </a:xfrm>
        </p:grpSpPr>
        <p:sp>
          <p:nvSpPr>
            <p:cNvPr id="93" name="Flowchart: Delay 92"/>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p:cNvGrpSpPr/>
            <p:nvPr/>
          </p:nvGrpSpPr>
          <p:grpSpPr>
            <a:xfrm>
              <a:off x="7834303" y="6042645"/>
              <a:ext cx="232768" cy="547798"/>
              <a:chOff x="7834303" y="6042645"/>
              <a:chExt cx="232768" cy="547798"/>
            </a:xfrm>
          </p:grpSpPr>
          <p:sp>
            <p:nvSpPr>
              <p:cNvPr id="95" name="Oval 94"/>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p:nvPr/>
            </p:nvGrpSpPr>
            <p:grpSpPr>
              <a:xfrm>
                <a:off x="7861956" y="6385328"/>
                <a:ext cx="205115" cy="205115"/>
                <a:chOff x="7151688" y="1101474"/>
                <a:chExt cx="1246909" cy="1246909"/>
              </a:xfrm>
            </p:grpSpPr>
            <p:sp>
              <p:nvSpPr>
                <p:cNvPr id="97" name="Oval 96"/>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8" name="Picture 97"/>
                <p:cNvPicPr>
                  <a:picLocks noChangeAspect="1"/>
                </p:cNvPicPr>
                <p:nvPr/>
              </p:nvPicPr>
              <p:blipFill rotWithShape="1">
                <a:blip r:embed="rId3"/>
                <a:srcRect l="8220" t="6842" b="6868"/>
                <a:stretch/>
              </p:blipFill>
              <p:spPr>
                <a:xfrm>
                  <a:off x="7365840" y="1304459"/>
                  <a:ext cx="818604" cy="840938"/>
                </a:xfrm>
                <a:prstGeom prst="rect">
                  <a:avLst/>
                </a:prstGeom>
              </p:spPr>
            </p:pic>
          </p:grpSp>
        </p:grpSp>
      </p:grpSp>
      <p:sp>
        <p:nvSpPr>
          <p:cNvPr id="84" name="5-Point Star 83"/>
          <p:cNvSpPr/>
          <p:nvPr/>
        </p:nvSpPr>
        <p:spPr>
          <a:xfrm>
            <a:off x="4934297" y="6391251"/>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5" name="5-Point Star 84"/>
          <p:cNvSpPr/>
          <p:nvPr/>
        </p:nvSpPr>
        <p:spPr>
          <a:xfrm>
            <a:off x="2442672" y="183950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6" name="5-Point Star 85"/>
          <p:cNvSpPr/>
          <p:nvPr/>
        </p:nvSpPr>
        <p:spPr>
          <a:xfrm>
            <a:off x="3282775" y="183950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9" name="5-Point Star 98"/>
          <p:cNvSpPr/>
          <p:nvPr/>
        </p:nvSpPr>
        <p:spPr>
          <a:xfrm>
            <a:off x="4345269" y="26690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0" name="5-Point Star 99"/>
          <p:cNvSpPr/>
          <p:nvPr/>
        </p:nvSpPr>
        <p:spPr>
          <a:xfrm>
            <a:off x="2442672" y="26690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2" name="5-Point Star 101"/>
          <p:cNvSpPr/>
          <p:nvPr/>
        </p:nvSpPr>
        <p:spPr>
          <a:xfrm>
            <a:off x="4345269" y="432408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3" name="5-Point Star 102"/>
          <p:cNvSpPr/>
          <p:nvPr/>
        </p:nvSpPr>
        <p:spPr>
          <a:xfrm>
            <a:off x="7503843" y="268362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 name="5-Point Star 103"/>
          <p:cNvSpPr/>
          <p:nvPr/>
        </p:nvSpPr>
        <p:spPr>
          <a:xfrm>
            <a:off x="7476709" y="353705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5" name="5-Point Star 104"/>
          <p:cNvSpPr/>
          <p:nvPr/>
        </p:nvSpPr>
        <p:spPr>
          <a:xfrm>
            <a:off x="7460767" y="4324662"/>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6" name="5-Point Star 105"/>
          <p:cNvSpPr/>
          <p:nvPr/>
        </p:nvSpPr>
        <p:spPr>
          <a:xfrm>
            <a:off x="6590664" y="43246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81" name="Table 80"/>
          <p:cNvGraphicFramePr>
            <a:graphicFrameLocks noGrp="1"/>
          </p:cNvGraphicFramePr>
          <p:nvPr>
            <p:extLst>
              <p:ext uri="{D42A27DB-BD31-4B8C-83A1-F6EECF244321}">
                <p14:modId xmlns:p14="http://schemas.microsoft.com/office/powerpoint/2010/main" val="2512639601"/>
              </p:ext>
            </p:extLst>
          </p:nvPr>
        </p:nvGraphicFramePr>
        <p:xfrm>
          <a:off x="1837535" y="5220031"/>
          <a:ext cx="2705100" cy="558151"/>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44791">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213360">
                <a:tc>
                  <a:txBody>
                    <a:bodyPr/>
                    <a:lstStyle/>
                    <a:p>
                      <a:pPr algn="ctr" fontAlgn="b"/>
                      <a:r>
                        <a:rPr lang="en-US" sz="1200" b="1" i="0" u="none" strike="noStrike" dirty="0">
                          <a:solidFill>
                            <a:srgbClr val="000000"/>
                          </a:solidFill>
                          <a:effectLst/>
                          <a:latin typeface="Calibri" panose="020F0502020204030204" pitchFamily="34" charset="0"/>
                        </a:rPr>
                        <a:t>53%</a:t>
                      </a:r>
                      <a:r>
                        <a:rPr lang="en-US" sz="1000" b="0" i="0" u="none" strike="noStrike" dirty="0">
                          <a:solidFill>
                            <a:srgbClr val="000000"/>
                          </a:solidFill>
                          <a:effectLst/>
                          <a:latin typeface="Calibri" panose="020F0502020204030204" pitchFamily="34" charset="0"/>
                        </a:rPr>
                        <a:t>, 39%, 8%</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54%, 37%, 9%</a:t>
                      </a:r>
                    </a:p>
                  </a:txBody>
                  <a:tcPr marL="0" marR="0" marT="0" marB="0" anchor="b">
                    <a:solidFill>
                      <a:schemeClr val="accent6">
                        <a:lumMod val="40000"/>
                        <a:lumOff val="60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56%</a:t>
                      </a:r>
                      <a:r>
                        <a:rPr lang="en-US" sz="1000" b="0" i="0" u="none" strike="noStrike" dirty="0">
                          <a:solidFill>
                            <a:srgbClr val="000000"/>
                          </a:solidFill>
                          <a:effectLst/>
                          <a:latin typeface="Calibri" panose="020F0502020204030204" pitchFamily="34" charset="0"/>
                        </a:rPr>
                        <a:t>, 39%, 5%</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2335535588"/>
              </p:ext>
            </p:extLst>
          </p:nvPr>
        </p:nvGraphicFramePr>
        <p:xfrm>
          <a:off x="5972233" y="5173222"/>
          <a:ext cx="2705100" cy="539496"/>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xmlns="" val="20000"/>
                    </a:ext>
                  </a:extLst>
                </a:gridCol>
                <a:gridCol w="901700">
                  <a:extLst>
                    <a:ext uri="{9D8B030D-6E8A-4147-A177-3AD203B41FA5}">
                      <a16:colId xmlns:a16="http://schemas.microsoft.com/office/drawing/2014/main" xmlns="" val="20001"/>
                    </a:ext>
                  </a:extLst>
                </a:gridCol>
                <a:gridCol w="901700">
                  <a:extLst>
                    <a:ext uri="{9D8B030D-6E8A-4147-A177-3AD203B41FA5}">
                      <a16:colId xmlns:a16="http://schemas.microsoft.com/office/drawing/2014/main" xmlns="" val="20002"/>
                    </a:ext>
                  </a:extLst>
                </a:gridCol>
              </a:tblGrid>
              <a:tr h="344791">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xmlns="" val="10000"/>
                  </a:ext>
                </a:extLst>
              </a:tr>
              <a:tr h="194705">
                <a:tc>
                  <a:txBody>
                    <a:bodyPr/>
                    <a:lstStyle/>
                    <a:p>
                      <a:pPr algn="ctr" fontAlgn="b"/>
                      <a:r>
                        <a:rPr lang="en-US" sz="1000" b="0" i="0" u="none" strike="noStrike" dirty="0">
                          <a:solidFill>
                            <a:srgbClr val="000000"/>
                          </a:solidFill>
                          <a:effectLst/>
                          <a:latin typeface="Calibri" panose="020F0502020204030204" pitchFamily="34" charset="0"/>
                        </a:rPr>
                        <a:t>43%, 42%, </a:t>
                      </a:r>
                      <a:r>
                        <a:rPr lang="en-US" sz="1200" b="1" i="0" u="none" strike="noStrike" dirty="0">
                          <a:solidFill>
                            <a:srgbClr val="000000"/>
                          </a:solidFill>
                          <a:effectLst/>
                          <a:latin typeface="Calibri" panose="020F0502020204030204" pitchFamily="34" charset="0"/>
                        </a:rPr>
                        <a:t>15%</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49%, 39%,12%</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40%, </a:t>
                      </a:r>
                      <a:r>
                        <a:rPr lang="en-US" sz="1200" b="1" i="0" u="none" strike="noStrike" dirty="0">
                          <a:solidFill>
                            <a:srgbClr val="000000"/>
                          </a:solidFill>
                          <a:effectLst/>
                          <a:latin typeface="Calibri" panose="020F0502020204030204" pitchFamily="34" charset="0"/>
                        </a:rPr>
                        <a:t>44%, 16%</a:t>
                      </a:r>
                    </a:p>
                  </a:txBody>
                  <a:tcPr marL="0" marR="0" marT="0" marB="0" anchor="b">
                    <a:solidFill>
                      <a:schemeClr val="accent5">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6532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Parents: Feedback on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18</a:t>
            </a:fld>
            <a:endParaRPr lang="en-US" dirty="0"/>
          </a:p>
        </p:txBody>
      </p:sp>
      <p:graphicFrame>
        <p:nvGraphicFramePr>
          <p:cNvPr id="5" name="Table 4"/>
          <p:cNvGraphicFramePr>
            <a:graphicFrameLocks noGrp="1"/>
          </p:cNvGraphicFramePr>
          <p:nvPr>
            <p:extLst/>
          </p:nvPr>
        </p:nvGraphicFramePr>
        <p:xfrm>
          <a:off x="409893" y="2272578"/>
          <a:ext cx="8217600" cy="4114800"/>
        </p:xfrm>
        <a:graphic>
          <a:graphicData uri="http://schemas.openxmlformats.org/drawingml/2006/table">
            <a:tbl>
              <a:tblPr firstRow="1" bandRow="1">
                <a:tableStyleId>{5C22544A-7EE6-4342-B048-85BDC9FD1C3A}</a:tableStyleId>
              </a:tblPr>
              <a:tblGrid>
                <a:gridCol w="1809115">
                  <a:extLst>
                    <a:ext uri="{9D8B030D-6E8A-4147-A177-3AD203B41FA5}">
                      <a16:colId xmlns:a16="http://schemas.microsoft.com/office/drawing/2014/main" xmlns="" val="20000"/>
                    </a:ext>
                  </a:extLst>
                </a:gridCol>
                <a:gridCol w="3297251">
                  <a:extLst>
                    <a:ext uri="{9D8B030D-6E8A-4147-A177-3AD203B41FA5}">
                      <a16:colId xmlns:a16="http://schemas.microsoft.com/office/drawing/2014/main" xmlns="" val="20001"/>
                    </a:ext>
                  </a:extLst>
                </a:gridCol>
                <a:gridCol w="3111234">
                  <a:extLst>
                    <a:ext uri="{9D8B030D-6E8A-4147-A177-3AD203B41FA5}">
                      <a16:colId xmlns:a16="http://schemas.microsoft.com/office/drawing/2014/main" xmlns="" val="20002"/>
                    </a:ext>
                  </a:extLst>
                </a:gridCol>
              </a:tblGrid>
              <a:tr h="457200">
                <a:tc>
                  <a:txBody>
                    <a:bodyPr/>
                    <a:lstStyle/>
                    <a:p>
                      <a:pPr algn="ctr"/>
                      <a:r>
                        <a:rPr lang="en-US" sz="1600" dirty="0">
                          <a:solidFill>
                            <a:schemeClr val="bg1"/>
                          </a:solidFill>
                        </a:rPr>
                        <a:t>Term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tx2"/>
                    </a:solidFill>
                  </a:tcPr>
                </a:tc>
                <a:tc>
                  <a:txBody>
                    <a:bodyPr/>
                    <a:lstStyle/>
                    <a:p>
                      <a:pPr algn="ctr"/>
                      <a:r>
                        <a:rPr lang="en-US" sz="1600" dirty="0">
                          <a:solidFill>
                            <a:schemeClr val="bg1"/>
                          </a:solidFill>
                        </a:rPr>
                        <a:t>Assessment</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1"/>
                    </a:solidFill>
                  </a:tcPr>
                </a:tc>
                <a:tc>
                  <a:txBody>
                    <a:bodyPr/>
                    <a:lstStyle/>
                    <a:p>
                      <a:pPr algn="ctr"/>
                      <a:r>
                        <a:rPr lang="en-US" sz="1600" dirty="0">
                          <a:solidFill>
                            <a:schemeClr val="bg1"/>
                          </a:solidFill>
                        </a:rPr>
                        <a:t>Direct Feedback</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5"/>
                    </a:solidFill>
                  </a:tcPr>
                </a:tc>
                <a:extLst>
                  <a:ext uri="{0D108BD9-81ED-4DB2-BD59-A6C34878D82A}">
                    <a16:rowId xmlns:a16="http://schemas.microsoft.com/office/drawing/2014/main" xmlns="" val="10000"/>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Social-emotional</a:t>
                      </a:r>
                      <a:r>
                        <a:rPr lang="en-US" sz="1400" b="1" baseline="0" dirty="0"/>
                        <a:t> &amp; academic learning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t>(SEAL)</a:t>
                      </a:r>
                      <a:endParaRPr lang="en-US" sz="1400" b="1"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Top term in most groups, viewed as </a:t>
                      </a:r>
                      <a:r>
                        <a:rPr lang="en-US" sz="1200" baseline="0" dirty="0"/>
                        <a:t>all-encompassing, emphasizes the connection between emotional well-being and academic success; can happen in and out of school.</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lvl="1" algn="ctr"/>
                      <a:r>
                        <a:rPr lang="en-US" sz="1200" i="1" kern="1200" dirty="0">
                          <a:solidFill>
                            <a:schemeClr val="dk1"/>
                          </a:solidFill>
                          <a:effectLst/>
                          <a:latin typeface="+mn-lt"/>
                          <a:ea typeface="+mn-ea"/>
                          <a:cs typeface="+mn-cs"/>
                        </a:rPr>
                        <a:t>“’Academic’ makes it part of the class. </a:t>
                      </a:r>
                      <a:br>
                        <a:rPr lang="en-US" sz="1200" i="1" kern="1200" dirty="0">
                          <a:solidFill>
                            <a:schemeClr val="dk1"/>
                          </a:solidFill>
                          <a:effectLst/>
                          <a:latin typeface="+mn-lt"/>
                          <a:ea typeface="+mn-ea"/>
                          <a:cs typeface="+mn-cs"/>
                        </a:rPr>
                      </a:br>
                      <a:r>
                        <a:rPr lang="en-US" sz="1200" i="1" kern="1200" dirty="0">
                          <a:solidFill>
                            <a:schemeClr val="dk1"/>
                          </a:solidFill>
                          <a:effectLst/>
                          <a:latin typeface="+mn-lt"/>
                          <a:ea typeface="+mn-ea"/>
                          <a:cs typeface="+mn-cs"/>
                        </a:rPr>
                        <a:t>I expect my son to learn social, emotional and academic learning combined.” </a:t>
                      </a:r>
                    </a:p>
                    <a:p>
                      <a:pPr marL="0" lvl="1" algn="ctr"/>
                      <a:r>
                        <a:rPr lang="en-US" sz="1200" kern="1200" dirty="0">
                          <a:solidFill>
                            <a:schemeClr val="dk1"/>
                          </a:solidFill>
                          <a:effectLst/>
                          <a:latin typeface="+mn-lt"/>
                          <a:ea typeface="+mn-ea"/>
                          <a:cs typeface="+mn-cs"/>
                        </a:rPr>
                        <a:t>Oakland</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1"/>
                  </a:ext>
                </a:extLst>
              </a:tr>
              <a:tr h="822960">
                <a:tc>
                  <a:txBody>
                    <a:bodyPr/>
                    <a:lstStyle/>
                    <a:p>
                      <a:pPr algn="ctr"/>
                      <a:r>
                        <a:rPr lang="en-US" sz="1400" b="1" dirty="0"/>
                        <a:t>Social &amp; emotional</a:t>
                      </a:r>
                      <a:r>
                        <a:rPr lang="en-US" sz="1400" b="1" baseline="0" dirty="0"/>
                        <a:t> learning</a:t>
                      </a:r>
                    </a:p>
                    <a:p>
                      <a:pPr algn="ctr"/>
                      <a:r>
                        <a:rPr lang="en-US" sz="1400" b="1" baseline="0" dirty="0"/>
                        <a:t>(SEL)</a:t>
                      </a:r>
                      <a:endParaRPr lang="en-US" sz="1400" b="1"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Same </a:t>
                      </a:r>
                      <a:r>
                        <a:rPr lang="en-US" sz="1200" dirty="0">
                          <a:solidFill>
                            <a:schemeClr val="tx1"/>
                          </a:solidFill>
                        </a:rPr>
                        <a:t>as SEAL for some,</a:t>
                      </a:r>
                      <a:r>
                        <a:rPr lang="en-US" sz="1200" baseline="0" dirty="0">
                          <a:solidFill>
                            <a:schemeClr val="tx1"/>
                          </a:solidFill>
                        </a:rPr>
                        <a:t> but for others the lack of “academic” means this is more of the parents’ responsibility. SEAL &amp; SEL connote and denote the topic.</a:t>
                      </a:r>
                      <a:endParaRPr lang="en-US" sz="1200" dirty="0">
                        <a:solidFill>
                          <a:schemeClr val="tx1"/>
                        </a:solidFill>
                      </a:endParaRP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tx1"/>
                          </a:solidFill>
                          <a:effectLst/>
                          <a:latin typeface="+mn-lt"/>
                          <a:ea typeface="+mn-ea"/>
                          <a:cs typeface="+mn-cs"/>
                        </a:rPr>
                        <a:t>“Children need</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this guidance. In order to get</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academic learning they need to have the social and emotional.”</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Boston</a:t>
                      </a:r>
                      <a:endParaRPr lang="en-US" sz="1000" dirty="0">
                        <a:solidFill>
                          <a:schemeClr val="tx1"/>
                        </a:solidFill>
                      </a:endParaRP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2"/>
                  </a:ext>
                </a:extLst>
              </a:tr>
              <a:tr h="1005840">
                <a:tc>
                  <a:txBody>
                    <a:bodyPr/>
                    <a:lstStyle/>
                    <a:p>
                      <a:pPr algn="ctr"/>
                      <a:r>
                        <a:rPr lang="en-US" sz="1400" b="1" dirty="0"/>
                        <a:t>Life</a:t>
                      </a:r>
                      <a:r>
                        <a:rPr lang="en-US" sz="1400" b="1" baseline="0" dirty="0"/>
                        <a:t> skills</a:t>
                      </a:r>
                      <a:r>
                        <a:rPr lang="en-US" sz="1400" b="1" dirty="0"/>
                        <a:t> </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solidFill>
                            <a:schemeClr val="tx1"/>
                          </a:solidFill>
                        </a:rPr>
                        <a:t>Professionals did not favor this term, but it was natural language for parents. Taught</a:t>
                      </a:r>
                      <a:r>
                        <a:rPr lang="en-US" sz="1200" baseline="0" dirty="0">
                          <a:solidFill>
                            <a:schemeClr val="tx1"/>
                          </a:solidFill>
                        </a:rPr>
                        <a:t> at home and at school, covers everything from hygiene to respect for others</a:t>
                      </a:r>
                      <a:r>
                        <a:rPr lang="en-US" sz="1200" baseline="0" dirty="0"/>
                        <a:t>.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“Like an infant</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needs to learn the basic life skills of the world.</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When they go to school, these are the basic skills of school: respect the</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teacher, show up, do the work, etc. It’s a foundation.” </a:t>
                      </a:r>
                      <a:r>
                        <a:rPr lang="en-US" sz="1200" kern="1200" dirty="0">
                          <a:solidFill>
                            <a:schemeClr val="dk1"/>
                          </a:solidFill>
                          <a:effectLst/>
                          <a:latin typeface="+mn-lt"/>
                          <a:ea typeface="+mn-ea"/>
                          <a:cs typeface="+mn-cs"/>
                        </a:rPr>
                        <a:t>Boston</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3"/>
                  </a:ext>
                </a:extLst>
              </a:tr>
              <a:tr h="1005840">
                <a:tc>
                  <a:txBody>
                    <a:bodyPr/>
                    <a:lstStyle/>
                    <a:p>
                      <a:pPr algn="ctr"/>
                      <a:r>
                        <a:rPr lang="en-US" sz="1400" b="1" dirty="0"/>
                        <a:t>Character</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An interesting difference between the parent</a:t>
                      </a:r>
                      <a:r>
                        <a:rPr lang="en-US" sz="1200" baseline="0" dirty="0"/>
                        <a:t> &amp; professional findings. In these groups, many parents knew the term and perceive it as an essential quality to develop</a:t>
                      </a:r>
                      <a:r>
                        <a:rPr lang="en-US" sz="1200" dirty="0"/>
                        <a:t>. </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dk1"/>
                          </a:solidFill>
                          <a:effectLst/>
                          <a:latin typeface="+mn-lt"/>
                          <a:ea typeface="+mn-ea"/>
                          <a:cs typeface="+mn-cs"/>
                        </a:rPr>
                        <a:t>“If you have good character, the other stuff will follow. It’s the</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foundation created for a child.</a:t>
                      </a:r>
                      <a:r>
                        <a:rPr lang="en-US" sz="1200" i="1" kern="1200" baseline="0" dirty="0">
                          <a:solidFill>
                            <a:schemeClr val="dk1"/>
                          </a:solidFill>
                          <a:effectLst/>
                          <a:latin typeface="+mn-lt"/>
                          <a:ea typeface="+mn-ea"/>
                          <a:cs typeface="+mn-cs"/>
                        </a:rPr>
                        <a:t> It </a:t>
                      </a:r>
                      <a:r>
                        <a:rPr lang="en-US" sz="1200" i="1" kern="1200" dirty="0">
                          <a:solidFill>
                            <a:schemeClr val="dk1"/>
                          </a:solidFill>
                          <a:effectLst/>
                          <a:latin typeface="+mn-lt"/>
                          <a:ea typeface="+mn-ea"/>
                          <a:cs typeface="+mn-cs"/>
                        </a:rPr>
                        <a:t>comes from home before school, then school has a role in supporting it.” </a:t>
                      </a:r>
                      <a:r>
                        <a:rPr lang="en-US" sz="1200" kern="1200" dirty="0">
                          <a:solidFill>
                            <a:schemeClr val="dk1"/>
                          </a:solidFill>
                          <a:effectLst/>
                          <a:latin typeface="+mn-lt"/>
                          <a:ea typeface="+mn-ea"/>
                          <a:cs typeface="+mn-cs"/>
                        </a:rPr>
                        <a:t>Dallas</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504826" y="866517"/>
            <a:ext cx="8401050" cy="1151084"/>
          </a:xfrm>
          <a:prstGeom prst="rect">
            <a:avLst/>
          </a:prstGeom>
          <a:noFill/>
        </p:spPr>
        <p:txBody>
          <a:bodyPr wrap="square" rtlCol="0">
            <a:spAutoFit/>
          </a:bodyPr>
          <a:lstStyle/>
          <a:p>
            <a:pPr marL="171450" lvl="1" indent="-171450" defTabSz="711200">
              <a:spcBef>
                <a:spcPct val="0"/>
              </a:spcBef>
              <a:spcAft>
                <a:spcPct val="15000"/>
              </a:spcAft>
              <a:buClr>
                <a:schemeClr val="accent5"/>
              </a:buClr>
              <a:buChar char="••"/>
            </a:pPr>
            <a:r>
              <a:rPr lang="en-US" sz="1600" dirty="0"/>
              <a:t>Terms preferred by professionals do well in these focus groups – SEAL &amp; SEL.</a:t>
            </a:r>
          </a:p>
          <a:p>
            <a:pPr marL="171450" lvl="1" indent="-171450" defTabSz="711200">
              <a:spcBef>
                <a:spcPct val="0"/>
              </a:spcBef>
              <a:spcAft>
                <a:spcPct val="15000"/>
              </a:spcAft>
              <a:buClr>
                <a:schemeClr val="accent5"/>
              </a:buClr>
              <a:buChar char="••"/>
            </a:pPr>
            <a:r>
              <a:rPr lang="en-US" sz="1600" dirty="0"/>
              <a:t>“Life," "skills" and "success" figure prominently when parents speak in their own language.</a:t>
            </a:r>
          </a:p>
          <a:p>
            <a:pPr marL="171450" lvl="1" indent="-171450" defTabSz="711200">
              <a:spcBef>
                <a:spcPct val="0"/>
              </a:spcBef>
              <a:spcAft>
                <a:spcPct val="15000"/>
              </a:spcAft>
              <a:buClr>
                <a:schemeClr val="accent5"/>
              </a:buClr>
              <a:buChar char="••"/>
            </a:pPr>
            <a:r>
              <a:rPr lang="en-US" sz="1600" dirty="0"/>
              <a:t>Parent feedback reinforces that it is critical to have “academics” reflected and offer a cautionary note on the word “emotional.”</a:t>
            </a:r>
          </a:p>
        </p:txBody>
      </p:sp>
    </p:spTree>
    <p:extLst>
      <p:ext uri="{BB962C8B-B14F-4D97-AF65-F5344CB8AC3E}">
        <p14:creationId xmlns:p14="http://schemas.microsoft.com/office/powerpoint/2010/main" val="25351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Frames Tested</a:t>
            </a:r>
          </a:p>
        </p:txBody>
      </p:sp>
      <p:sp>
        <p:nvSpPr>
          <p:cNvPr id="3" name="Slide Number Placeholder 2"/>
          <p:cNvSpPr>
            <a:spLocks noGrp="1"/>
          </p:cNvSpPr>
          <p:nvPr>
            <p:ph type="sldNum" sz="quarter" idx="4"/>
          </p:nvPr>
        </p:nvSpPr>
        <p:spPr/>
        <p:txBody>
          <a:bodyPr/>
          <a:lstStyle/>
          <a:p>
            <a:fld id="{62DFECC4-1679-4D45-9635-E86BD1EE09E9}" type="slidenum">
              <a:rPr lang="en-US" smtClean="0"/>
              <a:pPr/>
              <a:t>19</a:t>
            </a:fld>
            <a:endParaRPr lang="en-US" dirty="0"/>
          </a:p>
        </p:txBody>
      </p:sp>
      <p:sp>
        <p:nvSpPr>
          <p:cNvPr id="5" name="Rectangle 4"/>
          <p:cNvSpPr/>
          <p:nvPr/>
        </p:nvSpPr>
        <p:spPr>
          <a:xfrm>
            <a:off x="228467" y="1926714"/>
            <a:ext cx="7781292"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We can make a real difference.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Leaders in education and youth development can have a profound effect on the next generation by prioritizing social and emotional support.  When students feel loved, nurtured and safe -- those students are willing to take risks for learning in school, afterschool and at home.  All adults have a role to play in developing the social and emotional skills children need for success in school and life.</a:t>
            </a:r>
          </a:p>
        </p:txBody>
      </p:sp>
      <p:sp>
        <p:nvSpPr>
          <p:cNvPr id="10" name="Rectangle 9"/>
          <p:cNvSpPr/>
          <p:nvPr/>
        </p:nvSpPr>
        <p:spPr>
          <a:xfrm>
            <a:off x="246827" y="853607"/>
            <a:ext cx="7726432" cy="99749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467" y="855005"/>
            <a:ext cx="7738934"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Children will benefit.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Making social and emotional skills part of the learning equation will help children succeed in school and life.  With social and emotional skills, children can manage emotion, build positive relationships and navigate social environments.  When adults focus on helping children develop these skills and are supported by good policies and training, children are better prepared for the world and able to fulfill their potential.</a:t>
            </a:r>
          </a:p>
        </p:txBody>
      </p:sp>
      <p:sp>
        <p:nvSpPr>
          <p:cNvPr id="53" name="Rectangle 52"/>
          <p:cNvSpPr/>
          <p:nvPr/>
        </p:nvSpPr>
        <p:spPr>
          <a:xfrm>
            <a:off x="234325" y="3009945"/>
            <a:ext cx="7738934" cy="1198219"/>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3501" y="3005785"/>
            <a:ext cx="7816258" cy="1209562"/>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This will help us achieve a larger goal.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By prioritizing the development of social and emotional skills, we can improve future prospects for our children, develop good citizens and support the country’s workforce. Equipping children with crucial social and emotional skills can also play an important role in closing the stubborn achievement gap.  For too long social and emotional skills have been pushed out of daily learning experiences for many children.  Fostering these skills is a job for everybody, especially those leading our public schools and afterschool programs.</a:t>
            </a:r>
          </a:p>
        </p:txBody>
      </p:sp>
      <p:sp>
        <p:nvSpPr>
          <p:cNvPr id="68" name="Rectangle 67"/>
          <p:cNvSpPr/>
          <p:nvPr/>
        </p:nvSpPr>
        <p:spPr>
          <a:xfrm>
            <a:off x="240969" y="5434530"/>
            <a:ext cx="7761396" cy="837152"/>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Not doing this will cost us later.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Unless schools and afterschool programs prioritize social and emotional learning, disadvantaged children will continue to lag behind their wealthier peers in both academic achievement and life success.  If we do prioritize both social and emotional learning along with academics, we can help level the playing field.</a:t>
            </a:r>
          </a:p>
        </p:txBody>
      </p:sp>
      <p:sp>
        <p:nvSpPr>
          <p:cNvPr id="70" name="Rectangle 69"/>
          <p:cNvSpPr/>
          <p:nvPr/>
        </p:nvSpPr>
        <p:spPr>
          <a:xfrm>
            <a:off x="234325" y="5354357"/>
            <a:ext cx="7738934" cy="99749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34325" y="4272884"/>
            <a:ext cx="7738934" cy="99749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52060" y="4272884"/>
            <a:ext cx="7750305"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This helps address the problem of inequity.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Children from high-poverty, at-risk neighborhoods have less access to the kinds of enriching experiences that build social and emotional skills crucial for success in school and life. That’s an opportunity gap that we must close in the system, by ensuring that schools and afterschool programs are equipped to help children develop social and emotional skills as well as academic skills.</a:t>
            </a:r>
          </a:p>
        </p:txBody>
      </p:sp>
      <p:sp>
        <p:nvSpPr>
          <p:cNvPr id="73" name="Rectangle 72"/>
          <p:cNvSpPr/>
          <p:nvPr/>
        </p:nvSpPr>
        <p:spPr>
          <a:xfrm>
            <a:off x="252373" y="1918915"/>
            <a:ext cx="7726432" cy="99749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875456" y="853607"/>
            <a:ext cx="1109609" cy="997498"/>
            <a:chOff x="80354" y="1643743"/>
            <a:chExt cx="1109609" cy="997498"/>
          </a:xfrm>
        </p:grpSpPr>
        <p:grpSp>
          <p:nvGrpSpPr>
            <p:cNvPr id="9" name="Group 8"/>
            <p:cNvGrpSpPr/>
            <p:nvPr/>
          </p:nvGrpSpPr>
          <p:grpSpPr>
            <a:xfrm>
              <a:off x="131520" y="1643743"/>
              <a:ext cx="999884" cy="997498"/>
              <a:chOff x="252809" y="1643743"/>
              <a:chExt cx="999884" cy="997498"/>
            </a:xfrm>
          </p:grpSpPr>
          <p:sp>
            <p:nvSpPr>
              <p:cNvPr id="7" name="Rectangle 6"/>
              <p:cNvSpPr/>
              <p:nvPr/>
            </p:nvSpPr>
            <p:spPr>
              <a:xfrm>
                <a:off x="252809" y="1643743"/>
                <a:ext cx="999884" cy="997498"/>
              </a:xfrm>
              <a:prstGeom prst="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rot="16200000">
                <a:off x="435230" y="1933184"/>
                <a:ext cx="636999" cy="613161"/>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80354" y="1643743"/>
              <a:ext cx="1109609" cy="307777"/>
            </a:xfrm>
            <a:prstGeom prst="rect">
              <a:avLst/>
            </a:prstGeom>
            <a:noFill/>
          </p:spPr>
          <p:txBody>
            <a:bodyPr wrap="square" rtlCol="0">
              <a:spAutoFit/>
            </a:bodyPr>
            <a:lstStyle/>
            <a:p>
              <a:pPr algn="ctr"/>
              <a:r>
                <a:rPr lang="en-US" sz="1400" b="1" dirty="0">
                  <a:solidFill>
                    <a:schemeClr val="accent3">
                      <a:lumMod val="50000"/>
                    </a:schemeClr>
                  </a:solidFill>
                </a:rPr>
                <a:t>GAIN</a:t>
              </a:r>
            </a:p>
          </p:txBody>
        </p:sp>
      </p:grpSp>
      <p:grpSp>
        <p:nvGrpSpPr>
          <p:cNvPr id="34" name="Group 33"/>
          <p:cNvGrpSpPr/>
          <p:nvPr/>
        </p:nvGrpSpPr>
        <p:grpSpPr>
          <a:xfrm>
            <a:off x="7875456" y="1916023"/>
            <a:ext cx="1109609" cy="997498"/>
            <a:chOff x="80354" y="2820216"/>
            <a:chExt cx="1109609" cy="997498"/>
          </a:xfrm>
        </p:grpSpPr>
        <p:grpSp>
          <p:nvGrpSpPr>
            <p:cNvPr id="14" name="Group 13"/>
            <p:cNvGrpSpPr/>
            <p:nvPr/>
          </p:nvGrpSpPr>
          <p:grpSpPr>
            <a:xfrm>
              <a:off x="80354" y="2820216"/>
              <a:ext cx="1109609" cy="997498"/>
              <a:chOff x="80354" y="1643743"/>
              <a:chExt cx="1109609" cy="997498"/>
            </a:xfrm>
          </p:grpSpPr>
          <p:sp>
            <p:nvSpPr>
              <p:cNvPr id="17" name="Rectangle 16"/>
              <p:cNvSpPr/>
              <p:nvPr/>
            </p:nvSpPr>
            <p:spPr>
              <a:xfrm>
                <a:off x="131520" y="1643743"/>
                <a:ext cx="999884" cy="997498"/>
              </a:xfrm>
              <a:prstGeom prst="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354" y="1643743"/>
                <a:ext cx="1109609" cy="230832"/>
              </a:xfrm>
              <a:prstGeom prst="rect">
                <a:avLst/>
              </a:prstGeom>
              <a:noFill/>
            </p:spPr>
            <p:txBody>
              <a:bodyPr wrap="square" rtlCol="0">
                <a:spAutoFit/>
              </a:bodyPr>
              <a:lstStyle/>
              <a:p>
                <a:pPr algn="ctr"/>
                <a:r>
                  <a:rPr lang="en-US" sz="900" b="1" dirty="0">
                    <a:solidFill>
                      <a:schemeClr val="accent5">
                        <a:lumMod val="75000"/>
                      </a:schemeClr>
                    </a:solidFill>
                  </a:rPr>
                  <a:t>EMPOWERMENT</a:t>
                </a:r>
              </a:p>
            </p:txBody>
          </p:sp>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21" y="3072881"/>
              <a:ext cx="555281" cy="580686"/>
            </a:xfrm>
            <a:prstGeom prst="rect">
              <a:avLst/>
            </a:prstGeom>
          </p:spPr>
        </p:pic>
      </p:grpSp>
      <p:grpSp>
        <p:nvGrpSpPr>
          <p:cNvPr id="58" name="Group 57"/>
          <p:cNvGrpSpPr/>
          <p:nvPr/>
        </p:nvGrpSpPr>
        <p:grpSpPr>
          <a:xfrm>
            <a:off x="7875456" y="3083955"/>
            <a:ext cx="1109609" cy="997498"/>
            <a:chOff x="80354" y="3826657"/>
            <a:chExt cx="1109609" cy="997498"/>
          </a:xfrm>
        </p:grpSpPr>
        <p:grpSp>
          <p:nvGrpSpPr>
            <p:cNvPr id="35" name="Group 34"/>
            <p:cNvGrpSpPr/>
            <p:nvPr/>
          </p:nvGrpSpPr>
          <p:grpSpPr>
            <a:xfrm>
              <a:off x="80354" y="3826657"/>
              <a:ext cx="1109609" cy="997498"/>
              <a:chOff x="80354" y="1643743"/>
              <a:chExt cx="1109609" cy="997498"/>
            </a:xfrm>
          </p:grpSpPr>
          <p:sp>
            <p:nvSpPr>
              <p:cNvPr id="36" name="Rectangle 35"/>
              <p:cNvSpPr/>
              <p:nvPr/>
            </p:nvSpPr>
            <p:spPr>
              <a:xfrm>
                <a:off x="131520" y="1643743"/>
                <a:ext cx="999884" cy="997498"/>
              </a:xfrm>
              <a:prstGeom prst="rect">
                <a:avLst/>
              </a:prstGeom>
              <a:solidFill>
                <a:schemeClr val="tx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0354" y="1643743"/>
                <a:ext cx="1109609" cy="276999"/>
              </a:xfrm>
              <a:prstGeom prst="rect">
                <a:avLst/>
              </a:prstGeom>
              <a:noFill/>
            </p:spPr>
            <p:txBody>
              <a:bodyPr wrap="square" rtlCol="0">
                <a:spAutoFit/>
              </a:bodyPr>
              <a:lstStyle/>
              <a:p>
                <a:pPr algn="ctr"/>
                <a:r>
                  <a:rPr lang="en-US" sz="1200" b="1" dirty="0">
                    <a:solidFill>
                      <a:schemeClr val="bg2">
                        <a:lumMod val="50000"/>
                      </a:schemeClr>
                    </a:solidFill>
                  </a:rPr>
                  <a:t>SOLUTIONS</a:t>
                </a:r>
              </a:p>
            </p:txBody>
          </p:sp>
        </p:grpSp>
        <p:grpSp>
          <p:nvGrpSpPr>
            <p:cNvPr id="42" name="Group 41"/>
            <p:cNvGrpSpPr/>
            <p:nvPr/>
          </p:nvGrpSpPr>
          <p:grpSpPr>
            <a:xfrm rot="1859447">
              <a:off x="212337" y="4196206"/>
              <a:ext cx="838248" cy="374724"/>
              <a:chOff x="6834004" y="5148017"/>
              <a:chExt cx="640506" cy="286327"/>
            </a:xfrm>
          </p:grpSpPr>
          <p:sp>
            <p:nvSpPr>
              <p:cNvPr id="43" name="Pentagon 42"/>
              <p:cNvSpPr/>
              <p:nvPr/>
            </p:nvSpPr>
            <p:spPr>
              <a:xfrm flipH="1">
                <a:off x="6834004" y="5223424"/>
                <a:ext cx="375612" cy="135515"/>
              </a:xfrm>
              <a:prstGeom prst="homePlate">
                <a:avLst/>
              </a:prstGeom>
              <a:solidFill>
                <a:schemeClr val="tx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88183" y="5148017"/>
                <a:ext cx="286327" cy="28632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347517" y="5240922"/>
                <a:ext cx="94127" cy="9412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flipV="1">
                <a:off x="6909024" y="5220176"/>
                <a:ext cx="70812" cy="5664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flipV="1">
                <a:off x="6977791" y="5212068"/>
                <a:ext cx="70812" cy="7365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flipV="1">
                <a:off x="7032862" y="5202695"/>
                <a:ext cx="92708" cy="8385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7875456" y="4257747"/>
            <a:ext cx="1109609" cy="997498"/>
            <a:chOff x="80354" y="4915880"/>
            <a:chExt cx="1109609" cy="997498"/>
          </a:xfrm>
        </p:grpSpPr>
        <p:grpSp>
          <p:nvGrpSpPr>
            <p:cNvPr id="55" name="Group 54"/>
            <p:cNvGrpSpPr/>
            <p:nvPr/>
          </p:nvGrpSpPr>
          <p:grpSpPr>
            <a:xfrm>
              <a:off x="80354" y="4915880"/>
              <a:ext cx="1109609" cy="997498"/>
              <a:chOff x="80354" y="1643743"/>
              <a:chExt cx="1109609" cy="997498"/>
            </a:xfrm>
          </p:grpSpPr>
          <p:sp>
            <p:nvSpPr>
              <p:cNvPr id="56" name="Rectangle 55"/>
              <p:cNvSpPr/>
              <p:nvPr/>
            </p:nvSpPr>
            <p:spPr>
              <a:xfrm>
                <a:off x="131520" y="1643743"/>
                <a:ext cx="999884" cy="997498"/>
              </a:xfrm>
              <a:prstGeom prst="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0354" y="1643743"/>
                <a:ext cx="1109609" cy="276999"/>
              </a:xfrm>
              <a:prstGeom prst="rect">
                <a:avLst/>
              </a:prstGeom>
              <a:noFill/>
            </p:spPr>
            <p:txBody>
              <a:bodyPr wrap="square" rtlCol="0">
                <a:spAutoFit/>
              </a:bodyPr>
              <a:lstStyle/>
              <a:p>
                <a:pPr algn="ctr"/>
                <a:r>
                  <a:rPr lang="en-US" sz="1200" b="1" dirty="0">
                    <a:solidFill>
                      <a:schemeClr val="accent6"/>
                    </a:solidFill>
                  </a:rPr>
                  <a:t>EQUITY</a:t>
                </a:r>
              </a:p>
            </p:txBody>
          </p:sp>
        </p:grpSp>
        <p:sp>
          <p:nvSpPr>
            <p:cNvPr id="54" name="Equal 53"/>
            <p:cNvSpPr/>
            <p:nvPr/>
          </p:nvSpPr>
          <p:spPr>
            <a:xfrm>
              <a:off x="191230" y="5192879"/>
              <a:ext cx="880461" cy="578589"/>
            </a:xfrm>
            <a:prstGeom prst="mathEqua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66"/>
          <p:cNvGrpSpPr/>
          <p:nvPr/>
        </p:nvGrpSpPr>
        <p:grpSpPr>
          <a:xfrm>
            <a:off x="7875456" y="5343611"/>
            <a:ext cx="1109609" cy="1059027"/>
            <a:chOff x="76655" y="5647763"/>
            <a:chExt cx="1109609" cy="1059027"/>
          </a:xfrm>
        </p:grpSpPr>
        <p:grpSp>
          <p:nvGrpSpPr>
            <p:cNvPr id="63" name="Group 62"/>
            <p:cNvGrpSpPr/>
            <p:nvPr/>
          </p:nvGrpSpPr>
          <p:grpSpPr>
            <a:xfrm>
              <a:off x="76655" y="5647763"/>
              <a:ext cx="1109609" cy="997498"/>
              <a:chOff x="80354" y="1643743"/>
              <a:chExt cx="1109609" cy="997498"/>
            </a:xfrm>
          </p:grpSpPr>
          <p:sp>
            <p:nvSpPr>
              <p:cNvPr id="64" name="Rectangle 63"/>
              <p:cNvSpPr/>
              <p:nvPr/>
            </p:nvSpPr>
            <p:spPr>
              <a:xfrm>
                <a:off x="131520" y="1643743"/>
                <a:ext cx="999884" cy="997498"/>
              </a:xfrm>
              <a:prstGeom prst="rect">
                <a:avLst/>
              </a:prstGeom>
              <a:solidFill>
                <a:schemeClr val="accent4">
                  <a:lumMod val="40000"/>
                  <a:lumOff val="6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80354" y="1643743"/>
                <a:ext cx="1109609" cy="261610"/>
              </a:xfrm>
              <a:prstGeom prst="rect">
                <a:avLst/>
              </a:prstGeom>
              <a:noFill/>
            </p:spPr>
            <p:txBody>
              <a:bodyPr wrap="square" rtlCol="0">
                <a:spAutoFit/>
              </a:bodyPr>
              <a:lstStyle/>
              <a:p>
                <a:pPr algn="ctr"/>
                <a:r>
                  <a:rPr lang="en-US" sz="1100" b="1" dirty="0">
                    <a:solidFill>
                      <a:schemeClr val="accent4"/>
                    </a:solidFill>
                  </a:rPr>
                  <a:t>PREVENTION</a:t>
                </a:r>
              </a:p>
            </p:txBody>
          </p:sp>
        </p:grpSp>
        <p:sp>
          <p:nvSpPr>
            <p:cNvPr id="61" name="Rectangle 60"/>
            <p:cNvSpPr/>
            <p:nvPr/>
          </p:nvSpPr>
          <p:spPr>
            <a:xfrm>
              <a:off x="150709" y="5691127"/>
              <a:ext cx="954107" cy="1015663"/>
            </a:xfrm>
            <a:prstGeom prst="rect">
              <a:avLst/>
            </a:prstGeom>
          </p:spPr>
          <p:txBody>
            <a:bodyPr wrap="none">
              <a:spAutoFit/>
            </a:bodyPr>
            <a:lstStyle/>
            <a:p>
              <a:r>
                <a:rPr lang="en-US" sz="6000" dirty="0">
                  <a:solidFill>
                    <a:schemeClr val="accent4"/>
                  </a:solidFill>
                  <a:latin typeface="Webdings" panose="05030102010509060703" pitchFamily="18" charset="2"/>
                  <a:ea typeface="Calibri" panose="020F0502020204030204" pitchFamily="34" charset="0"/>
                  <a:cs typeface="Vrinda" panose="020B0502040204020203" pitchFamily="34" charset="0"/>
                </a:rPr>
                <a:t>d</a:t>
              </a:r>
              <a:endParaRPr lang="en-US" sz="6000" dirty="0">
                <a:solidFill>
                  <a:schemeClr val="accent4"/>
                </a:solidFill>
              </a:endParaRPr>
            </a:p>
          </p:txBody>
        </p:sp>
      </p:grpSp>
    </p:spTree>
    <p:extLst>
      <p:ext uri="{BB962C8B-B14F-4D97-AF65-F5344CB8AC3E}">
        <p14:creationId xmlns:p14="http://schemas.microsoft.com/office/powerpoint/2010/main" val="387346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2DFECC4-1679-4D45-9635-E86BD1EE09E9}" type="slidenum">
              <a:rPr lang="en-US" smtClean="0"/>
              <a:pPr/>
              <a:t>2</a:t>
            </a:fld>
            <a:endParaRPr lang="en-US" dirty="0"/>
          </a:p>
        </p:txBody>
      </p:sp>
      <p:pic>
        <p:nvPicPr>
          <p:cNvPr id="3" name="Picture 2" descr="The Wallace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04826" y="440267"/>
            <a:ext cx="7164335" cy="966019"/>
          </a:xfrm>
          <a:prstGeom prst="rect">
            <a:avLst/>
          </a:prstGeom>
        </p:spPr>
        <p:txBody>
          <a:bodyPr anchor="ctr">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dirty="0"/>
              <a:t>Goals for Research</a:t>
            </a:r>
          </a:p>
        </p:txBody>
      </p:sp>
      <p:sp>
        <p:nvSpPr>
          <p:cNvPr id="5" name="Content Placeholder 2"/>
          <p:cNvSpPr>
            <a:spLocks noGrp="1"/>
          </p:cNvSpPr>
          <p:nvPr/>
        </p:nvSpPr>
        <p:spPr>
          <a:xfrm>
            <a:off x="4771742" y="1778864"/>
            <a:ext cx="3991401" cy="4343400"/>
          </a:xfrm>
          <a:prstGeom prst="rect">
            <a:avLst/>
          </a:prstGeom>
        </p:spPr>
        <p:txBody>
          <a:bodyPr vert="horz" lIns="91440" tIns="45720" rIns="91440" bIns="45720" rtlCol="0">
            <a:norm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Calibri"/>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nSpc>
                <a:spcPct val="110000"/>
              </a:lnSpc>
              <a:spcBef>
                <a:spcPts val="1400"/>
              </a:spcBef>
              <a:buNone/>
            </a:pPr>
            <a:r>
              <a:rPr lang="en-US" sz="2400" b="1" dirty="0">
                <a:solidFill>
                  <a:schemeClr val="tx1">
                    <a:lumMod val="50000"/>
                    <a:lumOff val="50000"/>
                  </a:schemeClr>
                </a:solidFill>
              </a:rPr>
              <a:t>Secondary</a:t>
            </a:r>
          </a:p>
          <a:p>
            <a:pPr marL="236538" indent="-223838">
              <a:lnSpc>
                <a:spcPct val="110000"/>
              </a:lnSpc>
              <a:spcBef>
                <a:spcPts val="1400"/>
              </a:spcBef>
              <a:buSzPct val="105000"/>
            </a:pPr>
            <a:r>
              <a:rPr lang="en-US" sz="1800" dirty="0">
                <a:solidFill>
                  <a:schemeClr val="tx1"/>
                </a:solidFill>
                <a:latin typeface="+mn-lt"/>
              </a:rPr>
              <a:t>Understand where social and emotional learning fits in context with other competing priorities</a:t>
            </a:r>
          </a:p>
          <a:p>
            <a:pPr marL="236538" lvl="1" indent="-223838">
              <a:lnSpc>
                <a:spcPct val="110000"/>
              </a:lnSpc>
              <a:spcBef>
                <a:spcPts val="1400"/>
              </a:spcBef>
              <a:buClr>
                <a:schemeClr val="accent1">
                  <a:lumMod val="60000"/>
                  <a:lumOff val="40000"/>
                </a:schemeClr>
              </a:buClr>
              <a:buSzPct val="105000"/>
            </a:pPr>
            <a:r>
              <a:rPr lang="en-US" dirty="0">
                <a:solidFill>
                  <a:schemeClr val="tx1"/>
                </a:solidFill>
                <a:latin typeface="+mn-lt"/>
              </a:rPr>
              <a:t>Understand how key audiences think about social and emotional learning connecting to their work</a:t>
            </a:r>
          </a:p>
          <a:p>
            <a:pPr marL="236538" lvl="1" indent="-223838">
              <a:lnSpc>
                <a:spcPct val="110000"/>
              </a:lnSpc>
              <a:spcBef>
                <a:spcPts val="1400"/>
              </a:spcBef>
              <a:buClr>
                <a:schemeClr val="accent1">
                  <a:lumMod val="60000"/>
                  <a:lumOff val="40000"/>
                </a:schemeClr>
              </a:buClr>
              <a:buSzPct val="105000"/>
            </a:pPr>
            <a:r>
              <a:rPr lang="en-US" dirty="0">
                <a:solidFill>
                  <a:schemeClr val="tx1"/>
                </a:solidFill>
                <a:latin typeface="+mn-lt"/>
              </a:rPr>
              <a:t>Produce findings that support the communications efforts of Wallace, partners and the community</a:t>
            </a:r>
          </a:p>
        </p:txBody>
      </p:sp>
      <p:sp>
        <p:nvSpPr>
          <p:cNvPr id="6" name="Content Placeholder 2"/>
          <p:cNvSpPr>
            <a:spLocks noGrp="1"/>
          </p:cNvSpPr>
          <p:nvPr/>
        </p:nvSpPr>
        <p:spPr>
          <a:xfrm>
            <a:off x="456507" y="1778864"/>
            <a:ext cx="3991401" cy="4343400"/>
          </a:xfrm>
          <a:prstGeom prst="rect">
            <a:avLst/>
          </a:prstGeom>
        </p:spPr>
        <p:txBody>
          <a:bodyPr vert="horz" lIns="91440" tIns="45720" rIns="91440" bIns="45720" rtlCol="0">
            <a:norm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Calibri"/>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nSpc>
                <a:spcPct val="110000"/>
              </a:lnSpc>
              <a:spcBef>
                <a:spcPts val="1400"/>
              </a:spcBef>
              <a:buNone/>
            </a:pPr>
            <a:r>
              <a:rPr lang="en-US" sz="2400" b="1" dirty="0">
                <a:solidFill>
                  <a:schemeClr val="tx1">
                    <a:lumMod val="50000"/>
                    <a:lumOff val="50000"/>
                  </a:schemeClr>
                </a:solidFill>
              </a:rPr>
              <a:t>Primary</a:t>
            </a:r>
          </a:p>
          <a:p>
            <a:pPr marL="236538" indent="-223838">
              <a:lnSpc>
                <a:spcPct val="110000"/>
              </a:lnSpc>
              <a:spcBef>
                <a:spcPts val="1400"/>
              </a:spcBef>
              <a:buSzPct val="105000"/>
            </a:pPr>
            <a:r>
              <a:rPr lang="en-US" sz="1800" dirty="0">
                <a:solidFill>
                  <a:schemeClr val="tx1"/>
                </a:solidFill>
                <a:latin typeface="Gadugi" panose="020B0502040204020203" pitchFamily="34" charset="0"/>
              </a:rPr>
              <a:t>Understand the landscape of terminology from the perspective of key stakeholders</a:t>
            </a:r>
          </a:p>
          <a:p>
            <a:pPr marL="236538" indent="-223838">
              <a:lnSpc>
                <a:spcPct val="110000"/>
              </a:lnSpc>
              <a:spcBef>
                <a:spcPts val="1400"/>
              </a:spcBef>
              <a:buSzPct val="105000"/>
            </a:pPr>
            <a:r>
              <a:rPr lang="en-US" sz="1800" dirty="0">
                <a:solidFill>
                  <a:schemeClr val="tx1"/>
                </a:solidFill>
                <a:latin typeface="Gadugi" panose="020B0502040204020203" pitchFamily="34" charset="0"/>
              </a:rPr>
              <a:t>Understand what motivates </a:t>
            </a:r>
            <a:br>
              <a:rPr lang="en-US" sz="1800" dirty="0">
                <a:solidFill>
                  <a:schemeClr val="tx1"/>
                </a:solidFill>
                <a:latin typeface="Gadugi" panose="020B0502040204020203" pitchFamily="34" charset="0"/>
              </a:rPr>
            </a:br>
            <a:r>
              <a:rPr lang="en-US" sz="1800" dirty="0">
                <a:solidFill>
                  <a:schemeClr val="tx1"/>
                </a:solidFill>
                <a:latin typeface="Gadugi" panose="020B0502040204020203" pitchFamily="34" charset="0"/>
              </a:rPr>
              <a:t>K-12 public school, Afterschool and Policy leaders to be interested in the topic</a:t>
            </a:r>
          </a:p>
          <a:p>
            <a:pPr marL="236538" indent="-223838">
              <a:lnSpc>
                <a:spcPct val="110000"/>
              </a:lnSpc>
              <a:spcBef>
                <a:spcPts val="1400"/>
              </a:spcBef>
              <a:buSzPct val="105000"/>
            </a:pPr>
            <a:r>
              <a:rPr lang="en-US" sz="1800" dirty="0">
                <a:solidFill>
                  <a:schemeClr val="tx1"/>
                </a:solidFill>
                <a:latin typeface="Gadugi" panose="020B0502040204020203" pitchFamily="34" charset="0"/>
              </a:rPr>
              <a:t>Help the field develop a common vocabulary on the topic</a:t>
            </a:r>
          </a:p>
        </p:txBody>
      </p:sp>
    </p:spTree>
    <p:extLst>
      <p:ext uri="{BB962C8B-B14F-4D97-AF65-F5344CB8AC3E}">
        <p14:creationId xmlns:p14="http://schemas.microsoft.com/office/powerpoint/2010/main" val="39981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Frame Preference</a:t>
            </a:r>
          </a:p>
        </p:txBody>
      </p:sp>
      <p:sp>
        <p:nvSpPr>
          <p:cNvPr id="3" name="Slide Number Placeholder 2"/>
          <p:cNvSpPr>
            <a:spLocks noGrp="1"/>
          </p:cNvSpPr>
          <p:nvPr>
            <p:ph type="sldNum" sz="quarter" idx="4"/>
          </p:nvPr>
        </p:nvSpPr>
        <p:spPr/>
        <p:txBody>
          <a:bodyPr/>
          <a:lstStyle/>
          <a:p>
            <a:fld id="{62DFECC4-1679-4D45-9635-E86BD1EE09E9}" type="slidenum">
              <a:rPr lang="en-US" smtClean="0"/>
              <a:pPr/>
              <a:t>20</a:t>
            </a:fld>
            <a:endParaRPr lang="en-US" dirty="0"/>
          </a:p>
        </p:txBody>
      </p:sp>
      <p:sp>
        <p:nvSpPr>
          <p:cNvPr id="4" name="Text Placeholder 3"/>
          <p:cNvSpPr>
            <a:spLocks noGrp="1"/>
          </p:cNvSpPr>
          <p:nvPr>
            <p:ph type="body" sz="quarter" idx="13"/>
          </p:nvPr>
        </p:nvSpPr>
        <p:spPr>
          <a:xfrm>
            <a:off x="395959" y="2495189"/>
            <a:ext cx="3176402" cy="2836103"/>
          </a:xfrm>
        </p:spPr>
        <p:txBody>
          <a:bodyPr>
            <a:noAutofit/>
          </a:bodyPr>
          <a:lstStyle/>
          <a:p>
            <a:pPr>
              <a:lnSpc>
                <a:spcPct val="150000"/>
              </a:lnSpc>
            </a:pPr>
            <a:r>
              <a:rPr lang="en-US" dirty="0"/>
              <a:t>When forced to choose the most convincing frame, the </a:t>
            </a:r>
            <a:r>
              <a:rPr lang="en-US" b="1" dirty="0"/>
              <a:t>Gain Frame </a:t>
            </a:r>
            <a:r>
              <a:rPr lang="en-US" dirty="0"/>
              <a:t>came out on top with Policy, K-12 and Afterschool leaders.</a:t>
            </a:r>
          </a:p>
        </p:txBody>
      </p:sp>
      <p:graphicFrame>
        <p:nvGraphicFramePr>
          <p:cNvPr id="8" name="Chart 7"/>
          <p:cNvGraphicFramePr/>
          <p:nvPr>
            <p:extLst/>
          </p:nvPr>
        </p:nvGraphicFramePr>
        <p:xfrm>
          <a:off x="2555448" y="1236360"/>
          <a:ext cx="7553655" cy="5226121"/>
        </p:xfrm>
        <a:graphic>
          <a:graphicData uri="http://schemas.openxmlformats.org/drawingml/2006/chart">
            <c:chart xmlns:c="http://schemas.openxmlformats.org/drawingml/2006/chart" xmlns:r="http://schemas.openxmlformats.org/officeDocument/2006/relationships" r:id="rId3"/>
          </a:graphicData>
        </a:graphic>
      </p:graphicFrame>
      <p:sp>
        <p:nvSpPr>
          <p:cNvPr id="13" name="Striped Right Arrow 12"/>
          <p:cNvSpPr/>
          <p:nvPr/>
        </p:nvSpPr>
        <p:spPr>
          <a:xfrm rot="16200000">
            <a:off x="6878743" y="3028474"/>
            <a:ext cx="636999" cy="613161"/>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1859447">
            <a:off x="4590838" y="4767507"/>
            <a:ext cx="838248" cy="374724"/>
            <a:chOff x="6834004" y="5148017"/>
            <a:chExt cx="640506" cy="286327"/>
          </a:xfrm>
        </p:grpSpPr>
        <p:sp>
          <p:nvSpPr>
            <p:cNvPr id="22" name="Pentagon 21"/>
            <p:cNvSpPr/>
            <p:nvPr/>
          </p:nvSpPr>
          <p:spPr>
            <a:xfrm flipH="1">
              <a:off x="6834004" y="5223424"/>
              <a:ext cx="375612" cy="135515"/>
            </a:xfrm>
            <a:prstGeom prst="homePlat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88183" y="5148017"/>
              <a:ext cx="286327" cy="28632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47517" y="5240922"/>
              <a:ext cx="94127" cy="941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6909024" y="5220176"/>
              <a:ext cx="70812" cy="56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6977791" y="5212068"/>
              <a:ext cx="70812" cy="7365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7032862" y="5202695"/>
              <a:ext cx="92708" cy="83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Equal 31"/>
          <p:cNvSpPr/>
          <p:nvPr/>
        </p:nvSpPr>
        <p:spPr>
          <a:xfrm>
            <a:off x="4535346" y="3189554"/>
            <a:ext cx="880461" cy="578589"/>
          </a:xfrm>
          <a:prstGeom prst="mathEqual">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5429406" y="2334540"/>
            <a:ext cx="954107" cy="1015663"/>
          </a:xfrm>
          <a:prstGeom prst="rect">
            <a:avLst/>
          </a:prstGeom>
        </p:spPr>
        <p:txBody>
          <a:bodyPr wrap="none">
            <a:spAutoFit/>
          </a:bodyPr>
          <a:lstStyle/>
          <a:p>
            <a:r>
              <a:rPr lang="en-US" sz="6000" dirty="0">
                <a:solidFill>
                  <a:schemeClr val="accent4">
                    <a:lumMod val="40000"/>
                    <a:lumOff val="60000"/>
                  </a:schemeClr>
                </a:solidFill>
                <a:latin typeface="Webdings" panose="05030102010509060703" pitchFamily="18" charset="2"/>
                <a:ea typeface="Calibri" panose="020F0502020204030204" pitchFamily="34" charset="0"/>
                <a:cs typeface="Vrinda" panose="020B0502040204020203" pitchFamily="34" charset="0"/>
              </a:rPr>
              <a:t>d</a:t>
            </a:r>
            <a:endParaRPr lang="en-US" sz="6000" dirty="0">
              <a:solidFill>
                <a:schemeClr val="accent4">
                  <a:lumMod val="40000"/>
                  <a:lumOff val="60000"/>
                </a:schemeClr>
              </a:solidFill>
            </a:endParaRPr>
          </a:p>
        </p:txBody>
      </p:sp>
      <p:grpSp>
        <p:nvGrpSpPr>
          <p:cNvPr id="48" name="Group 47"/>
          <p:cNvGrpSpPr/>
          <p:nvPr/>
        </p:nvGrpSpPr>
        <p:grpSpPr>
          <a:xfrm>
            <a:off x="6275227" y="5273108"/>
            <a:ext cx="615435" cy="659067"/>
            <a:chOff x="5513170" y="3216715"/>
            <a:chExt cx="1457733" cy="1561080"/>
          </a:xfrm>
        </p:grpSpPr>
        <p:sp>
          <p:nvSpPr>
            <p:cNvPr id="44" name="Rounded Rectangle 43"/>
            <p:cNvSpPr/>
            <p:nvPr/>
          </p:nvSpPr>
          <p:spPr>
            <a:xfrm>
              <a:off x="5513170" y="3596009"/>
              <a:ext cx="1387119" cy="1181786"/>
            </a:xfrm>
            <a:prstGeom prst="roundRect">
              <a:avLst>
                <a:gd name="adj" fmla="val 40081"/>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5523593" y="3216715"/>
              <a:ext cx="1376696" cy="862551"/>
              <a:chOff x="5523593" y="3216715"/>
              <a:chExt cx="1376696" cy="862551"/>
            </a:xfrm>
          </p:grpSpPr>
          <p:sp>
            <p:nvSpPr>
              <p:cNvPr id="40" name="Rounded Rectangle 39"/>
              <p:cNvSpPr/>
              <p:nvPr/>
            </p:nvSpPr>
            <p:spPr>
              <a:xfrm>
                <a:off x="5523593" y="3288484"/>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876723" y="3228993"/>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219058" y="3216715"/>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557582" y="3228993"/>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rot="17636364">
              <a:off x="6404158" y="3605535"/>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2970695">
              <a:off x="6471345" y="3937565"/>
              <a:ext cx="483654" cy="790782"/>
            </a:xfrm>
            <a:prstGeom prst="roundRect">
              <a:avLst>
                <a:gd name="adj" fmla="val 50000"/>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838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 Feedback: Topic and Frames</a:t>
            </a:r>
          </a:p>
        </p:txBody>
      </p:sp>
      <p:sp>
        <p:nvSpPr>
          <p:cNvPr id="3" name="Slide Number Placeholder 2"/>
          <p:cNvSpPr>
            <a:spLocks noGrp="1"/>
          </p:cNvSpPr>
          <p:nvPr>
            <p:ph type="sldNum" sz="quarter" idx="4"/>
          </p:nvPr>
        </p:nvSpPr>
        <p:spPr/>
        <p:txBody>
          <a:bodyPr/>
          <a:lstStyle/>
          <a:p>
            <a:fld id="{62DFECC4-1679-4D45-9635-E86BD1EE09E9}" type="slidenum">
              <a:rPr lang="en-US" smtClean="0"/>
              <a:pPr/>
              <a:t>21</a:t>
            </a:fld>
            <a:endParaRPr lang="en-US" dirty="0"/>
          </a:p>
        </p:txBody>
      </p:sp>
      <p:sp>
        <p:nvSpPr>
          <p:cNvPr id="5" name="Freeform 4"/>
          <p:cNvSpPr/>
          <p:nvPr/>
        </p:nvSpPr>
        <p:spPr>
          <a:xfrm>
            <a:off x="398530" y="1712161"/>
            <a:ext cx="3801995" cy="2879171"/>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1" rIns="379166" bIns="255343" numCol="1" spcCol="1270" anchor="ctr" anchorCtr="0">
            <a:noAutofit/>
          </a:bodyPr>
          <a:lstStyle/>
          <a:p>
            <a:pPr marL="171450" lvl="1" indent="-171450" algn="l" defTabSz="711200">
              <a:lnSpc>
                <a:spcPct val="100000"/>
              </a:lnSpc>
              <a:spcBef>
                <a:spcPts val="600"/>
              </a:spcBef>
              <a:buChar char="••"/>
            </a:pPr>
            <a:r>
              <a:rPr lang="en-US" sz="1400" kern="1200" dirty="0">
                <a:solidFill>
                  <a:schemeClr val="tx1"/>
                </a:solidFill>
              </a:rPr>
              <a:t>We learned that parents need more warming up to the SEL topic.</a:t>
            </a:r>
          </a:p>
          <a:p>
            <a:pPr marL="171450" lvl="1" indent="-171450" algn="l" defTabSz="711200">
              <a:lnSpc>
                <a:spcPct val="100000"/>
              </a:lnSpc>
              <a:spcBef>
                <a:spcPts val="600"/>
              </a:spcBef>
              <a:buChar char="••"/>
            </a:pPr>
            <a:r>
              <a:rPr lang="en-US" sz="1400" kern="1200" dirty="0">
                <a:solidFill>
                  <a:schemeClr val="tx1"/>
                </a:solidFill>
              </a:rPr>
              <a:t>“Self management” and “emotional intelligence” are examples of technical language to avoid. On the other hand, “social skills” and “goal setting” are familiar and appealing.</a:t>
            </a:r>
          </a:p>
          <a:p>
            <a:pPr marL="171450" lvl="1" indent="-171450" algn="l" defTabSz="711200">
              <a:lnSpc>
                <a:spcPct val="100000"/>
              </a:lnSpc>
              <a:spcBef>
                <a:spcPts val="600"/>
              </a:spcBef>
              <a:buChar char="••"/>
            </a:pPr>
            <a:r>
              <a:rPr lang="en-US" sz="1400" kern="1200" dirty="0">
                <a:solidFill>
                  <a:schemeClr val="tx1"/>
                </a:solidFill>
              </a:rPr>
              <a:t>Parents want to understand practical application. They are interested in program examples and resist new efforts to “evaluate” their children.</a:t>
            </a:r>
          </a:p>
        </p:txBody>
      </p:sp>
      <p:sp>
        <p:nvSpPr>
          <p:cNvPr id="6" name="Freeform 5"/>
          <p:cNvSpPr/>
          <p:nvPr/>
        </p:nvSpPr>
        <p:spPr>
          <a:xfrm>
            <a:off x="321469" y="1164626"/>
            <a:ext cx="2778919" cy="559816"/>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166101" tIns="131811" rIns="166101" bIns="131811" numCol="1" spcCol="1270" anchor="ctr" anchorCtr="0">
            <a:noAutofit/>
          </a:bodyPr>
          <a:lstStyle/>
          <a:p>
            <a:pPr lvl="0" defTabSz="800100">
              <a:lnSpc>
                <a:spcPct val="90000"/>
              </a:lnSpc>
              <a:spcBef>
                <a:spcPct val="0"/>
              </a:spcBef>
              <a:spcAft>
                <a:spcPct val="35000"/>
              </a:spcAft>
            </a:pPr>
            <a:r>
              <a:rPr lang="en-US" b="1" kern="1200" dirty="0"/>
              <a:t>Introducing SEL</a:t>
            </a:r>
          </a:p>
        </p:txBody>
      </p:sp>
      <p:sp>
        <p:nvSpPr>
          <p:cNvPr id="9" name="Freeform 4"/>
          <p:cNvSpPr/>
          <p:nvPr/>
        </p:nvSpPr>
        <p:spPr>
          <a:xfrm>
            <a:off x="4844324" y="1712161"/>
            <a:ext cx="3801995" cy="2879171"/>
          </a:xfrm>
          <a:prstGeom prst="rect">
            <a:avLst/>
          </a:prstGeom>
          <a:solidFill>
            <a:schemeClr val="tx2">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1" rIns="379166" bIns="255343" numCol="1" spcCol="1270" anchor="ctr" anchorCtr="0">
            <a:noAutofit/>
          </a:bodyPr>
          <a:lstStyle/>
          <a:p>
            <a:pPr marL="171450" lvl="1" indent="-171450" defTabSz="711200">
              <a:spcBef>
                <a:spcPts val="600"/>
              </a:spcBef>
              <a:buChar char="••"/>
            </a:pPr>
            <a:r>
              <a:rPr lang="en-US" sz="1400" dirty="0"/>
              <a:t>As with professionals, the GAIN frame is persuasive. Broad themes of “success in school and life” resonate with parents and the field alike.</a:t>
            </a:r>
          </a:p>
          <a:p>
            <a:pPr marL="171450" lvl="1" indent="-171450" defTabSz="711200">
              <a:spcBef>
                <a:spcPts val="600"/>
              </a:spcBef>
              <a:buChar char="••"/>
            </a:pPr>
            <a:r>
              <a:rPr lang="en-US" sz="1400" dirty="0"/>
              <a:t>A winning element of the EMPOWERMENT frame is the emphasis that “all adults” have a role. “Parents” say they deserve a call out.</a:t>
            </a:r>
          </a:p>
          <a:p>
            <a:pPr marL="171450" lvl="1" indent="-171450" defTabSz="711200">
              <a:spcBef>
                <a:spcPts val="600"/>
              </a:spcBef>
              <a:buChar char="••"/>
            </a:pPr>
            <a:r>
              <a:rPr lang="en-US" sz="1400" dirty="0"/>
              <a:t>The EQUITY frame continues to have a niche audience.  </a:t>
            </a:r>
            <a:r>
              <a:rPr lang="en-US" sz="1400" dirty="0">
                <a:solidFill>
                  <a:schemeClr val="tx1"/>
                </a:solidFill>
              </a:rPr>
              <a:t>It can alienate -- some parents found it “condescending.”</a:t>
            </a:r>
          </a:p>
        </p:txBody>
      </p:sp>
      <p:sp>
        <p:nvSpPr>
          <p:cNvPr id="10" name="Freeform 5"/>
          <p:cNvSpPr/>
          <p:nvPr/>
        </p:nvSpPr>
        <p:spPr>
          <a:xfrm>
            <a:off x="4767263" y="1164626"/>
            <a:ext cx="2778919" cy="559816"/>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166101" tIns="131811" rIns="166101" bIns="131811" numCol="1" spcCol="1270" anchor="ctr" anchorCtr="0">
            <a:noAutofit/>
          </a:bodyPr>
          <a:lstStyle/>
          <a:p>
            <a:pPr lvl="0" defTabSz="800100">
              <a:lnSpc>
                <a:spcPct val="90000"/>
              </a:lnSpc>
              <a:spcBef>
                <a:spcPct val="0"/>
              </a:spcBef>
              <a:spcAft>
                <a:spcPct val="35000"/>
              </a:spcAft>
            </a:pPr>
            <a:r>
              <a:rPr lang="en-US" b="1" kern="1200" dirty="0"/>
              <a:t>Framing</a:t>
            </a:r>
          </a:p>
        </p:txBody>
      </p:sp>
      <p:sp>
        <p:nvSpPr>
          <p:cNvPr id="4" name="Speech Bubble: Rectangle with Corners Rounded 3"/>
          <p:cNvSpPr/>
          <p:nvPr/>
        </p:nvSpPr>
        <p:spPr>
          <a:xfrm>
            <a:off x="352095" y="4577047"/>
            <a:ext cx="3894864" cy="1822424"/>
          </a:xfrm>
          <a:prstGeom prst="wedgeRoundRectCallout">
            <a:avLst>
              <a:gd name="adj1" fmla="val -9094"/>
              <a:gd name="adj2" fmla="val 593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i="1" dirty="0"/>
              <a:t>“Children’s learning starts at home, but also learning at school and afterschool, is a better formation.” </a:t>
            </a:r>
            <a:r>
              <a:rPr lang="en-US" dirty="0"/>
              <a:t>Dallas</a:t>
            </a:r>
          </a:p>
        </p:txBody>
      </p:sp>
      <p:sp>
        <p:nvSpPr>
          <p:cNvPr id="11" name="Speech Bubble: Rectangle with Corners Rounded 10"/>
          <p:cNvSpPr/>
          <p:nvPr/>
        </p:nvSpPr>
        <p:spPr>
          <a:xfrm>
            <a:off x="4797889" y="4577047"/>
            <a:ext cx="3894864" cy="1822424"/>
          </a:xfrm>
          <a:prstGeom prst="wedgeRoundRectCallout">
            <a:avLst>
              <a:gd name="adj1" fmla="val -9094"/>
              <a:gd name="adj2" fmla="val 5936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solidFill>
                  <a:schemeClr val="tx1"/>
                </a:solidFill>
              </a:rPr>
              <a:t>“All of that [GAIN frame] is what you want for your kids in the end, for them to be happy, healthy, sociable beings.” </a:t>
            </a:r>
            <a:r>
              <a:rPr lang="en-US" dirty="0">
                <a:solidFill>
                  <a:schemeClr val="tx1"/>
                </a:solidFill>
              </a:rPr>
              <a:t>Boston</a:t>
            </a:r>
          </a:p>
        </p:txBody>
      </p:sp>
    </p:spTree>
    <p:extLst>
      <p:ext uri="{BB962C8B-B14F-4D97-AF65-F5344CB8AC3E}">
        <p14:creationId xmlns:p14="http://schemas.microsoft.com/office/powerpoint/2010/main" val="330101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for Framing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22</a:t>
            </a:fld>
            <a:endParaRPr lang="en-US" dirty="0"/>
          </a:p>
        </p:txBody>
      </p:sp>
      <p:graphicFrame>
        <p:nvGraphicFramePr>
          <p:cNvPr id="4" name="Table 3"/>
          <p:cNvGraphicFramePr>
            <a:graphicFrameLocks noGrp="1"/>
          </p:cNvGraphicFramePr>
          <p:nvPr>
            <p:extLst/>
          </p:nvPr>
        </p:nvGraphicFramePr>
        <p:xfrm>
          <a:off x="219850" y="939057"/>
          <a:ext cx="8527797" cy="5753612"/>
        </p:xfrm>
        <a:graphic>
          <a:graphicData uri="http://schemas.openxmlformats.org/drawingml/2006/table">
            <a:tbl>
              <a:tblPr firstRow="1" bandRow="1">
                <a:tableStyleId>{2D5ABB26-0587-4C30-8999-92F81FD0307C}</a:tableStyleId>
              </a:tblPr>
              <a:tblGrid>
                <a:gridCol w="3529841">
                  <a:extLst>
                    <a:ext uri="{9D8B030D-6E8A-4147-A177-3AD203B41FA5}">
                      <a16:colId xmlns:a16="http://schemas.microsoft.com/office/drawing/2014/main" xmlns="" val="4086989290"/>
                    </a:ext>
                  </a:extLst>
                </a:gridCol>
                <a:gridCol w="791716">
                  <a:extLst>
                    <a:ext uri="{9D8B030D-6E8A-4147-A177-3AD203B41FA5}">
                      <a16:colId xmlns:a16="http://schemas.microsoft.com/office/drawing/2014/main" xmlns="" val="2208841982"/>
                    </a:ext>
                  </a:extLst>
                </a:gridCol>
                <a:gridCol w="4206240">
                  <a:extLst>
                    <a:ext uri="{9D8B030D-6E8A-4147-A177-3AD203B41FA5}">
                      <a16:colId xmlns:a16="http://schemas.microsoft.com/office/drawing/2014/main" xmlns="" val="3340304196"/>
                    </a:ext>
                  </a:extLst>
                </a:gridCol>
              </a:tblGrid>
              <a:tr h="1031664">
                <a:tc>
                  <a:txBody>
                    <a:bodyPr/>
                    <a:lstStyle/>
                    <a:p>
                      <a:pPr algn="ctr"/>
                      <a:r>
                        <a:rPr lang="en-US" sz="1500" dirty="0"/>
                        <a:t>What motivates audiences to be involved or supportive</a:t>
                      </a:r>
                      <a:r>
                        <a:rPr lang="en-US" sz="1500" baseline="0" dirty="0"/>
                        <a:t> of SEL efforts?</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b="1" dirty="0"/>
                        <a:t>Gain frame </a:t>
                      </a:r>
                      <a:r>
                        <a:rPr lang="en-US" sz="1500" dirty="0"/>
                        <a:t>and </a:t>
                      </a:r>
                      <a:r>
                        <a:rPr lang="en-US" sz="1500" baseline="0" dirty="0"/>
                        <a:t>benefits to children. </a:t>
                      </a:r>
                      <a:br>
                        <a:rPr lang="en-US" sz="1500" baseline="0" dirty="0"/>
                      </a:br>
                      <a:r>
                        <a:rPr lang="en-US" sz="1500" baseline="0" dirty="0"/>
                        <a:t>Professionals and Parents respond positively to children being “prepared” and ready to meet their “potential.”</a:t>
                      </a:r>
                      <a:endParaRPr lang="en-US" sz="1500" dirty="0">
                        <a:latin typeface="+mn-lt"/>
                      </a:endParaRPr>
                    </a:p>
                  </a:txBody>
                  <a:tcPr anchor="ctr">
                    <a:solidFill>
                      <a:schemeClr val="bg1"/>
                    </a:solidFill>
                  </a:tcPr>
                </a:tc>
                <a:extLst>
                  <a:ext uri="{0D108BD9-81ED-4DB2-BD59-A6C34878D82A}">
                    <a16:rowId xmlns:a16="http://schemas.microsoft.com/office/drawing/2014/main" xmlns="" val="3484275498"/>
                  </a:ext>
                </a:extLst>
              </a:tr>
              <a:tr h="1171218">
                <a:tc>
                  <a:txBody>
                    <a:bodyPr/>
                    <a:lstStyle/>
                    <a:p>
                      <a:pPr algn="ctr"/>
                      <a:r>
                        <a:rPr lang="en-US" sz="1500" dirty="0"/>
                        <a:t>How do we talk about this when there is no generally accepted vocabulary</a:t>
                      </a:r>
                      <a:r>
                        <a:rPr lang="en-US" sz="1500" baseline="0" dirty="0"/>
                        <a:t>?</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dirty="0"/>
                        <a:t>Specifics and program examples: “manage emotion,</a:t>
                      </a:r>
                      <a:r>
                        <a:rPr lang="en-US" sz="1500" baseline="0" dirty="0"/>
                        <a:t> build positive relationships, navigate social environments;” and always in tandem with academic learning.</a:t>
                      </a:r>
                      <a:endParaRPr lang="en-US" sz="1500" dirty="0">
                        <a:latin typeface="+mn-lt"/>
                      </a:endParaRPr>
                    </a:p>
                  </a:txBody>
                  <a:tcPr anchor="ctr">
                    <a:solidFill>
                      <a:schemeClr val="bg1"/>
                    </a:solidFill>
                  </a:tcPr>
                </a:tc>
                <a:extLst>
                  <a:ext uri="{0D108BD9-81ED-4DB2-BD59-A6C34878D82A}">
                    <a16:rowId xmlns:a16="http://schemas.microsoft.com/office/drawing/2014/main" xmlns="" val="3639454579"/>
                  </a:ext>
                </a:extLst>
              </a:tr>
              <a:tr h="1398772">
                <a:tc>
                  <a:txBody>
                    <a:bodyPr/>
                    <a:lstStyle/>
                    <a:p>
                      <a:pPr algn="ctr"/>
                      <a:r>
                        <a:rPr lang="en-US" sz="1500" dirty="0"/>
                        <a:t>What are ways to customize the</a:t>
                      </a:r>
                      <a:br>
                        <a:rPr lang="en-US" sz="1500" dirty="0"/>
                      </a:br>
                      <a:r>
                        <a:rPr lang="en-US" sz="1500" dirty="0"/>
                        <a:t>message by audience?</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spcBef>
                          <a:spcPts val="400"/>
                        </a:spcBef>
                      </a:pPr>
                      <a:r>
                        <a:rPr lang="en-US" sz="1400" dirty="0"/>
                        <a:t>*</a:t>
                      </a:r>
                      <a:r>
                        <a:rPr lang="en-US" sz="1400" b="1" dirty="0"/>
                        <a:t>All adults</a:t>
                      </a:r>
                      <a:r>
                        <a:rPr lang="en-US" sz="1400" dirty="0"/>
                        <a:t> have a role (K-12, Afterschool, Parents)</a:t>
                      </a:r>
                    </a:p>
                    <a:p>
                      <a:pPr algn="ctr">
                        <a:spcBef>
                          <a:spcPts val="400"/>
                        </a:spcBef>
                      </a:pPr>
                      <a:r>
                        <a:rPr lang="en-US" sz="1400" dirty="0"/>
                        <a:t>*</a:t>
                      </a:r>
                      <a:r>
                        <a:rPr lang="en-US" sz="1400" b="1" dirty="0"/>
                        <a:t>Learning</a:t>
                      </a:r>
                      <a:r>
                        <a:rPr lang="en-US" sz="1400" dirty="0"/>
                        <a:t> equation</a:t>
                      </a:r>
                      <a:r>
                        <a:rPr lang="en-US" sz="1400" baseline="0" dirty="0"/>
                        <a:t> (for all)</a:t>
                      </a:r>
                    </a:p>
                    <a:p>
                      <a:pPr algn="ctr">
                        <a:spcBef>
                          <a:spcPts val="400"/>
                        </a:spcBef>
                      </a:pPr>
                      <a:r>
                        <a:rPr lang="en-US" sz="1400" baseline="0" dirty="0"/>
                        <a:t>*Good </a:t>
                      </a:r>
                      <a:r>
                        <a:rPr lang="en-US" sz="1400" b="1" baseline="0" dirty="0"/>
                        <a:t>citizens</a:t>
                      </a:r>
                      <a:r>
                        <a:rPr lang="en-US" sz="1400" baseline="0" dirty="0"/>
                        <a:t> (for Policy)</a:t>
                      </a:r>
                    </a:p>
                    <a:p>
                      <a:pPr algn="ctr">
                        <a:spcBef>
                          <a:spcPts val="400"/>
                        </a:spcBef>
                      </a:pPr>
                      <a:r>
                        <a:rPr lang="en-US" sz="1400" baseline="0" dirty="0"/>
                        <a:t>*Closing the </a:t>
                      </a:r>
                      <a:r>
                        <a:rPr lang="en-US" sz="1400" b="1" baseline="0" dirty="0"/>
                        <a:t>opportunity gap </a:t>
                      </a:r>
                      <a:r>
                        <a:rPr lang="en-US" sz="1400" baseline="0" dirty="0"/>
                        <a:t>(for some)</a:t>
                      </a:r>
                      <a:endParaRPr lang="en-US" sz="1400" dirty="0">
                        <a:latin typeface="+mn-lt"/>
                      </a:endParaRPr>
                    </a:p>
                  </a:txBody>
                  <a:tcPr anchor="ctr">
                    <a:solidFill>
                      <a:schemeClr val="bg1"/>
                    </a:solidFill>
                  </a:tcPr>
                </a:tc>
                <a:extLst>
                  <a:ext uri="{0D108BD9-81ED-4DB2-BD59-A6C34878D82A}">
                    <a16:rowId xmlns:a16="http://schemas.microsoft.com/office/drawing/2014/main" xmlns="" val="1870542500"/>
                  </a:ext>
                </a:extLst>
              </a:tr>
              <a:tr h="1075979">
                <a:tc>
                  <a:txBody>
                    <a:bodyPr/>
                    <a:lstStyle/>
                    <a:p>
                      <a:pPr algn="ctr"/>
                      <a:r>
                        <a:rPr lang="en-US" sz="1500" dirty="0"/>
                        <a:t>How far can we go in communicating the problem or potential benefit?</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dirty="0"/>
                        <a:t>Be</a:t>
                      </a:r>
                      <a:r>
                        <a:rPr lang="en-US" sz="1500" baseline="0" dirty="0"/>
                        <a:t> careful. Across audiences, push back on “prevention” and “solutions” frames gives reason to temper communication.</a:t>
                      </a:r>
                      <a:endParaRPr lang="en-US" sz="1500" dirty="0">
                        <a:latin typeface="+mn-lt"/>
                      </a:endParaRPr>
                    </a:p>
                  </a:txBody>
                  <a:tcPr anchor="ctr">
                    <a:solidFill>
                      <a:schemeClr val="bg1"/>
                    </a:solidFill>
                  </a:tcPr>
                </a:tc>
                <a:extLst>
                  <a:ext uri="{0D108BD9-81ED-4DB2-BD59-A6C34878D82A}">
                    <a16:rowId xmlns:a16="http://schemas.microsoft.com/office/drawing/2014/main" xmlns="" val="2703567468"/>
                  </a:ext>
                </a:extLst>
              </a:tr>
              <a:tr h="1075979">
                <a:tc>
                  <a:txBody>
                    <a:bodyPr/>
                    <a:lstStyle/>
                    <a:p>
                      <a:pPr algn="ctr"/>
                      <a:r>
                        <a:rPr lang="en-US" sz="1500" dirty="0"/>
                        <a:t>What are we really asking for?</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dirty="0"/>
                        <a:t>For leaders to make</a:t>
                      </a:r>
                      <a:r>
                        <a:rPr lang="en-US" sz="1500" baseline="0" dirty="0"/>
                        <a:t> SEL a “</a:t>
                      </a:r>
                      <a:r>
                        <a:rPr lang="en-US" sz="1500" b="1" baseline="0" dirty="0"/>
                        <a:t>priority</a:t>
                      </a:r>
                      <a:r>
                        <a:rPr lang="en-US" sz="1500" baseline="0" dirty="0"/>
                        <a:t>.” </a:t>
                      </a:r>
                      <a:br>
                        <a:rPr lang="en-US" sz="1500" baseline="0" dirty="0"/>
                      </a:br>
                      <a:r>
                        <a:rPr lang="en-US" sz="1500" baseline="0" dirty="0"/>
                        <a:t>For parents to support SEL for “</a:t>
                      </a:r>
                      <a:r>
                        <a:rPr lang="en-US" sz="1500" b="1" baseline="0" dirty="0"/>
                        <a:t>all children</a:t>
                      </a:r>
                      <a:r>
                        <a:rPr lang="en-US" sz="1500" baseline="0" dirty="0"/>
                        <a:t>.”</a:t>
                      </a:r>
                    </a:p>
                    <a:p>
                      <a:pPr algn="ctr"/>
                      <a:r>
                        <a:rPr lang="en-US" sz="1500" baseline="0" dirty="0"/>
                        <a:t>These messages build awareness and urgency.</a:t>
                      </a:r>
                      <a:endParaRPr lang="en-US" sz="1500" dirty="0">
                        <a:latin typeface="+mn-lt"/>
                      </a:endParaRPr>
                    </a:p>
                  </a:txBody>
                  <a:tcPr anchor="ctr">
                    <a:solidFill>
                      <a:schemeClr val="bg1"/>
                    </a:solidFill>
                  </a:tcPr>
                </a:tc>
                <a:extLst>
                  <a:ext uri="{0D108BD9-81ED-4DB2-BD59-A6C34878D82A}">
                    <a16:rowId xmlns:a16="http://schemas.microsoft.com/office/drawing/2014/main" xmlns="" val="490608061"/>
                  </a:ext>
                </a:extLst>
              </a:tr>
            </a:tbl>
          </a:graphicData>
        </a:graphic>
      </p:graphicFrame>
      <p:pic>
        <p:nvPicPr>
          <p:cNvPr id="5" name="Picture 4"/>
          <p:cNvPicPr>
            <a:picLocks noChangeAspect="1"/>
          </p:cNvPicPr>
          <p:nvPr/>
        </p:nvPicPr>
        <p:blipFill>
          <a:blip r:embed="rId2"/>
          <a:stretch>
            <a:fillRect/>
          </a:stretch>
        </p:blipFill>
        <p:spPr>
          <a:xfrm>
            <a:off x="3912221" y="1048759"/>
            <a:ext cx="514376" cy="660434"/>
          </a:xfrm>
          <a:prstGeom prst="rect">
            <a:avLst/>
          </a:prstGeom>
        </p:spPr>
      </p:pic>
      <p:pic>
        <p:nvPicPr>
          <p:cNvPr id="6" name="Picture 5"/>
          <p:cNvPicPr>
            <a:picLocks noChangeAspect="1"/>
          </p:cNvPicPr>
          <p:nvPr/>
        </p:nvPicPr>
        <p:blipFill>
          <a:blip r:embed="rId2"/>
          <a:stretch>
            <a:fillRect/>
          </a:stretch>
        </p:blipFill>
        <p:spPr>
          <a:xfrm>
            <a:off x="3912221" y="2146704"/>
            <a:ext cx="514376" cy="660434"/>
          </a:xfrm>
          <a:prstGeom prst="rect">
            <a:avLst/>
          </a:prstGeom>
        </p:spPr>
      </p:pic>
      <p:pic>
        <p:nvPicPr>
          <p:cNvPr id="7" name="Picture 6"/>
          <p:cNvPicPr>
            <a:picLocks noChangeAspect="1"/>
          </p:cNvPicPr>
          <p:nvPr/>
        </p:nvPicPr>
        <p:blipFill>
          <a:blip r:embed="rId2"/>
          <a:stretch>
            <a:fillRect/>
          </a:stretch>
        </p:blipFill>
        <p:spPr>
          <a:xfrm>
            <a:off x="3912221" y="3423065"/>
            <a:ext cx="514376" cy="660434"/>
          </a:xfrm>
          <a:prstGeom prst="rect">
            <a:avLst/>
          </a:prstGeom>
        </p:spPr>
      </p:pic>
      <p:pic>
        <p:nvPicPr>
          <p:cNvPr id="8" name="Picture 7"/>
          <p:cNvPicPr>
            <a:picLocks noChangeAspect="1"/>
          </p:cNvPicPr>
          <p:nvPr/>
        </p:nvPicPr>
        <p:blipFill>
          <a:blip r:embed="rId2"/>
          <a:stretch>
            <a:fillRect/>
          </a:stretch>
        </p:blipFill>
        <p:spPr>
          <a:xfrm>
            <a:off x="3912221" y="4654821"/>
            <a:ext cx="514376" cy="660434"/>
          </a:xfrm>
          <a:prstGeom prst="rect">
            <a:avLst/>
          </a:prstGeom>
        </p:spPr>
      </p:pic>
      <p:pic>
        <p:nvPicPr>
          <p:cNvPr id="9" name="Picture 8"/>
          <p:cNvPicPr>
            <a:picLocks noChangeAspect="1"/>
          </p:cNvPicPr>
          <p:nvPr/>
        </p:nvPicPr>
        <p:blipFill>
          <a:blip r:embed="rId2"/>
          <a:stretch>
            <a:fillRect/>
          </a:stretch>
        </p:blipFill>
        <p:spPr>
          <a:xfrm>
            <a:off x="3912221" y="5797369"/>
            <a:ext cx="514376" cy="660434"/>
          </a:xfrm>
          <a:prstGeom prst="rect">
            <a:avLst/>
          </a:prstGeom>
        </p:spPr>
      </p:pic>
    </p:spTree>
    <p:extLst>
      <p:ext uri="{BB962C8B-B14F-4D97-AF65-F5344CB8AC3E}">
        <p14:creationId xmlns:p14="http://schemas.microsoft.com/office/powerpoint/2010/main" val="363665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on Communicating with Parents</a:t>
            </a:r>
          </a:p>
        </p:txBody>
      </p:sp>
      <p:sp>
        <p:nvSpPr>
          <p:cNvPr id="3" name="Slide Number Placeholder 2"/>
          <p:cNvSpPr>
            <a:spLocks noGrp="1"/>
          </p:cNvSpPr>
          <p:nvPr>
            <p:ph type="sldNum" sz="quarter" idx="4"/>
          </p:nvPr>
        </p:nvSpPr>
        <p:spPr/>
        <p:txBody>
          <a:bodyPr/>
          <a:lstStyle/>
          <a:p>
            <a:fld id="{62DFECC4-1679-4D45-9635-E86BD1EE09E9}" type="slidenum">
              <a:rPr lang="en-US" smtClean="0"/>
              <a:pPr/>
              <a:t>23</a:t>
            </a:fld>
            <a:endParaRPr lang="en-US" dirty="0"/>
          </a:p>
        </p:txBody>
      </p:sp>
      <p:sp>
        <p:nvSpPr>
          <p:cNvPr id="4" name="Text Placeholder 3"/>
          <p:cNvSpPr>
            <a:spLocks noGrp="1"/>
          </p:cNvSpPr>
          <p:nvPr>
            <p:ph type="body" sz="quarter" idx="13"/>
          </p:nvPr>
        </p:nvSpPr>
        <p:spPr/>
        <p:txBody>
          <a:bodyPr/>
          <a:lstStyle/>
          <a:p>
            <a:r>
              <a:rPr lang="en-US" dirty="0"/>
              <a:t>Focus groups suggest ways to tune the SEL message for parents.</a:t>
            </a:r>
          </a:p>
        </p:txBody>
      </p:sp>
      <p:grpSp>
        <p:nvGrpSpPr>
          <p:cNvPr id="11" name="Group 10"/>
          <p:cNvGrpSpPr/>
          <p:nvPr/>
        </p:nvGrpSpPr>
        <p:grpSpPr>
          <a:xfrm>
            <a:off x="-308344" y="1284136"/>
            <a:ext cx="9718158" cy="5573864"/>
            <a:chOff x="-308344" y="1562986"/>
            <a:chExt cx="9718158" cy="5369442"/>
          </a:xfrm>
        </p:grpSpPr>
        <p:graphicFrame>
          <p:nvGraphicFramePr>
            <p:cNvPr id="6" name="Diagram 5"/>
            <p:cNvGraphicFramePr/>
            <p:nvPr>
              <p:extLst/>
            </p:nvPr>
          </p:nvGraphicFramePr>
          <p:xfrm>
            <a:off x="-308344" y="1562986"/>
            <a:ext cx="9718158" cy="5369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644773" y="1907751"/>
              <a:ext cx="3200400" cy="4675639"/>
            </a:xfrm>
            <a:prstGeom prst="rect">
              <a:avLst/>
            </a:prstGeom>
            <a:noFill/>
          </p:spPr>
          <p:txBody>
            <a:bodyPr wrap="square" rtlCol="0">
              <a:spAutoFit/>
            </a:bodyPr>
            <a:lstStyle/>
            <a:p>
              <a:pPr marL="285750" indent="-285750">
                <a:buFont typeface="Arial" panose="020B0604020202020204" pitchFamily="34" charset="0"/>
                <a:buChar char="•"/>
              </a:pPr>
              <a:r>
                <a:rPr lang="en-US" dirty="0"/>
                <a:t>Leave parents out</a:t>
              </a:r>
              <a:br>
                <a:rPr lang="en-US" dirty="0"/>
              </a:br>
              <a:r>
                <a:rPr lang="en-US" dirty="0"/>
                <a:t>(directly or indirectly)</a:t>
              </a:r>
            </a:p>
            <a:p>
              <a:pPr marL="285750" indent="-285750">
                <a:spcBef>
                  <a:spcPts val="1100"/>
                </a:spcBef>
                <a:buFont typeface="Arial" panose="020B0604020202020204" pitchFamily="34" charset="0"/>
                <a:buChar char="•"/>
              </a:pPr>
              <a:r>
                <a:rPr lang="en-US" dirty="0"/>
                <a:t>Stress “emotional” over social and academic</a:t>
              </a:r>
            </a:p>
            <a:p>
              <a:pPr marL="285750" indent="-285750">
                <a:spcBef>
                  <a:spcPts val="1100"/>
                </a:spcBef>
                <a:buFont typeface="Arial" panose="020B0604020202020204" pitchFamily="34" charset="0"/>
                <a:buChar char="•"/>
              </a:pPr>
              <a:r>
                <a:rPr lang="en-US" dirty="0"/>
                <a:t>Try to create “a priority” over academics</a:t>
              </a:r>
            </a:p>
            <a:p>
              <a:pPr marL="285750" indent="-285750">
                <a:spcBef>
                  <a:spcPts val="1100"/>
                </a:spcBef>
                <a:buFont typeface="Arial" panose="020B0604020202020204" pitchFamily="34" charset="0"/>
                <a:buChar char="•"/>
              </a:pPr>
              <a:r>
                <a:rPr lang="en-US" dirty="0"/>
                <a:t>Fast-forward too quickly </a:t>
              </a:r>
              <a:br>
                <a:rPr lang="en-US" dirty="0"/>
              </a:br>
              <a:r>
                <a:rPr lang="en-US" dirty="0"/>
                <a:t>to individual assessment  or school evaluation </a:t>
              </a:r>
            </a:p>
            <a:p>
              <a:pPr marL="285750" indent="-285750">
                <a:spcBef>
                  <a:spcPts val="1100"/>
                </a:spcBef>
                <a:buFont typeface="Arial" panose="020B0604020202020204" pitchFamily="34" charset="0"/>
                <a:buChar char="•"/>
              </a:pPr>
              <a:r>
                <a:rPr lang="en-US" dirty="0"/>
                <a:t>Lead with inequity </a:t>
              </a:r>
              <a:br>
                <a:rPr lang="en-US" dirty="0"/>
              </a:br>
              <a:r>
                <a:rPr lang="en-US" dirty="0"/>
                <a:t>(or suggest family insufficiencies)</a:t>
              </a:r>
            </a:p>
            <a:p>
              <a:pPr marL="285750" indent="-285750">
                <a:spcBef>
                  <a:spcPts val="1100"/>
                </a:spcBef>
                <a:buFont typeface="Arial" panose="020B0604020202020204" pitchFamily="34" charset="0"/>
                <a:buChar char="•"/>
              </a:pPr>
              <a:r>
                <a:rPr lang="en-US" dirty="0"/>
                <a:t>Overlook the how-to and practical application</a:t>
              </a:r>
            </a:p>
          </p:txBody>
        </p:sp>
        <p:sp>
          <p:nvSpPr>
            <p:cNvPr id="10" name="TextBox 9"/>
            <p:cNvSpPr txBox="1"/>
            <p:nvPr/>
          </p:nvSpPr>
          <p:spPr>
            <a:xfrm>
              <a:off x="1414130" y="1894927"/>
              <a:ext cx="3200400" cy="4916731"/>
            </a:xfrm>
            <a:prstGeom prst="rect">
              <a:avLst/>
            </a:prstGeom>
            <a:noFill/>
          </p:spPr>
          <p:txBody>
            <a:bodyPr wrap="square" rtlCol="0">
              <a:spAutoFit/>
            </a:bodyPr>
            <a:lstStyle/>
            <a:p>
              <a:pPr marL="285750" indent="-285750">
                <a:buFont typeface="Arial" panose="020B0604020202020204" pitchFamily="34" charset="0"/>
                <a:buChar char="•"/>
              </a:pPr>
              <a:r>
                <a:rPr lang="en-US" dirty="0"/>
                <a:t>Stress the complement to academics:</a:t>
              </a:r>
              <a:br>
                <a:rPr lang="en-US" dirty="0"/>
              </a:br>
              <a:r>
                <a:rPr lang="en-US" sz="1600" i="1" dirty="0"/>
                <a:t>“the learning equation”</a:t>
              </a:r>
              <a:r>
                <a:rPr lang="en-US" sz="1600" dirty="0"/>
                <a:t/>
              </a:r>
              <a:br>
                <a:rPr lang="en-US" sz="1600" dirty="0"/>
              </a:br>
              <a:r>
                <a:rPr lang="en-US" sz="1600" i="1" dirty="0"/>
                <a:t>“beyond academics”</a:t>
              </a:r>
              <a:br>
                <a:rPr lang="en-US" sz="1600" i="1" dirty="0"/>
              </a:br>
              <a:r>
                <a:rPr lang="en-US" sz="1600" i="1" dirty="0"/>
                <a:t>“in addition to”</a:t>
              </a:r>
              <a:br>
                <a:rPr lang="en-US" sz="1600" i="1" dirty="0"/>
              </a:br>
              <a:r>
                <a:rPr lang="en-US" sz="1600" i="1" dirty="0"/>
                <a:t>“for school, for life”</a:t>
              </a:r>
              <a:endParaRPr lang="en-US" i="1" dirty="0"/>
            </a:p>
            <a:p>
              <a:pPr marL="285750" indent="-285750">
                <a:spcBef>
                  <a:spcPts val="1100"/>
                </a:spcBef>
                <a:buFont typeface="Arial" panose="020B0604020202020204" pitchFamily="34" charset="0"/>
                <a:buChar char="•"/>
              </a:pPr>
              <a:r>
                <a:rPr lang="en-US" dirty="0"/>
                <a:t>Frame the big picture:</a:t>
              </a:r>
              <a:br>
                <a:rPr lang="en-US" dirty="0"/>
              </a:br>
              <a:r>
                <a:rPr lang="en-US" sz="1600" i="1" dirty="0"/>
                <a:t>“helping students”</a:t>
              </a:r>
              <a:br>
                <a:rPr lang="en-US" sz="1600" i="1" dirty="0"/>
              </a:br>
              <a:r>
                <a:rPr lang="en-US" sz="1600" i="1" dirty="0"/>
                <a:t>“succeed”</a:t>
              </a:r>
              <a:br>
                <a:rPr lang="en-US" sz="1600" i="1" dirty="0"/>
              </a:br>
              <a:r>
                <a:rPr lang="en-US" sz="1600" i="1" dirty="0"/>
                <a:t>“all students” benefit</a:t>
              </a:r>
              <a:br>
                <a:rPr lang="en-US" sz="1600" i="1" dirty="0"/>
              </a:br>
              <a:r>
                <a:rPr lang="en-US" sz="1600" i="1" dirty="0"/>
                <a:t>“fulfill potential”</a:t>
              </a:r>
              <a:br>
                <a:rPr lang="en-US" sz="1600" i="1" dirty="0"/>
              </a:br>
              <a:r>
                <a:rPr lang="en-US" sz="1600" i="1" dirty="0"/>
                <a:t>“life lessons”</a:t>
              </a:r>
            </a:p>
            <a:p>
              <a:pPr marL="285750" indent="-285750">
                <a:spcBef>
                  <a:spcPts val="1100"/>
                </a:spcBef>
                <a:buFont typeface="Arial" panose="020B0604020202020204" pitchFamily="34" charset="0"/>
                <a:buChar char="•"/>
              </a:pPr>
              <a:r>
                <a:rPr lang="en-US" dirty="0"/>
                <a:t>Acknowledge all roles: </a:t>
              </a:r>
              <a:br>
                <a:rPr lang="en-US" dirty="0"/>
              </a:br>
              <a:r>
                <a:rPr lang="en-US" sz="1600" i="1" dirty="0"/>
                <a:t>adults</a:t>
              </a:r>
              <a:r>
                <a:rPr lang="en-US" sz="1600" dirty="0"/>
                <a:t>, </a:t>
              </a:r>
              <a:r>
                <a:rPr lang="en-US" sz="1600" i="1" dirty="0"/>
                <a:t>home</a:t>
              </a:r>
              <a:r>
                <a:rPr lang="en-US" sz="1600" dirty="0"/>
                <a:t>, </a:t>
              </a:r>
              <a:r>
                <a:rPr lang="en-US" sz="1600" i="1" dirty="0"/>
                <a:t>school</a:t>
              </a:r>
              <a:r>
                <a:rPr lang="en-US" sz="1600" dirty="0"/>
                <a:t>, </a:t>
              </a:r>
              <a:r>
                <a:rPr lang="en-US" sz="1600" i="1" dirty="0"/>
                <a:t>afterschool</a:t>
              </a:r>
            </a:p>
            <a:p>
              <a:pPr marL="285750" indent="-285750">
                <a:spcBef>
                  <a:spcPts val="1100"/>
                </a:spcBef>
                <a:buFont typeface="Arial" panose="020B0604020202020204" pitchFamily="34" charset="0"/>
                <a:buChar char="•"/>
              </a:pPr>
              <a:r>
                <a:rPr lang="en-US" dirty="0"/>
                <a:t>Start with familiar skills to build up the case</a:t>
              </a:r>
            </a:p>
          </p:txBody>
        </p:sp>
      </p:grpSp>
    </p:spTree>
    <p:extLst>
      <p:ext uri="{BB962C8B-B14F-4D97-AF65-F5344CB8AC3E}">
        <p14:creationId xmlns:p14="http://schemas.microsoft.com/office/powerpoint/2010/main" val="171343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News</a:t>
            </a:r>
          </a:p>
        </p:txBody>
      </p:sp>
      <p:sp>
        <p:nvSpPr>
          <p:cNvPr id="3" name="Slide Number Placeholder 2"/>
          <p:cNvSpPr>
            <a:spLocks noGrp="1"/>
          </p:cNvSpPr>
          <p:nvPr>
            <p:ph type="sldNum" sz="quarter" idx="4"/>
          </p:nvPr>
        </p:nvSpPr>
        <p:spPr/>
        <p:txBody>
          <a:bodyPr/>
          <a:lstStyle/>
          <a:p>
            <a:fld id="{62DFECC4-1679-4D45-9635-E86BD1EE09E9}" type="slidenum">
              <a:rPr lang="en-US" smtClean="0"/>
              <a:pPr/>
              <a:t>24</a:t>
            </a:fld>
            <a:endParaRPr lang="en-US" dirty="0"/>
          </a:p>
        </p:txBody>
      </p:sp>
      <p:sp>
        <p:nvSpPr>
          <p:cNvPr id="4" name="TextBox 3"/>
          <p:cNvSpPr txBox="1"/>
          <p:nvPr/>
        </p:nvSpPr>
        <p:spPr>
          <a:xfrm>
            <a:off x="74315" y="2081430"/>
            <a:ext cx="3275437" cy="3698448"/>
          </a:xfrm>
          <a:prstGeom prst="rect">
            <a:avLst/>
          </a:prstGeom>
          <a:noFill/>
        </p:spPr>
        <p:txBody>
          <a:bodyPr wrap="square" rtlCol="0">
            <a:spAutoFit/>
          </a:bodyPr>
          <a:lstStyle/>
          <a:p>
            <a:pPr marL="285750" indent="-285750">
              <a:spcBef>
                <a:spcPts val="1100"/>
              </a:spcBef>
              <a:buClr>
                <a:schemeClr val="accent5"/>
              </a:buClr>
              <a:buFont typeface="Arial" panose="020B0604020202020204" pitchFamily="34" charset="0"/>
              <a:buChar char="•"/>
            </a:pPr>
            <a:r>
              <a:rPr lang="en-US" dirty="0"/>
              <a:t>SEL is a shared priority among these audiences.</a:t>
            </a:r>
          </a:p>
          <a:p>
            <a:pPr marL="285750" indent="-285750">
              <a:spcBef>
                <a:spcPts val="1100"/>
              </a:spcBef>
              <a:buClr>
                <a:schemeClr val="accent5"/>
              </a:buClr>
              <a:buFont typeface="Arial" panose="020B0604020202020204" pitchFamily="34" charset="0"/>
              <a:buChar char="•"/>
            </a:pPr>
            <a:r>
              <a:rPr lang="en-US" dirty="0"/>
              <a:t>Other items on the education agenda are a chance to tune and target the message (but they are not necessarily competing with SEL).</a:t>
            </a:r>
          </a:p>
          <a:p>
            <a:pPr marL="285750" indent="-285750">
              <a:spcBef>
                <a:spcPts val="1100"/>
              </a:spcBef>
              <a:buClr>
                <a:schemeClr val="accent5"/>
              </a:buClr>
              <a:buFont typeface="Arial" panose="020B0604020202020204" pitchFamily="34" charset="0"/>
              <a:buChar char="•"/>
            </a:pPr>
            <a:r>
              <a:rPr lang="en-US" dirty="0"/>
              <a:t>According to respondents, their communities are active and likely to stay engaged on this topic.</a:t>
            </a:r>
          </a:p>
        </p:txBody>
      </p:sp>
      <p:graphicFrame>
        <p:nvGraphicFramePr>
          <p:cNvPr id="13" name="Table 12"/>
          <p:cNvGraphicFramePr>
            <a:graphicFrameLocks noGrp="1"/>
          </p:cNvGraphicFramePr>
          <p:nvPr>
            <p:extLst/>
          </p:nvPr>
        </p:nvGraphicFramePr>
        <p:xfrm>
          <a:off x="3319805"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xmlns="" val="1393040191"/>
                    </a:ext>
                  </a:extLst>
                </a:gridCol>
              </a:tblGrid>
              <a:tr h="374904">
                <a:tc>
                  <a:txBody>
                    <a:bodyPr/>
                    <a:lstStyle/>
                    <a:p>
                      <a:pPr algn="ctr"/>
                      <a:r>
                        <a:rPr lang="en-US" sz="1600" dirty="0">
                          <a:solidFill>
                            <a:schemeClr val="bg1"/>
                          </a:solidFill>
                        </a:rPr>
                        <a:t>Policy</a:t>
                      </a:r>
                    </a:p>
                  </a:txBody>
                  <a:tcPr>
                    <a:solidFill>
                      <a:schemeClr val="accent1"/>
                    </a:solidFill>
                  </a:tcPr>
                </a:tc>
                <a:extLst>
                  <a:ext uri="{0D108BD9-81ED-4DB2-BD59-A6C34878D82A}">
                    <a16:rowId xmlns:a16="http://schemas.microsoft.com/office/drawing/2014/main" xmlns="" val="1320623596"/>
                  </a:ext>
                </a:extLst>
              </a:tr>
              <a:tr h="386915">
                <a:tc>
                  <a:txBody>
                    <a:bodyPr/>
                    <a:lstStyle/>
                    <a:p>
                      <a:pPr marL="166688" indent="-166688">
                        <a:buFont typeface="Arial" panose="020B0604020202020204" pitchFamily="34" charset="0"/>
                        <a:buChar char="•"/>
                      </a:pPr>
                      <a:r>
                        <a:rPr lang="en-US" sz="1400" dirty="0"/>
                        <a:t>SEL</a:t>
                      </a:r>
                    </a:p>
                  </a:txBody>
                  <a:tcPr>
                    <a:solidFill>
                      <a:schemeClr val="accent1">
                        <a:lumMod val="20000"/>
                        <a:lumOff val="80000"/>
                      </a:schemeClr>
                    </a:solidFill>
                  </a:tcPr>
                </a:tc>
                <a:extLst>
                  <a:ext uri="{0D108BD9-81ED-4DB2-BD59-A6C34878D82A}">
                    <a16:rowId xmlns:a16="http://schemas.microsoft.com/office/drawing/2014/main" xmlns="" val="1190889819"/>
                  </a:ext>
                </a:extLst>
              </a:tr>
              <a:tr h="386915">
                <a:tc>
                  <a:txBody>
                    <a:bodyPr/>
                    <a:lstStyle/>
                    <a:p>
                      <a:pPr marL="166688" indent="-166688">
                        <a:buFont typeface="Arial" panose="020B0604020202020204" pitchFamily="34" charset="0"/>
                        <a:buChar char="•"/>
                      </a:pPr>
                      <a:r>
                        <a:rPr lang="en-US" sz="1400" dirty="0"/>
                        <a:t>Training/PD</a:t>
                      </a:r>
                    </a:p>
                  </a:txBody>
                  <a:tcPr>
                    <a:solidFill>
                      <a:schemeClr val="bg1">
                        <a:lumMod val="95000"/>
                      </a:schemeClr>
                    </a:solidFill>
                  </a:tcPr>
                </a:tc>
                <a:extLst>
                  <a:ext uri="{0D108BD9-81ED-4DB2-BD59-A6C34878D82A}">
                    <a16:rowId xmlns:a16="http://schemas.microsoft.com/office/drawing/2014/main" xmlns="" val="2453220850"/>
                  </a:ext>
                </a:extLst>
              </a:tr>
              <a:tr h="540621">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College &amp; career readiness</a:t>
                      </a:r>
                    </a:p>
                  </a:txBody>
                  <a:tcPr>
                    <a:solidFill>
                      <a:schemeClr val="accent1">
                        <a:lumMod val="20000"/>
                        <a:lumOff val="80000"/>
                      </a:schemeClr>
                    </a:solidFill>
                  </a:tcPr>
                </a:tc>
                <a:extLst>
                  <a:ext uri="{0D108BD9-81ED-4DB2-BD59-A6C34878D82A}">
                    <a16:rowId xmlns:a16="http://schemas.microsoft.com/office/drawing/2014/main" xmlns="" val="4179935713"/>
                  </a:ext>
                </a:extLst>
              </a:tr>
              <a:tr h="540621">
                <a:tc>
                  <a:txBody>
                    <a:bodyPr/>
                    <a:lstStyle/>
                    <a:p>
                      <a:pPr marL="166688" indent="-166688">
                        <a:buFont typeface="Arial" panose="020B0604020202020204" pitchFamily="34" charset="0"/>
                        <a:buChar char="•"/>
                      </a:pPr>
                      <a:r>
                        <a:rPr lang="en-US" sz="1400" dirty="0"/>
                        <a:t>Gaps in academic achievement</a:t>
                      </a:r>
                    </a:p>
                  </a:txBody>
                  <a:tcPr>
                    <a:solidFill>
                      <a:schemeClr val="bg1">
                        <a:lumMod val="95000"/>
                      </a:schemeClr>
                    </a:solidFill>
                  </a:tcPr>
                </a:tc>
                <a:extLst>
                  <a:ext uri="{0D108BD9-81ED-4DB2-BD59-A6C34878D82A}">
                    <a16:rowId xmlns:a16="http://schemas.microsoft.com/office/drawing/2014/main" xmlns="" val="4078979905"/>
                  </a:ext>
                </a:extLst>
              </a:tr>
              <a:tr h="763230">
                <a:tc>
                  <a:txBody>
                    <a:bodyPr/>
                    <a:lstStyle/>
                    <a:p>
                      <a:pPr marL="166688" indent="-166688">
                        <a:buFont typeface="Arial" panose="020B0604020202020204" pitchFamily="34" charset="0"/>
                        <a:buChar char="•"/>
                      </a:pPr>
                      <a:r>
                        <a:rPr lang="en-US" sz="1400" dirty="0"/>
                        <a:t>Program</a:t>
                      </a:r>
                      <a:r>
                        <a:rPr lang="en-US" sz="1400" baseline="0" dirty="0"/>
                        <a:t> &amp; instructional quality</a:t>
                      </a:r>
                      <a:endParaRPr lang="en-US" sz="1400" dirty="0"/>
                    </a:p>
                  </a:txBody>
                  <a:tcPr>
                    <a:solidFill>
                      <a:schemeClr val="accent1">
                        <a:lumMod val="20000"/>
                        <a:lumOff val="80000"/>
                      </a:schemeClr>
                    </a:solidFill>
                  </a:tcPr>
                </a:tc>
                <a:extLst>
                  <a:ext uri="{0D108BD9-81ED-4DB2-BD59-A6C34878D82A}">
                    <a16:rowId xmlns:a16="http://schemas.microsoft.com/office/drawing/2014/main" xmlns="" val="742762834"/>
                  </a:ext>
                </a:extLst>
              </a:tr>
              <a:tr h="571520">
                <a:tc>
                  <a:txBody>
                    <a:bodyPr/>
                    <a:lstStyle/>
                    <a:p>
                      <a:pPr marL="166688" indent="-166688">
                        <a:buFont typeface="Arial" panose="020B0604020202020204" pitchFamily="34" charset="0"/>
                        <a:buChar char="•"/>
                      </a:pPr>
                      <a:r>
                        <a:rPr lang="en-US" sz="1400" dirty="0"/>
                        <a:t>Leadership development</a:t>
                      </a:r>
                    </a:p>
                  </a:txBody>
                  <a:tcPr>
                    <a:solidFill>
                      <a:schemeClr val="bg1">
                        <a:lumMod val="95000"/>
                      </a:schemeClr>
                    </a:solidFill>
                  </a:tcPr>
                </a:tc>
                <a:extLst>
                  <a:ext uri="{0D108BD9-81ED-4DB2-BD59-A6C34878D82A}">
                    <a16:rowId xmlns:a16="http://schemas.microsoft.com/office/drawing/2014/main" xmlns="" val="1879772109"/>
                  </a:ext>
                </a:extLst>
              </a:tr>
            </a:tbl>
          </a:graphicData>
        </a:graphic>
      </p:graphicFrame>
      <p:graphicFrame>
        <p:nvGraphicFramePr>
          <p:cNvPr id="16" name="Table 15"/>
          <p:cNvGraphicFramePr>
            <a:graphicFrameLocks noGrp="1"/>
          </p:cNvGraphicFramePr>
          <p:nvPr>
            <p:extLst/>
          </p:nvPr>
        </p:nvGraphicFramePr>
        <p:xfrm>
          <a:off x="5259314"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xmlns="" val="1393040191"/>
                    </a:ext>
                  </a:extLst>
                </a:gridCol>
              </a:tblGrid>
              <a:tr h="370840">
                <a:tc>
                  <a:txBody>
                    <a:bodyPr/>
                    <a:lstStyle/>
                    <a:p>
                      <a:pPr algn="ctr"/>
                      <a:r>
                        <a:rPr lang="en-US" sz="1600" dirty="0">
                          <a:solidFill>
                            <a:schemeClr val="bg1"/>
                          </a:solidFill>
                        </a:rPr>
                        <a:t>K-12</a:t>
                      </a:r>
                    </a:p>
                  </a:txBody>
                  <a:tcPr>
                    <a:solidFill>
                      <a:srgbClr val="C00000">
                        <a:alpha val="80000"/>
                      </a:srgbClr>
                    </a:solidFill>
                  </a:tcPr>
                </a:tc>
                <a:extLst>
                  <a:ext uri="{0D108BD9-81ED-4DB2-BD59-A6C34878D82A}">
                    <a16:rowId xmlns:a16="http://schemas.microsoft.com/office/drawing/2014/main" xmlns="" val="1320623596"/>
                  </a:ext>
                </a:extLst>
              </a:tr>
              <a:tr h="384048">
                <a:tc>
                  <a:txBody>
                    <a:bodyPr/>
                    <a:lstStyle/>
                    <a:p>
                      <a:pPr marL="166688" indent="-166688">
                        <a:buFont typeface="Arial" panose="020B0604020202020204" pitchFamily="34" charset="0"/>
                        <a:buChar char="•"/>
                      </a:pPr>
                      <a:r>
                        <a:rPr lang="en-US" sz="1400" dirty="0"/>
                        <a:t>SEL</a:t>
                      </a:r>
                    </a:p>
                  </a:txBody>
                  <a:tcPr>
                    <a:solidFill>
                      <a:schemeClr val="accent6">
                        <a:lumMod val="40000"/>
                        <a:lumOff val="60000"/>
                      </a:schemeClr>
                    </a:solidFill>
                  </a:tcPr>
                </a:tc>
                <a:extLst>
                  <a:ext uri="{0D108BD9-81ED-4DB2-BD59-A6C34878D82A}">
                    <a16:rowId xmlns:a16="http://schemas.microsoft.com/office/drawing/2014/main" xmlns="" val="1190889819"/>
                  </a:ext>
                </a:extLst>
              </a:tr>
              <a:tr h="518160">
                <a:tc>
                  <a:txBody>
                    <a:bodyPr/>
                    <a:lstStyle/>
                    <a:p>
                      <a:pPr marL="166688" indent="-166688">
                        <a:buFont typeface="Arial" panose="020B0604020202020204" pitchFamily="34" charset="0"/>
                        <a:buChar char="•"/>
                      </a:pPr>
                      <a:r>
                        <a:rPr lang="en-US" sz="1400" dirty="0"/>
                        <a:t>Academic achievement</a:t>
                      </a:r>
                    </a:p>
                  </a:txBody>
                  <a:tcPr>
                    <a:solidFill>
                      <a:schemeClr val="bg1">
                        <a:lumMod val="95000"/>
                      </a:schemeClr>
                    </a:solidFill>
                  </a:tcPr>
                </a:tc>
                <a:extLst>
                  <a:ext uri="{0D108BD9-81ED-4DB2-BD59-A6C34878D82A}">
                    <a16:rowId xmlns:a16="http://schemas.microsoft.com/office/drawing/2014/main" xmlns="" val="2453220850"/>
                  </a:ext>
                </a:extLst>
              </a:tr>
              <a:tr h="518160">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Gaps in academic achievement</a:t>
                      </a:r>
                    </a:p>
                  </a:txBody>
                  <a:tcPr>
                    <a:solidFill>
                      <a:schemeClr val="accent6">
                        <a:lumMod val="40000"/>
                        <a:lumOff val="60000"/>
                      </a:schemeClr>
                    </a:solidFill>
                  </a:tcPr>
                </a:tc>
                <a:extLst>
                  <a:ext uri="{0D108BD9-81ED-4DB2-BD59-A6C34878D82A}">
                    <a16:rowId xmlns:a16="http://schemas.microsoft.com/office/drawing/2014/main" xmlns="" val="4179935713"/>
                  </a:ext>
                </a:extLst>
              </a:tr>
              <a:tr h="518160">
                <a:tc>
                  <a:txBody>
                    <a:bodyPr/>
                    <a:lstStyle/>
                    <a:p>
                      <a:pPr marL="166688" indent="-166688">
                        <a:buFont typeface="Arial" panose="020B0604020202020204" pitchFamily="34" charset="0"/>
                        <a:buChar char="•"/>
                      </a:pPr>
                      <a:r>
                        <a:rPr lang="en-US" sz="1400" dirty="0"/>
                        <a:t>Budget &amp; resources</a:t>
                      </a:r>
                    </a:p>
                  </a:txBody>
                  <a:tcPr>
                    <a:solidFill>
                      <a:schemeClr val="bg1">
                        <a:lumMod val="95000"/>
                      </a:schemeClr>
                    </a:solidFill>
                  </a:tcPr>
                </a:tc>
                <a:extLst>
                  <a:ext uri="{0D108BD9-81ED-4DB2-BD59-A6C34878D82A}">
                    <a16:rowId xmlns:a16="http://schemas.microsoft.com/office/drawing/2014/main" xmlns="" val="4078979905"/>
                  </a:ext>
                </a:extLst>
              </a:tr>
              <a:tr h="731520">
                <a:tc>
                  <a:txBody>
                    <a:bodyPr/>
                    <a:lstStyle/>
                    <a:p>
                      <a:pPr marL="166688" indent="-166688">
                        <a:buFont typeface="Arial" panose="020B0604020202020204" pitchFamily="34" charset="0"/>
                        <a:buChar char="•"/>
                      </a:pPr>
                      <a:r>
                        <a:rPr lang="en-US" sz="1400" dirty="0"/>
                        <a:t>Program</a:t>
                      </a:r>
                      <a:r>
                        <a:rPr lang="en-US" sz="1400" baseline="0" dirty="0"/>
                        <a:t> &amp; instructional quality</a:t>
                      </a:r>
                      <a:endParaRPr lang="en-US" sz="1400" dirty="0"/>
                    </a:p>
                  </a:txBody>
                  <a:tcPr>
                    <a:solidFill>
                      <a:schemeClr val="accent6">
                        <a:lumMod val="40000"/>
                        <a:lumOff val="60000"/>
                      </a:schemeClr>
                    </a:solidFill>
                  </a:tcPr>
                </a:tc>
                <a:extLst>
                  <a:ext uri="{0D108BD9-81ED-4DB2-BD59-A6C34878D82A}">
                    <a16:rowId xmlns:a16="http://schemas.microsoft.com/office/drawing/2014/main" xmlns="" val="742762834"/>
                  </a:ext>
                </a:extLst>
              </a:tr>
              <a:tr h="523838">
                <a:tc>
                  <a:txBody>
                    <a:bodyPr/>
                    <a:lstStyle/>
                    <a:p>
                      <a:pPr marL="166688" indent="-166688">
                        <a:buFont typeface="Arial" panose="020B0604020202020204" pitchFamily="34" charset="0"/>
                        <a:buChar char="•"/>
                      </a:pPr>
                      <a:r>
                        <a:rPr lang="en-US" sz="1400" dirty="0"/>
                        <a:t>Student engagement</a:t>
                      </a:r>
                    </a:p>
                  </a:txBody>
                  <a:tcPr>
                    <a:solidFill>
                      <a:schemeClr val="bg1">
                        <a:lumMod val="95000"/>
                      </a:schemeClr>
                    </a:solidFill>
                  </a:tcPr>
                </a:tc>
                <a:extLst>
                  <a:ext uri="{0D108BD9-81ED-4DB2-BD59-A6C34878D82A}">
                    <a16:rowId xmlns:a16="http://schemas.microsoft.com/office/drawing/2014/main" xmlns="" val="1879772109"/>
                  </a:ext>
                </a:extLst>
              </a:tr>
            </a:tbl>
          </a:graphicData>
        </a:graphic>
      </p:graphicFrame>
      <p:graphicFrame>
        <p:nvGraphicFramePr>
          <p:cNvPr id="17" name="Table 16"/>
          <p:cNvGraphicFramePr>
            <a:graphicFrameLocks noGrp="1"/>
          </p:cNvGraphicFramePr>
          <p:nvPr>
            <p:extLst/>
          </p:nvPr>
        </p:nvGraphicFramePr>
        <p:xfrm>
          <a:off x="7198824"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xmlns="" val="1393040191"/>
                    </a:ext>
                  </a:extLst>
                </a:gridCol>
              </a:tblGrid>
              <a:tr h="373290">
                <a:tc>
                  <a:txBody>
                    <a:bodyPr/>
                    <a:lstStyle/>
                    <a:p>
                      <a:pPr algn="ctr"/>
                      <a:r>
                        <a:rPr lang="en-US" sz="1600" dirty="0">
                          <a:solidFill>
                            <a:schemeClr val="bg1"/>
                          </a:solidFill>
                        </a:rPr>
                        <a:t>Afterschool</a:t>
                      </a:r>
                      <a:endParaRPr lang="en-US" sz="1400" dirty="0">
                        <a:solidFill>
                          <a:schemeClr val="bg1"/>
                        </a:solidFill>
                      </a:endParaRPr>
                    </a:p>
                  </a:txBody>
                  <a:tcPr>
                    <a:solidFill>
                      <a:schemeClr val="accent5"/>
                    </a:solidFill>
                  </a:tcPr>
                </a:tc>
                <a:extLst>
                  <a:ext uri="{0D108BD9-81ED-4DB2-BD59-A6C34878D82A}">
                    <a16:rowId xmlns:a16="http://schemas.microsoft.com/office/drawing/2014/main" xmlns="" val="1320623596"/>
                  </a:ext>
                </a:extLst>
              </a:tr>
              <a:tr h="384048">
                <a:tc>
                  <a:txBody>
                    <a:bodyPr/>
                    <a:lstStyle/>
                    <a:p>
                      <a:pPr marL="166688" indent="-166688">
                        <a:buFont typeface="Arial" panose="020B0604020202020204" pitchFamily="34" charset="0"/>
                        <a:buChar char="•"/>
                      </a:pPr>
                      <a:r>
                        <a:rPr lang="en-US" sz="1400" dirty="0"/>
                        <a:t>SEL</a:t>
                      </a:r>
                    </a:p>
                  </a:txBody>
                  <a:tcPr>
                    <a:solidFill>
                      <a:schemeClr val="accent5">
                        <a:lumMod val="40000"/>
                        <a:lumOff val="60000"/>
                      </a:schemeClr>
                    </a:solidFill>
                  </a:tcPr>
                </a:tc>
                <a:extLst>
                  <a:ext uri="{0D108BD9-81ED-4DB2-BD59-A6C34878D82A}">
                    <a16:rowId xmlns:a16="http://schemas.microsoft.com/office/drawing/2014/main" xmlns="" val="1190889819"/>
                  </a:ext>
                </a:extLst>
              </a:tr>
              <a:tr h="755746">
                <a:tc>
                  <a:txBody>
                    <a:bodyPr/>
                    <a:lstStyle/>
                    <a:p>
                      <a:pPr marL="166688" indent="-166688">
                        <a:buFont typeface="Arial" panose="020B0604020202020204" pitchFamily="34" charset="0"/>
                        <a:buChar char="•"/>
                      </a:pPr>
                      <a:r>
                        <a:rPr lang="en-US" sz="1400" dirty="0"/>
                        <a:t>Program &amp; instructional quality</a:t>
                      </a:r>
                    </a:p>
                  </a:txBody>
                  <a:tcPr>
                    <a:solidFill>
                      <a:schemeClr val="bg1">
                        <a:lumMod val="95000"/>
                      </a:schemeClr>
                    </a:solidFill>
                  </a:tcPr>
                </a:tc>
                <a:extLst>
                  <a:ext uri="{0D108BD9-81ED-4DB2-BD59-A6C34878D82A}">
                    <a16:rowId xmlns:a16="http://schemas.microsoft.com/office/drawing/2014/main" xmlns="" val="2453220850"/>
                  </a:ext>
                </a:extLst>
              </a:tr>
              <a:tr h="535320">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Gaps in academic achievement</a:t>
                      </a:r>
                    </a:p>
                  </a:txBody>
                  <a:tcPr>
                    <a:solidFill>
                      <a:schemeClr val="accent5">
                        <a:lumMod val="40000"/>
                        <a:lumOff val="60000"/>
                      </a:schemeClr>
                    </a:solidFill>
                  </a:tcPr>
                </a:tc>
                <a:extLst>
                  <a:ext uri="{0D108BD9-81ED-4DB2-BD59-A6C34878D82A}">
                    <a16:rowId xmlns:a16="http://schemas.microsoft.com/office/drawing/2014/main" xmlns="" val="4179935713"/>
                  </a:ext>
                </a:extLst>
              </a:tr>
              <a:tr h="535320">
                <a:tc>
                  <a:txBody>
                    <a:bodyPr/>
                    <a:lstStyle/>
                    <a:p>
                      <a:pPr marL="166688" indent="-166688">
                        <a:buFont typeface="Arial" panose="020B0604020202020204" pitchFamily="34" charset="0"/>
                        <a:buChar char="•"/>
                      </a:pPr>
                      <a:r>
                        <a:rPr lang="en-US" sz="1400" dirty="0"/>
                        <a:t>Family engagement</a:t>
                      </a:r>
                    </a:p>
                  </a:txBody>
                  <a:tcPr>
                    <a:solidFill>
                      <a:schemeClr val="bg1">
                        <a:lumMod val="95000"/>
                      </a:schemeClr>
                    </a:solidFill>
                  </a:tcPr>
                </a:tc>
                <a:extLst>
                  <a:ext uri="{0D108BD9-81ED-4DB2-BD59-A6C34878D82A}">
                    <a16:rowId xmlns:a16="http://schemas.microsoft.com/office/drawing/2014/main" xmlns="" val="4078979905"/>
                  </a:ext>
                </a:extLst>
              </a:tr>
              <a:tr h="394711">
                <a:tc>
                  <a:txBody>
                    <a:bodyPr/>
                    <a:lstStyle/>
                    <a:p>
                      <a:pPr marL="166688" indent="-166688">
                        <a:buFont typeface="Arial" panose="020B0604020202020204" pitchFamily="34" charset="0"/>
                        <a:buChar char="•"/>
                      </a:pPr>
                      <a:r>
                        <a:rPr lang="en-US" sz="1400" dirty="0"/>
                        <a:t>Training/PD</a:t>
                      </a:r>
                    </a:p>
                  </a:txBody>
                  <a:tcPr>
                    <a:solidFill>
                      <a:schemeClr val="accent5">
                        <a:lumMod val="40000"/>
                        <a:lumOff val="60000"/>
                      </a:schemeClr>
                    </a:solidFill>
                  </a:tcPr>
                </a:tc>
                <a:extLst>
                  <a:ext uri="{0D108BD9-81ED-4DB2-BD59-A6C34878D82A}">
                    <a16:rowId xmlns:a16="http://schemas.microsoft.com/office/drawing/2014/main" xmlns="" val="742762834"/>
                  </a:ext>
                </a:extLst>
              </a:tr>
              <a:tr h="586291">
                <a:tc>
                  <a:txBody>
                    <a:bodyPr/>
                    <a:lstStyle/>
                    <a:p>
                      <a:pPr marL="166688" indent="-166688">
                        <a:buFont typeface="Arial" panose="020B0604020202020204" pitchFamily="34" charset="0"/>
                        <a:buChar char="•"/>
                      </a:pPr>
                      <a:r>
                        <a:rPr lang="en-US" sz="1400" dirty="0"/>
                        <a:t>Summer </a:t>
                      </a:r>
                      <a:br>
                        <a:rPr lang="en-US" sz="1400" dirty="0"/>
                      </a:br>
                      <a:r>
                        <a:rPr lang="en-US" sz="1400" dirty="0"/>
                        <a:t>learning</a:t>
                      </a:r>
                    </a:p>
                  </a:txBody>
                  <a:tcPr>
                    <a:solidFill>
                      <a:schemeClr val="bg1">
                        <a:lumMod val="95000"/>
                      </a:schemeClr>
                    </a:solidFill>
                  </a:tcPr>
                </a:tc>
                <a:extLst>
                  <a:ext uri="{0D108BD9-81ED-4DB2-BD59-A6C34878D82A}">
                    <a16:rowId xmlns:a16="http://schemas.microsoft.com/office/drawing/2014/main" xmlns="" val="1879772109"/>
                  </a:ext>
                </a:extLst>
              </a:tr>
            </a:tbl>
          </a:graphicData>
        </a:graphic>
      </p:graphicFrame>
      <p:pic>
        <p:nvPicPr>
          <p:cNvPr id="18" name="Picture 17"/>
          <p:cNvPicPr>
            <a:picLocks noChangeAspect="1"/>
          </p:cNvPicPr>
          <p:nvPr/>
        </p:nvPicPr>
        <p:blipFill>
          <a:blip r:embed="rId3">
            <a:duotone>
              <a:schemeClr val="accent4">
                <a:shade val="45000"/>
                <a:satMod val="135000"/>
              </a:schemeClr>
              <a:prstClr val="white"/>
            </a:duotone>
          </a:blip>
          <a:stretch>
            <a:fillRect/>
          </a:stretch>
        </p:blipFill>
        <p:spPr>
          <a:xfrm rot="360000">
            <a:off x="4195218" y="1199869"/>
            <a:ext cx="575962" cy="843258"/>
          </a:xfrm>
          <a:prstGeom prst="rect">
            <a:avLst/>
          </a:prstGeom>
        </p:spPr>
      </p:pic>
      <p:sp>
        <p:nvSpPr>
          <p:cNvPr id="19" name="TextBox 18"/>
          <p:cNvSpPr txBox="1"/>
          <p:nvPr/>
        </p:nvSpPr>
        <p:spPr>
          <a:xfrm>
            <a:off x="4813676" y="1329111"/>
            <a:ext cx="3073844" cy="584775"/>
          </a:xfrm>
          <a:prstGeom prst="rect">
            <a:avLst/>
          </a:prstGeom>
          <a:noFill/>
        </p:spPr>
        <p:txBody>
          <a:bodyPr wrap="square" rtlCol="0">
            <a:spAutoFit/>
          </a:bodyPr>
          <a:lstStyle/>
          <a:p>
            <a:r>
              <a:rPr lang="en-US" sz="3200" dirty="0">
                <a:solidFill>
                  <a:schemeClr val="tx1">
                    <a:lumMod val="75000"/>
                    <a:lumOff val="25000"/>
                  </a:schemeClr>
                </a:solidFill>
              </a:rPr>
              <a:t>On the </a:t>
            </a:r>
            <a:r>
              <a:rPr lang="en-US" sz="3200" b="1" dirty="0">
                <a:solidFill>
                  <a:schemeClr val="tx1">
                    <a:lumMod val="75000"/>
                    <a:lumOff val="25000"/>
                  </a:schemeClr>
                </a:solidFill>
              </a:rPr>
              <a:t>Agenda</a:t>
            </a:r>
          </a:p>
        </p:txBody>
      </p:sp>
      <p:grpSp>
        <p:nvGrpSpPr>
          <p:cNvPr id="20" name="Group 19"/>
          <p:cNvGrpSpPr/>
          <p:nvPr/>
        </p:nvGrpSpPr>
        <p:grpSpPr>
          <a:xfrm>
            <a:off x="7212312" y="2270662"/>
            <a:ext cx="246888" cy="246888"/>
            <a:chOff x="7151688" y="1101474"/>
            <a:chExt cx="1246909" cy="1246909"/>
          </a:xfrm>
        </p:grpSpPr>
        <p:sp>
          <p:nvSpPr>
            <p:cNvPr id="21" name="Oval 20"/>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4"/>
            <a:srcRect l="8220" t="6842" b="6868"/>
            <a:stretch/>
          </p:blipFill>
          <p:spPr>
            <a:xfrm>
              <a:off x="7365840" y="1304459"/>
              <a:ext cx="818604" cy="840938"/>
            </a:xfrm>
            <a:prstGeom prst="rect">
              <a:avLst/>
            </a:prstGeom>
          </p:spPr>
        </p:pic>
      </p:grpSp>
      <p:grpSp>
        <p:nvGrpSpPr>
          <p:cNvPr id="34" name="Group 33"/>
          <p:cNvGrpSpPr/>
          <p:nvPr/>
        </p:nvGrpSpPr>
        <p:grpSpPr>
          <a:xfrm>
            <a:off x="5367337" y="2270662"/>
            <a:ext cx="246888" cy="246888"/>
            <a:chOff x="208276" y="6369286"/>
            <a:chExt cx="206101" cy="206101"/>
          </a:xfrm>
        </p:grpSpPr>
        <p:sp>
          <p:nvSpPr>
            <p:cNvPr id="33" name="Oval 32"/>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23" name="Group 22"/>
            <p:cNvGrpSpPr/>
            <p:nvPr/>
          </p:nvGrpSpPr>
          <p:grpSpPr>
            <a:xfrm>
              <a:off x="240434" y="6383296"/>
              <a:ext cx="134508" cy="163547"/>
              <a:chOff x="6259830" y="260894"/>
              <a:chExt cx="1131570" cy="1375860"/>
            </a:xfrm>
          </p:grpSpPr>
          <p:grpSp>
            <p:nvGrpSpPr>
              <p:cNvPr id="24" name="Group 23"/>
              <p:cNvGrpSpPr/>
              <p:nvPr/>
            </p:nvGrpSpPr>
            <p:grpSpPr>
              <a:xfrm>
                <a:off x="6357098" y="260894"/>
                <a:ext cx="936267" cy="1079584"/>
                <a:chOff x="6374985" y="241883"/>
                <a:chExt cx="936267" cy="1123092"/>
              </a:xfrm>
            </p:grpSpPr>
            <p:sp>
              <p:nvSpPr>
                <p:cNvPr id="26" name="Freeform 2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3495700" y="2270662"/>
            <a:ext cx="249382" cy="249382"/>
            <a:chOff x="10979428" y="3900250"/>
            <a:chExt cx="584279" cy="581693"/>
          </a:xfrm>
        </p:grpSpPr>
        <p:sp>
          <p:nvSpPr>
            <p:cNvPr id="30" name="Oval 29"/>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5"/>
            <a:srcRect l="2607" t="6649" r="2502" b="3428"/>
            <a:stretch/>
          </p:blipFill>
          <p:spPr>
            <a:xfrm>
              <a:off x="11100495" y="3948112"/>
              <a:ext cx="339555" cy="460089"/>
            </a:xfrm>
            <a:prstGeom prst="rect">
              <a:avLst/>
            </a:prstGeom>
          </p:spPr>
        </p:pic>
        <p:sp>
          <p:nvSpPr>
            <p:cNvPr id="32" name="Oval 31"/>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5" name="TextBox 34"/>
          <p:cNvSpPr txBox="1"/>
          <p:nvPr/>
        </p:nvSpPr>
        <p:spPr>
          <a:xfrm>
            <a:off x="3120571" y="5888179"/>
            <a:ext cx="5900058" cy="261610"/>
          </a:xfrm>
          <a:prstGeom prst="rect">
            <a:avLst/>
          </a:prstGeom>
          <a:noFill/>
        </p:spPr>
        <p:txBody>
          <a:bodyPr wrap="square" rtlCol="0">
            <a:spAutoFit/>
          </a:bodyPr>
          <a:lstStyle/>
          <a:p>
            <a:pPr algn="ctr"/>
            <a:r>
              <a:rPr lang="en-US" sz="1100" i="1" dirty="0">
                <a:solidFill>
                  <a:schemeClr val="tx1">
                    <a:lumMod val="50000"/>
                    <a:lumOff val="50000"/>
                  </a:schemeClr>
                </a:solidFill>
              </a:rPr>
              <a:t>(Top 6 priorities rank ordered, respondents could select up to 3 priorities out of 16)</a:t>
            </a:r>
          </a:p>
        </p:txBody>
      </p:sp>
    </p:spTree>
    <p:extLst>
      <p:ext uri="{BB962C8B-B14F-4D97-AF65-F5344CB8AC3E}">
        <p14:creationId xmlns:p14="http://schemas.microsoft.com/office/powerpoint/2010/main" val="141017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to Do</a:t>
            </a:r>
          </a:p>
        </p:txBody>
      </p:sp>
      <p:sp>
        <p:nvSpPr>
          <p:cNvPr id="3" name="Slide Number Placeholder 2"/>
          <p:cNvSpPr>
            <a:spLocks noGrp="1"/>
          </p:cNvSpPr>
          <p:nvPr>
            <p:ph type="sldNum" sz="quarter" idx="4"/>
          </p:nvPr>
        </p:nvSpPr>
        <p:spPr/>
        <p:txBody>
          <a:bodyPr/>
          <a:lstStyle/>
          <a:p>
            <a:fld id="{62DFECC4-1679-4D45-9635-E86BD1EE09E9}" type="slidenum">
              <a:rPr lang="en-US" smtClean="0"/>
              <a:pPr/>
              <a:t>25</a:t>
            </a:fld>
            <a:endParaRPr lang="en-US" dirty="0"/>
          </a:p>
        </p:txBody>
      </p:sp>
      <p:sp>
        <p:nvSpPr>
          <p:cNvPr id="4" name="TextBox 3"/>
          <p:cNvSpPr txBox="1"/>
          <p:nvPr/>
        </p:nvSpPr>
        <p:spPr>
          <a:xfrm>
            <a:off x="304104" y="2128844"/>
            <a:ext cx="3273552" cy="2867452"/>
          </a:xfrm>
          <a:prstGeom prst="rect">
            <a:avLst/>
          </a:prstGeom>
          <a:noFill/>
        </p:spPr>
        <p:txBody>
          <a:bodyPr wrap="square" rtlCol="0">
            <a:spAutoFit/>
          </a:bodyPr>
          <a:lstStyle/>
          <a:p>
            <a:pPr marL="285750" indent="-285750">
              <a:spcBef>
                <a:spcPts val="1100"/>
              </a:spcBef>
              <a:buClr>
                <a:schemeClr val="accent5"/>
              </a:buClr>
              <a:buFont typeface="Arial" panose="020B0604020202020204" pitchFamily="34" charset="0"/>
              <a:buChar char="•"/>
            </a:pPr>
            <a:r>
              <a:rPr lang="en-US" dirty="0"/>
              <a:t>Audiences appear primed, but not mature, in their system support of SEL.</a:t>
            </a:r>
          </a:p>
          <a:p>
            <a:pPr marL="285750" indent="-285750">
              <a:spcBef>
                <a:spcPts val="1100"/>
              </a:spcBef>
              <a:buClr>
                <a:schemeClr val="accent5"/>
              </a:buClr>
              <a:buFont typeface="Arial" panose="020B0604020202020204" pitchFamily="34" charset="0"/>
              <a:buChar char="•"/>
            </a:pPr>
            <a:r>
              <a:rPr lang="en-US" dirty="0"/>
              <a:t>The biggest barrier is that adults will need a lot more training to address SEL.</a:t>
            </a:r>
          </a:p>
          <a:p>
            <a:pPr marL="285750" indent="-285750">
              <a:spcBef>
                <a:spcPts val="1100"/>
              </a:spcBef>
              <a:buClr>
                <a:schemeClr val="accent5"/>
              </a:buClr>
              <a:buFont typeface="Arial" panose="020B0604020202020204" pitchFamily="34" charset="0"/>
              <a:buChar char="•"/>
            </a:pPr>
            <a:r>
              <a:rPr lang="en-US" dirty="0"/>
              <a:t>Audiences also say the topic is more complex than many people imagine.</a:t>
            </a:r>
          </a:p>
        </p:txBody>
      </p:sp>
      <p:sp>
        <p:nvSpPr>
          <p:cNvPr id="5" name="Rectangular Callout 4"/>
          <p:cNvSpPr/>
          <p:nvPr/>
        </p:nvSpPr>
        <p:spPr>
          <a:xfrm>
            <a:off x="3702206" y="2297153"/>
            <a:ext cx="2531326" cy="1739591"/>
          </a:xfrm>
          <a:prstGeom prst="wedgeRectCallout">
            <a:avLst>
              <a:gd name="adj1" fmla="val -10688"/>
              <a:gd name="adj2" fmla="val 65705"/>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bg1"/>
                </a:solidFill>
              </a:rPr>
              <a:t>Half </a:t>
            </a:r>
            <a:r>
              <a:rPr lang="en-US" sz="2000" dirty="0">
                <a:solidFill>
                  <a:schemeClr val="bg1"/>
                </a:solidFill>
              </a:rPr>
              <a:t>say their system has efforts “in process” on this topic</a:t>
            </a:r>
          </a:p>
        </p:txBody>
      </p:sp>
      <p:sp>
        <p:nvSpPr>
          <p:cNvPr id="6" name="TextBox 5"/>
          <p:cNvSpPr txBox="1"/>
          <p:nvPr/>
        </p:nvSpPr>
        <p:spPr>
          <a:xfrm>
            <a:off x="3967083" y="4337827"/>
            <a:ext cx="2001573" cy="938719"/>
          </a:xfrm>
          <a:prstGeom prst="rect">
            <a:avLst/>
          </a:prstGeom>
          <a:noFill/>
          <a:ln>
            <a:solidFill>
              <a:schemeClr val="accent1">
                <a:lumMod val="40000"/>
                <a:lumOff val="60000"/>
              </a:schemeClr>
            </a:solidFill>
          </a:ln>
        </p:spPr>
        <p:txBody>
          <a:bodyPr wrap="square" rtlCol="0">
            <a:spAutoFit/>
          </a:bodyPr>
          <a:lstStyle/>
          <a:p>
            <a:pPr algn="ctr">
              <a:lnSpc>
                <a:spcPct val="110000"/>
              </a:lnSpc>
            </a:pPr>
            <a:r>
              <a:rPr lang="en-US" sz="1600" dirty="0">
                <a:solidFill>
                  <a:schemeClr val="tx1">
                    <a:lumMod val="75000"/>
                    <a:lumOff val="25000"/>
                  </a:schemeClr>
                </a:solidFill>
              </a:rPr>
              <a:t>Policy (56%)</a:t>
            </a:r>
          </a:p>
          <a:p>
            <a:pPr algn="ctr">
              <a:lnSpc>
                <a:spcPct val="110000"/>
              </a:lnSpc>
            </a:pPr>
            <a:r>
              <a:rPr lang="en-US" sz="1600" dirty="0">
                <a:solidFill>
                  <a:schemeClr val="tx1">
                    <a:lumMod val="75000"/>
                    <a:lumOff val="25000"/>
                  </a:schemeClr>
                </a:solidFill>
              </a:rPr>
              <a:t>K-12 (55%)</a:t>
            </a:r>
          </a:p>
          <a:p>
            <a:pPr algn="ctr">
              <a:lnSpc>
                <a:spcPct val="110000"/>
              </a:lnSpc>
            </a:pPr>
            <a:r>
              <a:rPr lang="en-US" sz="1600" dirty="0">
                <a:solidFill>
                  <a:schemeClr val="tx1">
                    <a:lumMod val="75000"/>
                    <a:lumOff val="25000"/>
                  </a:schemeClr>
                </a:solidFill>
              </a:rPr>
              <a:t>Afterschool (55%)</a:t>
            </a:r>
          </a:p>
        </p:txBody>
      </p:sp>
      <p:sp>
        <p:nvSpPr>
          <p:cNvPr id="7" name="Rectangular Callout 6"/>
          <p:cNvSpPr/>
          <p:nvPr/>
        </p:nvSpPr>
        <p:spPr>
          <a:xfrm>
            <a:off x="6358082" y="1360450"/>
            <a:ext cx="2696708" cy="2259980"/>
          </a:xfrm>
          <a:prstGeom prst="wedgeRectCallout">
            <a:avLst>
              <a:gd name="adj1" fmla="val -10688"/>
              <a:gd name="adj2" fmla="val 6570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rPr>
              <a:t>4 in 5 </a:t>
            </a:r>
            <a:r>
              <a:rPr lang="en-US" sz="2000" dirty="0">
                <a:solidFill>
                  <a:schemeClr val="bg1"/>
                </a:solidFill>
              </a:rPr>
              <a:t>say adults will need a lot more training and professional development to address this topic</a:t>
            </a:r>
          </a:p>
        </p:txBody>
      </p:sp>
      <p:sp>
        <p:nvSpPr>
          <p:cNvPr id="8" name="TextBox 7"/>
          <p:cNvSpPr txBox="1"/>
          <p:nvPr/>
        </p:nvSpPr>
        <p:spPr>
          <a:xfrm>
            <a:off x="6711317" y="3988418"/>
            <a:ext cx="2001573" cy="938719"/>
          </a:xfrm>
          <a:prstGeom prst="rect">
            <a:avLst/>
          </a:prstGeom>
          <a:noFill/>
          <a:ln>
            <a:solidFill>
              <a:schemeClr val="accent6">
                <a:lumMod val="40000"/>
                <a:lumOff val="60000"/>
              </a:schemeClr>
            </a:solidFill>
          </a:ln>
        </p:spPr>
        <p:txBody>
          <a:bodyPr wrap="square" rtlCol="0">
            <a:spAutoFit/>
          </a:bodyPr>
          <a:lstStyle/>
          <a:p>
            <a:pPr algn="ctr">
              <a:lnSpc>
                <a:spcPct val="110000"/>
              </a:lnSpc>
            </a:pPr>
            <a:r>
              <a:rPr lang="en-US" sz="1600" dirty="0">
                <a:solidFill>
                  <a:schemeClr val="tx1">
                    <a:lumMod val="75000"/>
                    <a:lumOff val="25000"/>
                  </a:schemeClr>
                </a:solidFill>
              </a:rPr>
              <a:t>Policy (81%)</a:t>
            </a:r>
          </a:p>
          <a:p>
            <a:pPr algn="ctr">
              <a:lnSpc>
                <a:spcPct val="110000"/>
              </a:lnSpc>
            </a:pPr>
            <a:r>
              <a:rPr lang="en-US" sz="1600" dirty="0">
                <a:solidFill>
                  <a:schemeClr val="tx1">
                    <a:lumMod val="75000"/>
                    <a:lumOff val="25000"/>
                  </a:schemeClr>
                </a:solidFill>
              </a:rPr>
              <a:t>K-12 (77%)</a:t>
            </a:r>
          </a:p>
          <a:p>
            <a:pPr algn="ctr">
              <a:lnSpc>
                <a:spcPct val="110000"/>
              </a:lnSpc>
            </a:pPr>
            <a:r>
              <a:rPr lang="en-US" sz="1600" dirty="0">
                <a:solidFill>
                  <a:schemeClr val="tx1">
                    <a:lumMod val="75000"/>
                    <a:lumOff val="25000"/>
                  </a:schemeClr>
                </a:solidFill>
              </a:rPr>
              <a:t>Afterschool (78%)</a:t>
            </a:r>
          </a:p>
        </p:txBody>
      </p:sp>
    </p:spTree>
    <p:extLst>
      <p:ext uri="{BB962C8B-B14F-4D97-AF65-F5344CB8AC3E}">
        <p14:creationId xmlns:p14="http://schemas.microsoft.com/office/powerpoint/2010/main" val="2136836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1744" y="2291787"/>
            <a:ext cx="4519045" cy="2883866"/>
          </a:xfrm>
          <a:prstGeom prst="rect">
            <a:avLst/>
          </a:prstGeom>
          <a:noFill/>
        </p:spPr>
        <p:txBody>
          <a:bodyPr wrap="square" rtlCol="0">
            <a:spAutoFit/>
          </a:bodyPr>
          <a:lstStyle/>
          <a:p>
            <a:pPr>
              <a:lnSpc>
                <a:spcPct val="90000"/>
              </a:lnSpc>
              <a:spcBef>
                <a:spcPts val="1000"/>
              </a:spcBef>
            </a:pPr>
            <a:r>
              <a:rPr lang="en-US" dirty="0"/>
              <a:t>Lucas Held, Hilary Rhodes,</a:t>
            </a:r>
          </a:p>
          <a:p>
            <a:pPr>
              <a:lnSpc>
                <a:spcPct val="90000"/>
              </a:lnSpc>
              <a:spcBef>
                <a:spcPts val="1000"/>
              </a:spcBef>
            </a:pPr>
            <a:r>
              <a:rPr lang="en-US" dirty="0"/>
              <a:t>Melissa Connerton</a:t>
            </a:r>
          </a:p>
          <a:p>
            <a:pPr>
              <a:lnSpc>
                <a:spcPct val="90000"/>
              </a:lnSpc>
              <a:spcBef>
                <a:spcPts val="1000"/>
              </a:spcBef>
            </a:pPr>
            <a:r>
              <a:rPr lang="en-US" dirty="0"/>
              <a:t>The Wallace Foundation</a:t>
            </a:r>
          </a:p>
          <a:p>
            <a:pPr>
              <a:lnSpc>
                <a:spcPct val="90000"/>
              </a:lnSpc>
              <a:spcBef>
                <a:spcPts val="1000"/>
              </a:spcBef>
            </a:pPr>
            <a:r>
              <a:rPr lang="en-US" u="sng" dirty="0">
                <a:hlinkClick r:id="rId2"/>
              </a:rPr>
              <a:t>LHeld@wallacefoundation.org</a:t>
            </a:r>
            <a:endParaRPr lang="en-US" u="sng" dirty="0"/>
          </a:p>
          <a:p>
            <a:pPr>
              <a:lnSpc>
                <a:spcPct val="90000"/>
              </a:lnSpc>
              <a:spcBef>
                <a:spcPts val="1000"/>
              </a:spcBef>
            </a:pPr>
            <a:r>
              <a:rPr lang="en-US" u="sng" dirty="0">
                <a:hlinkClick r:id="rId3"/>
              </a:rPr>
              <a:t>HRhodes@wallacefoundation.org</a:t>
            </a:r>
            <a:endParaRPr lang="en-US" u="sng" dirty="0"/>
          </a:p>
          <a:p>
            <a:pPr>
              <a:lnSpc>
                <a:spcPct val="90000"/>
              </a:lnSpc>
              <a:spcBef>
                <a:spcPts val="1000"/>
              </a:spcBef>
            </a:pPr>
            <a:r>
              <a:rPr lang="en-US" u="sng" dirty="0">
                <a:hlinkClick r:id="rId4"/>
              </a:rPr>
              <a:t>MConnerton@wallacefoundation.org</a:t>
            </a:r>
            <a:r>
              <a:rPr lang="en-US" u="sng" dirty="0"/>
              <a:t> </a:t>
            </a:r>
          </a:p>
          <a:p>
            <a:pPr>
              <a:lnSpc>
                <a:spcPct val="90000"/>
              </a:lnSpc>
              <a:spcBef>
                <a:spcPts val="1000"/>
              </a:spcBef>
            </a:pPr>
            <a:r>
              <a:rPr lang="en-US" dirty="0"/>
              <a:t>212-251-9700</a:t>
            </a:r>
          </a:p>
          <a:p>
            <a:pPr algn="ctr"/>
            <a:endParaRPr lang="en-US" dirty="0">
              <a:solidFill>
                <a:schemeClr val="tx1">
                  <a:lumMod val="75000"/>
                  <a:lumOff val="25000"/>
                </a:schemeClr>
              </a:solidFill>
            </a:endParaRPr>
          </a:p>
        </p:txBody>
      </p:sp>
      <p:sp>
        <p:nvSpPr>
          <p:cNvPr id="7" name="Rectangle 6"/>
          <p:cNvSpPr/>
          <p:nvPr/>
        </p:nvSpPr>
        <p:spPr>
          <a:xfrm>
            <a:off x="7268308" y="-128954"/>
            <a:ext cx="1875692" cy="1357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b="1" dirty="0">
                <a:solidFill>
                  <a:schemeClr val="tx1">
                    <a:lumMod val="75000"/>
                    <a:lumOff val="25000"/>
                  </a:schemeClr>
                </a:solidFill>
              </a:rPr>
              <a:t>Contacts</a:t>
            </a:r>
          </a:p>
          <a:p>
            <a:pPr marL="0" indent="0">
              <a:buFontTx/>
              <a:buNone/>
            </a:pPr>
            <a:r>
              <a:rPr lang="en-US" sz="1600" dirty="0">
                <a:latin typeface="Calibri" panose="020F0502020204030204" pitchFamily="34" charset="0"/>
              </a:rPr>
              <a:t> </a:t>
            </a:r>
          </a:p>
          <a:p>
            <a:pPr marL="0" indent="0">
              <a:buFontTx/>
              <a:buNone/>
            </a:pPr>
            <a:r>
              <a:rPr lang="en-US" sz="1800" dirty="0"/>
              <a:t>Pam Loeb, Stacia Tipton, </a:t>
            </a:r>
          </a:p>
          <a:p>
            <a:pPr marL="0" indent="0">
              <a:buFontTx/>
              <a:buNone/>
            </a:pPr>
            <a:r>
              <a:rPr lang="en-US" sz="1800" dirty="0"/>
              <a:t>Erin Wagner</a:t>
            </a:r>
          </a:p>
          <a:p>
            <a:pPr marL="0" indent="0">
              <a:buFontTx/>
              <a:buNone/>
            </a:pPr>
            <a:r>
              <a:rPr lang="en-US" sz="1800" dirty="0"/>
              <a:t>Edge Research</a:t>
            </a:r>
          </a:p>
          <a:p>
            <a:pPr marL="0" indent="0">
              <a:buFontTx/>
              <a:buNone/>
            </a:pPr>
            <a:r>
              <a:rPr lang="en-US" sz="1800" u="sng" dirty="0">
                <a:hlinkClick r:id="rId6"/>
              </a:rPr>
              <a:t>loeb@edgeresearch.com</a:t>
            </a:r>
            <a:endParaRPr lang="en-US" sz="1800" u="sng" dirty="0"/>
          </a:p>
          <a:p>
            <a:pPr marL="0" indent="0">
              <a:buFontTx/>
              <a:buNone/>
            </a:pPr>
            <a:r>
              <a:rPr lang="en-US" sz="1800" u="sng" dirty="0">
                <a:hlinkClick r:id="rId7"/>
              </a:rPr>
              <a:t>tipton@edgeresearch.com</a:t>
            </a:r>
            <a:endParaRPr lang="en-US" sz="1800" u="sng" dirty="0"/>
          </a:p>
          <a:p>
            <a:pPr marL="0" indent="0">
              <a:buFontTx/>
              <a:buNone/>
            </a:pPr>
            <a:r>
              <a:rPr lang="en-US" sz="1800" u="sng" dirty="0">
                <a:hlinkClick r:id="rId8"/>
              </a:rPr>
              <a:t>wagner@edgeresearch.com</a:t>
            </a:r>
            <a:endParaRPr lang="en-US" sz="1800" u="sng" dirty="0"/>
          </a:p>
          <a:p>
            <a:pPr marL="0" indent="0">
              <a:buFontTx/>
              <a:buNone/>
            </a:pPr>
            <a:r>
              <a:rPr lang="en-US" sz="1800" dirty="0"/>
              <a:t>703-842-0200</a:t>
            </a:r>
            <a:r>
              <a:rPr lang="en-US" sz="1600" dirty="0">
                <a:latin typeface="Calibri" panose="020F0502020204030204" pitchFamily="34" charset="0"/>
              </a:rPr>
              <a:t> </a:t>
            </a:r>
            <a:endParaRPr lang="en-US" sz="1600" dirty="0"/>
          </a:p>
        </p:txBody>
      </p:sp>
      <p:pic>
        <p:nvPicPr>
          <p:cNvPr id="10" name="Picture 9"/>
          <p:cNvPicPr/>
          <p:nvPr/>
        </p:nvPicPr>
        <p:blipFill>
          <a:blip r:embed="rId9">
            <a:extLst>
              <a:ext uri="{28A0092B-C50C-407E-A947-70E740481C1C}">
                <a14:useLocalDpi xmlns:a14="http://schemas.microsoft.com/office/drawing/2010/main" val="0"/>
              </a:ext>
            </a:extLst>
          </a:blip>
          <a:srcRect/>
          <a:stretch>
            <a:fillRect/>
          </a:stretch>
        </p:blipFill>
        <p:spPr bwMode="auto">
          <a:xfrm>
            <a:off x="533400" y="5265549"/>
            <a:ext cx="1373042" cy="663854"/>
          </a:xfrm>
          <a:prstGeom prst="rect">
            <a:avLst/>
          </a:prstGeom>
          <a:noFill/>
          <a:ln>
            <a:noFill/>
          </a:ln>
        </p:spPr>
      </p:pic>
      <p:pic>
        <p:nvPicPr>
          <p:cNvPr id="9" name="Picture 2" descr="The Wallace Found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6965" y="5265549"/>
            <a:ext cx="1864022" cy="62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5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Research Approach</a:t>
            </a:r>
          </a:p>
        </p:txBody>
      </p:sp>
      <p:sp>
        <p:nvSpPr>
          <p:cNvPr id="3" name="Slide Number Placeholder 2"/>
          <p:cNvSpPr>
            <a:spLocks noGrp="1"/>
          </p:cNvSpPr>
          <p:nvPr>
            <p:ph type="sldNum" sz="quarter" idx="4"/>
          </p:nvPr>
        </p:nvSpPr>
        <p:spPr/>
        <p:txBody>
          <a:bodyPr/>
          <a:lstStyle/>
          <a:p>
            <a:fld id="{62DFECC4-1679-4D45-9635-E86BD1EE09E9}" type="slidenum">
              <a:rPr lang="en-US" smtClean="0">
                <a:solidFill>
                  <a:prstClr val="black">
                    <a:tint val="75000"/>
                  </a:prstClr>
                </a:solidFill>
              </a:rPr>
              <a:pPr/>
              <a:t>3</a:t>
            </a:fld>
            <a:endParaRPr lang="en-US" dirty="0">
              <a:solidFill>
                <a:prstClr val="black">
                  <a:tint val="75000"/>
                </a:prstClr>
              </a:solidFill>
            </a:endParaRPr>
          </a:p>
        </p:txBody>
      </p:sp>
      <p:grpSp>
        <p:nvGrpSpPr>
          <p:cNvPr id="20" name="Group 19"/>
          <p:cNvGrpSpPr/>
          <p:nvPr/>
        </p:nvGrpSpPr>
        <p:grpSpPr>
          <a:xfrm>
            <a:off x="435833" y="1176900"/>
            <a:ext cx="7886700" cy="1175658"/>
            <a:chOff x="435833" y="1176900"/>
            <a:chExt cx="7886700" cy="1175658"/>
          </a:xfrm>
        </p:grpSpPr>
        <p:sp>
          <p:nvSpPr>
            <p:cNvPr id="4" name="Rounded Rectangle 3"/>
            <p:cNvSpPr/>
            <p:nvPr/>
          </p:nvSpPr>
          <p:spPr>
            <a:xfrm>
              <a:off x="435833" y="1176900"/>
              <a:ext cx="7886700" cy="117565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35833" y="1241508"/>
              <a:ext cx="4462170" cy="338554"/>
            </a:xfrm>
            <a:prstGeom prst="rect">
              <a:avLst/>
            </a:prstGeom>
            <a:noFill/>
          </p:spPr>
          <p:txBody>
            <a:bodyPr wrap="square" rtlCol="0">
              <a:spAutoFit/>
            </a:bodyPr>
            <a:lstStyle/>
            <a:p>
              <a:r>
                <a:rPr lang="en-US" sz="1600" b="1" dirty="0">
                  <a:solidFill>
                    <a:prstClr val="black"/>
                  </a:solidFill>
                </a:rPr>
                <a:t>Phase I: Desktop Research (Summer 2015)</a:t>
              </a:r>
            </a:p>
          </p:txBody>
        </p:sp>
        <p:sp>
          <p:nvSpPr>
            <p:cNvPr id="6" name="Rectangle 5"/>
            <p:cNvSpPr/>
            <p:nvPr/>
          </p:nvSpPr>
          <p:spPr>
            <a:xfrm>
              <a:off x="435833" y="1549285"/>
              <a:ext cx="7886700" cy="738664"/>
            </a:xfrm>
            <a:prstGeom prst="rect">
              <a:avLst/>
            </a:prstGeom>
            <a:noFill/>
          </p:spPr>
          <p:txBody>
            <a:bodyPr wrap="square">
              <a:spAutoFit/>
            </a:bodyPr>
            <a:lstStyle/>
            <a:p>
              <a:r>
                <a:rPr lang="en-US" sz="1400" dirty="0">
                  <a:solidFill>
                    <a:prstClr val="black"/>
                  </a:solidFill>
                  <a:ea typeface="Calibri" panose="020F0502020204030204" pitchFamily="34" charset="0"/>
                </a:rPr>
                <a:t>Edge synthesized background materials provided by Wallace, web searches, text analytics and trends data. This led to an inventory of terms and initial hypotheses.  Findings informed a working session with Wallace and a short list of terms for further study.</a:t>
              </a:r>
              <a:endParaRPr lang="en-US" sz="1400" dirty="0">
                <a:solidFill>
                  <a:prstClr val="black"/>
                </a:solidFill>
              </a:endParaRPr>
            </a:p>
          </p:txBody>
        </p:sp>
      </p:grpSp>
      <p:grpSp>
        <p:nvGrpSpPr>
          <p:cNvPr id="18" name="Group 17"/>
          <p:cNvGrpSpPr/>
          <p:nvPr/>
        </p:nvGrpSpPr>
        <p:grpSpPr>
          <a:xfrm>
            <a:off x="435833" y="2619670"/>
            <a:ext cx="7886700" cy="1175658"/>
            <a:chOff x="435833" y="2582839"/>
            <a:chExt cx="7886700" cy="1175658"/>
          </a:xfrm>
        </p:grpSpPr>
        <p:sp>
          <p:nvSpPr>
            <p:cNvPr id="9" name="Rounded Rectangle 8"/>
            <p:cNvSpPr/>
            <p:nvPr/>
          </p:nvSpPr>
          <p:spPr>
            <a:xfrm>
              <a:off x="435833" y="2582839"/>
              <a:ext cx="7886700" cy="1175658"/>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white"/>
                </a:solidFill>
              </a:endParaRPr>
            </a:p>
          </p:txBody>
        </p:sp>
        <p:sp>
          <p:nvSpPr>
            <p:cNvPr id="10" name="TextBox 9"/>
            <p:cNvSpPr txBox="1"/>
            <p:nvPr/>
          </p:nvSpPr>
          <p:spPr>
            <a:xfrm>
              <a:off x="487029" y="2643248"/>
              <a:ext cx="6780463" cy="338554"/>
            </a:xfrm>
            <a:prstGeom prst="rect">
              <a:avLst/>
            </a:prstGeom>
            <a:noFill/>
          </p:spPr>
          <p:txBody>
            <a:bodyPr wrap="square" rtlCol="0">
              <a:spAutoFit/>
            </a:bodyPr>
            <a:lstStyle/>
            <a:p>
              <a:r>
                <a:rPr lang="en-US" sz="1600" b="1" dirty="0"/>
                <a:t>Phase II: Qualitative Research Among Professionals (Fall 2015)</a:t>
              </a:r>
            </a:p>
          </p:txBody>
        </p:sp>
        <p:sp>
          <p:nvSpPr>
            <p:cNvPr id="11" name="Rectangle 10"/>
            <p:cNvSpPr/>
            <p:nvPr/>
          </p:nvSpPr>
          <p:spPr>
            <a:xfrm>
              <a:off x="487028" y="2958082"/>
              <a:ext cx="7791604" cy="738664"/>
            </a:xfrm>
            <a:prstGeom prst="rect">
              <a:avLst/>
            </a:prstGeom>
          </p:spPr>
          <p:txBody>
            <a:bodyPr wrap="square">
              <a:spAutoFit/>
            </a:bodyPr>
            <a:lstStyle/>
            <a:p>
              <a:r>
                <a:rPr lang="en-US" sz="1400" dirty="0">
                  <a:ea typeface="Calibri" panose="020F0502020204030204" pitchFamily="34" charset="0"/>
                </a:rPr>
                <a:t>Edge completed 45 in-depth interviews among K-12, Afterschool and Policy leaders. Discussions explored perceptions of terms and the topic in more detail. Findings informed a messaging session with Wallace, where the team started to draft content for the survey phase.</a:t>
              </a:r>
              <a:endParaRPr lang="en-US" sz="1400" dirty="0"/>
            </a:p>
          </p:txBody>
        </p:sp>
      </p:grpSp>
      <p:grpSp>
        <p:nvGrpSpPr>
          <p:cNvPr id="29" name="Group 28"/>
          <p:cNvGrpSpPr/>
          <p:nvPr/>
        </p:nvGrpSpPr>
        <p:grpSpPr>
          <a:xfrm>
            <a:off x="435834" y="4062440"/>
            <a:ext cx="7886700" cy="1114360"/>
            <a:chOff x="504814" y="5100059"/>
            <a:chExt cx="7969631" cy="1175658"/>
          </a:xfrm>
          <a:effectLst/>
        </p:grpSpPr>
        <p:sp>
          <p:nvSpPr>
            <p:cNvPr id="13" name="Rounded Rectangle 12"/>
            <p:cNvSpPr/>
            <p:nvPr/>
          </p:nvSpPr>
          <p:spPr>
            <a:xfrm>
              <a:off x="504814" y="5100059"/>
              <a:ext cx="7886700" cy="1175658"/>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73807" y="5170307"/>
              <a:ext cx="6969400" cy="357177"/>
            </a:xfrm>
            <a:prstGeom prst="rect">
              <a:avLst/>
            </a:prstGeom>
            <a:noFill/>
          </p:spPr>
          <p:txBody>
            <a:bodyPr wrap="square" rtlCol="0">
              <a:spAutoFit/>
            </a:bodyPr>
            <a:lstStyle/>
            <a:p>
              <a:r>
                <a:rPr lang="en-US" sz="1600" b="1" dirty="0"/>
                <a:t>Phase III: Quantitative Research Among Professionals (Winter 2016)</a:t>
              </a:r>
            </a:p>
          </p:txBody>
        </p:sp>
        <p:sp>
          <p:nvSpPr>
            <p:cNvPr id="15" name="Rectangle 14"/>
            <p:cNvSpPr/>
            <p:nvPr/>
          </p:nvSpPr>
          <p:spPr>
            <a:xfrm>
              <a:off x="581475" y="5454160"/>
              <a:ext cx="7892970" cy="779296"/>
            </a:xfrm>
            <a:prstGeom prst="rect">
              <a:avLst/>
            </a:prstGeom>
          </p:spPr>
          <p:txBody>
            <a:bodyPr wrap="square">
              <a:spAutoFit/>
            </a:bodyPr>
            <a:lstStyle/>
            <a:p>
              <a:r>
                <a:rPr lang="en-US" sz="1400" dirty="0">
                  <a:ea typeface="Calibri" panose="020F0502020204030204" pitchFamily="34" charset="0"/>
                </a:rPr>
                <a:t>Online survey of n=1,600 Professionals (192 Policymakers; 331 K-12 Leaders; 620 Afterschool Leaders).  Wallace designated 5 terms of interest, and Edge designed a survey to test the strengths and weaknesses of those terms. The survey also explored potential message frames.</a:t>
              </a:r>
            </a:p>
          </p:txBody>
        </p:sp>
      </p:grpSp>
      <p:grpSp>
        <p:nvGrpSpPr>
          <p:cNvPr id="26" name="Group 25"/>
          <p:cNvGrpSpPr/>
          <p:nvPr/>
        </p:nvGrpSpPr>
        <p:grpSpPr>
          <a:xfrm>
            <a:off x="7918591" y="847932"/>
            <a:ext cx="783909" cy="783909"/>
            <a:chOff x="6845130" y="1121188"/>
            <a:chExt cx="783909" cy="783909"/>
          </a:xfrm>
          <a:effectLst>
            <a:outerShdw blurRad="50800" dist="38100" dir="2700000" sx="102000" sy="102000" algn="tl" rotWithShape="0">
              <a:prstClr val="black">
                <a:alpha val="40000"/>
              </a:prstClr>
            </a:outerShdw>
          </a:effectLst>
        </p:grpSpPr>
        <p:sp>
          <p:nvSpPr>
            <p:cNvPr id="19" name="Oval 18"/>
            <p:cNvSpPr/>
            <p:nvPr/>
          </p:nvSpPr>
          <p:spPr>
            <a:xfrm>
              <a:off x="6845130" y="1121188"/>
              <a:ext cx="783909" cy="783909"/>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6990336" y="1354892"/>
              <a:ext cx="493496" cy="316499"/>
              <a:chOff x="4843463" y="14576425"/>
              <a:chExt cx="709612" cy="490538"/>
            </a:xfrm>
          </p:grpSpPr>
          <p:sp>
            <p:nvSpPr>
              <p:cNvPr id="22" name="Round Same Side Corner Rectangle 21"/>
              <p:cNvSpPr/>
              <p:nvPr/>
            </p:nvSpPr>
            <p:spPr>
              <a:xfrm>
                <a:off x="4892675" y="14576425"/>
                <a:ext cx="620713" cy="444500"/>
              </a:xfrm>
              <a:prstGeom prst="round2SameRect">
                <a:avLst/>
              </a:prstGeom>
              <a:solidFill>
                <a:schemeClr val="accent3">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3" name="Round Same Side Corner Rectangle 22"/>
              <p:cNvSpPr/>
              <p:nvPr/>
            </p:nvSpPr>
            <p:spPr>
              <a:xfrm>
                <a:off x="4914900" y="14605000"/>
                <a:ext cx="568325" cy="390525"/>
              </a:xfrm>
              <a:prstGeom prst="round2Same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4" name="Rounded Rectangle 23"/>
              <p:cNvSpPr/>
              <p:nvPr/>
            </p:nvSpPr>
            <p:spPr>
              <a:xfrm>
                <a:off x="4843463" y="15020925"/>
                <a:ext cx="709612" cy="46038"/>
              </a:xfrm>
              <a:prstGeom prst="roundRect">
                <a:avLst/>
              </a:prstGeom>
              <a:solidFill>
                <a:schemeClr val="accent3">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5" name="Right Arrow 24"/>
              <p:cNvSpPr/>
              <p:nvPr/>
            </p:nvSpPr>
            <p:spPr>
              <a:xfrm rot="18445388">
                <a:off x="5314598" y="14841267"/>
                <a:ext cx="111125" cy="85725"/>
              </a:xfrm>
              <a:prstGeom prst="rightArrow">
                <a:avLst/>
              </a:prstGeom>
              <a:solidFill>
                <a:schemeClr val="accent3">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7" name="Group 6"/>
          <p:cNvGrpSpPr/>
          <p:nvPr/>
        </p:nvGrpSpPr>
        <p:grpSpPr>
          <a:xfrm>
            <a:off x="7918591" y="2235715"/>
            <a:ext cx="786384" cy="790240"/>
            <a:chOff x="8128186" y="2167842"/>
            <a:chExt cx="786384" cy="790240"/>
          </a:xfrm>
        </p:grpSpPr>
        <p:sp>
          <p:nvSpPr>
            <p:cNvPr id="32" name="Oval 31"/>
            <p:cNvSpPr/>
            <p:nvPr/>
          </p:nvSpPr>
          <p:spPr>
            <a:xfrm>
              <a:off x="8128186" y="2171698"/>
              <a:ext cx="786384" cy="786384"/>
            </a:xfrm>
            <a:prstGeom prst="ellipse">
              <a:avLst/>
            </a:prstGeom>
            <a:solidFill>
              <a:schemeClr val="bg1"/>
            </a:solidFill>
            <a:ln w="57150">
              <a:solidFill>
                <a:schemeClr val="accent2"/>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2402" y="2402260"/>
              <a:ext cx="262327" cy="2623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40307" y="2459097"/>
              <a:ext cx="150029" cy="148652"/>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00000">
              <a:off x="8305810" y="1996939"/>
              <a:ext cx="416613" cy="758420"/>
            </a:xfrm>
            <a:prstGeom prst="moon">
              <a:avLst>
                <a:gd name="adj" fmla="val 5521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200000">
              <a:off x="8313894" y="2377894"/>
              <a:ext cx="400447" cy="758418"/>
            </a:xfrm>
            <a:prstGeom prst="moon">
              <a:avLst>
                <a:gd name="adj" fmla="val 6333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35833" y="5443911"/>
            <a:ext cx="7886700" cy="1175658"/>
            <a:chOff x="571677" y="5527638"/>
            <a:chExt cx="7886700" cy="1175658"/>
          </a:xfrm>
        </p:grpSpPr>
        <p:sp>
          <p:nvSpPr>
            <p:cNvPr id="30" name="Rounded Rectangle 29"/>
            <p:cNvSpPr/>
            <p:nvPr/>
          </p:nvSpPr>
          <p:spPr>
            <a:xfrm>
              <a:off x="571677" y="5527638"/>
              <a:ext cx="7886700" cy="1175658"/>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white"/>
                </a:solidFill>
              </a:endParaRPr>
            </a:p>
          </p:txBody>
        </p:sp>
        <p:sp>
          <p:nvSpPr>
            <p:cNvPr id="31" name="TextBox 30"/>
            <p:cNvSpPr txBox="1"/>
            <p:nvPr/>
          </p:nvSpPr>
          <p:spPr>
            <a:xfrm>
              <a:off x="644065" y="5588290"/>
              <a:ext cx="5852821" cy="338554"/>
            </a:xfrm>
            <a:prstGeom prst="rect">
              <a:avLst/>
            </a:prstGeom>
            <a:noFill/>
          </p:spPr>
          <p:txBody>
            <a:bodyPr wrap="square" rtlCol="0">
              <a:spAutoFit/>
            </a:bodyPr>
            <a:lstStyle/>
            <a:p>
              <a:r>
                <a:rPr lang="en-US" sz="1600" b="1" dirty="0"/>
                <a:t>Follow Up: Focus Groups with Parents (Spring 2016)</a:t>
              </a:r>
            </a:p>
          </p:txBody>
        </p:sp>
        <p:sp>
          <p:nvSpPr>
            <p:cNvPr id="33" name="Rectangle 32"/>
            <p:cNvSpPr/>
            <p:nvPr/>
          </p:nvSpPr>
          <p:spPr>
            <a:xfrm>
              <a:off x="651734" y="5915940"/>
              <a:ext cx="7791604" cy="738664"/>
            </a:xfrm>
            <a:prstGeom prst="rect">
              <a:avLst/>
            </a:prstGeom>
          </p:spPr>
          <p:txBody>
            <a:bodyPr wrap="square">
              <a:spAutoFit/>
            </a:bodyPr>
            <a:lstStyle/>
            <a:p>
              <a:pPr>
                <a:spcBef>
                  <a:spcPts val="1100"/>
                </a:spcBef>
                <a:buClr>
                  <a:schemeClr val="accent2"/>
                </a:buClr>
              </a:pPr>
              <a:r>
                <a:rPr lang="en-US" sz="1400" dirty="0"/>
                <a:t>As follow up to marketing research among professional audiences, Wallace asked Edge to gather parent feedback.</a:t>
              </a:r>
              <a:r>
                <a:rPr lang="en-US" sz="1400" dirty="0">
                  <a:ea typeface="Calibri" panose="020F0502020204030204" pitchFamily="34" charset="0"/>
                </a:rPr>
                <a:t> Conversations with low income parents helped the team understand </a:t>
              </a:r>
              <a:r>
                <a:rPr lang="en-US" sz="1400" dirty="0"/>
                <a:t>SEL mindset, gut-check terminology, and continue the learning on framing and messaging.</a:t>
              </a:r>
            </a:p>
          </p:txBody>
        </p:sp>
      </p:grpSp>
      <p:grpSp>
        <p:nvGrpSpPr>
          <p:cNvPr id="16" name="Group 15"/>
          <p:cNvGrpSpPr/>
          <p:nvPr/>
        </p:nvGrpSpPr>
        <p:grpSpPr>
          <a:xfrm>
            <a:off x="7914302" y="5042064"/>
            <a:ext cx="786384" cy="790240"/>
            <a:chOff x="8212835" y="5112766"/>
            <a:chExt cx="786384" cy="790240"/>
          </a:xfrm>
        </p:grpSpPr>
        <p:sp>
          <p:nvSpPr>
            <p:cNvPr id="38" name="Oval 37"/>
            <p:cNvSpPr/>
            <p:nvPr/>
          </p:nvSpPr>
          <p:spPr>
            <a:xfrm>
              <a:off x="8212835" y="5116622"/>
              <a:ext cx="786384" cy="786384"/>
            </a:xfrm>
            <a:prstGeom prst="ellipse">
              <a:avLst/>
            </a:prstGeom>
            <a:solidFill>
              <a:schemeClr val="bg1"/>
            </a:solidFill>
            <a:ln w="57150">
              <a:solidFill>
                <a:schemeClr val="accent2"/>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477051" y="5347184"/>
              <a:ext cx="262327" cy="2623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514643" y="5417501"/>
              <a:ext cx="150029" cy="148652"/>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400000">
              <a:off x="8390459" y="4941863"/>
              <a:ext cx="416613" cy="758420"/>
            </a:xfrm>
            <a:prstGeom prst="moon">
              <a:avLst>
                <a:gd name="adj" fmla="val 5521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6200000">
              <a:off x="8398543" y="5322818"/>
              <a:ext cx="400447" cy="758418"/>
            </a:xfrm>
            <a:prstGeom prst="moon">
              <a:avLst>
                <a:gd name="adj" fmla="val 6333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908628" y="3713347"/>
            <a:ext cx="783909" cy="783909"/>
            <a:chOff x="8655225" y="3156696"/>
            <a:chExt cx="783909" cy="783909"/>
          </a:xfrm>
          <a:effectLst>
            <a:outerShdw blurRad="50800" dist="38100" dir="2700000" sx="102000" sy="102000" algn="tl" rotWithShape="0">
              <a:prstClr val="black">
                <a:alpha val="40000"/>
              </a:prstClr>
            </a:outerShdw>
          </a:effectLst>
        </p:grpSpPr>
        <p:sp>
          <p:nvSpPr>
            <p:cNvPr id="43" name="Oval 42"/>
            <p:cNvSpPr/>
            <p:nvPr/>
          </p:nvSpPr>
          <p:spPr>
            <a:xfrm>
              <a:off x="8655225" y="3156696"/>
              <a:ext cx="783909" cy="783909"/>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8694768" y="3196345"/>
              <a:ext cx="704611" cy="704611"/>
            </a:xfrm>
            <a:prstGeom prst="ellipse">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8722248" y="3223826"/>
              <a:ext cx="649650" cy="64965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8819665" y="3325004"/>
              <a:ext cx="447291" cy="447291"/>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8911332" y="3418282"/>
              <a:ext cx="271483" cy="271483"/>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986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3" name="Slide Number Placeholder 2"/>
          <p:cNvSpPr>
            <a:spLocks noGrp="1"/>
          </p:cNvSpPr>
          <p:nvPr>
            <p:ph type="sldNum" sz="quarter" idx="4"/>
          </p:nvPr>
        </p:nvSpPr>
        <p:spPr/>
        <p:txBody>
          <a:bodyPr/>
          <a:lstStyle/>
          <a:p>
            <a:fld id="{62DFECC4-1679-4D45-9635-E86BD1EE09E9}" type="slidenum">
              <a:rPr lang="en-US" smtClean="0"/>
              <a:pPr/>
              <a:t>4</a:t>
            </a:fld>
            <a:endParaRPr lang="en-US" dirty="0"/>
          </a:p>
        </p:txBody>
      </p:sp>
      <p:sp>
        <p:nvSpPr>
          <p:cNvPr id="7" name="TextBox 6"/>
          <p:cNvSpPr txBox="1"/>
          <p:nvPr/>
        </p:nvSpPr>
        <p:spPr>
          <a:xfrm>
            <a:off x="383271" y="966019"/>
            <a:ext cx="548640" cy="54864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US" sz="3000" dirty="0"/>
              <a:t>1</a:t>
            </a:r>
          </a:p>
        </p:txBody>
      </p:sp>
      <p:sp>
        <p:nvSpPr>
          <p:cNvPr id="8" name="TextBox 7"/>
          <p:cNvSpPr txBox="1"/>
          <p:nvPr/>
        </p:nvSpPr>
        <p:spPr>
          <a:xfrm>
            <a:off x="383271" y="2025361"/>
            <a:ext cx="548640" cy="54864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n-US" sz="3000" dirty="0"/>
              <a:t>2</a:t>
            </a:r>
          </a:p>
        </p:txBody>
      </p:sp>
      <p:sp>
        <p:nvSpPr>
          <p:cNvPr id="9" name="TextBox 8"/>
          <p:cNvSpPr txBox="1"/>
          <p:nvPr/>
        </p:nvSpPr>
        <p:spPr>
          <a:xfrm>
            <a:off x="383271" y="3335847"/>
            <a:ext cx="548640" cy="548640"/>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en-US" sz="3000" dirty="0"/>
              <a:t>3</a:t>
            </a:r>
          </a:p>
        </p:txBody>
      </p:sp>
      <p:sp>
        <p:nvSpPr>
          <p:cNvPr id="10" name="TextBox 9"/>
          <p:cNvSpPr txBox="1"/>
          <p:nvPr/>
        </p:nvSpPr>
        <p:spPr>
          <a:xfrm>
            <a:off x="383271" y="4689072"/>
            <a:ext cx="548640" cy="548640"/>
          </a:xfrm>
          <a:prstGeom prst="rect">
            <a:avLst/>
          </a:prstGeom>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en-US" sz="3000" dirty="0"/>
              <a:t>4</a:t>
            </a:r>
          </a:p>
        </p:txBody>
      </p:sp>
      <p:sp>
        <p:nvSpPr>
          <p:cNvPr id="11" name="TextBox 10"/>
          <p:cNvSpPr txBox="1"/>
          <p:nvPr/>
        </p:nvSpPr>
        <p:spPr>
          <a:xfrm>
            <a:off x="383271" y="5774408"/>
            <a:ext cx="548640" cy="548640"/>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en-US" sz="3000" dirty="0"/>
              <a:t>5</a:t>
            </a:r>
          </a:p>
        </p:txBody>
      </p:sp>
      <p:sp>
        <p:nvSpPr>
          <p:cNvPr id="4" name="TextBox 3"/>
          <p:cNvSpPr txBox="1"/>
          <p:nvPr/>
        </p:nvSpPr>
        <p:spPr>
          <a:xfrm>
            <a:off x="1008181" y="875617"/>
            <a:ext cx="7315200" cy="830998"/>
          </a:xfrm>
          <a:prstGeom prst="rect">
            <a:avLst/>
          </a:prstGeom>
          <a:noFill/>
        </p:spPr>
        <p:txBody>
          <a:bodyPr wrap="square" rtlCol="0">
            <a:spAutoFit/>
          </a:bodyPr>
          <a:lstStyle/>
          <a:p>
            <a:r>
              <a:rPr lang="en-US" sz="1600" dirty="0"/>
              <a:t>There is no “silver bullet” term, but across the research phases, “social and emotional learning” emerges as one that is familiar and clear for Policy, K-12 and Afterschool leaders. It also tests well in parent focus groups. </a:t>
            </a:r>
          </a:p>
        </p:txBody>
      </p:sp>
      <p:sp>
        <p:nvSpPr>
          <p:cNvPr id="5" name="TextBox 4"/>
          <p:cNvSpPr txBox="1"/>
          <p:nvPr/>
        </p:nvSpPr>
        <p:spPr>
          <a:xfrm>
            <a:off x="1008181" y="1982622"/>
            <a:ext cx="7315200" cy="1077218"/>
          </a:xfrm>
          <a:prstGeom prst="rect">
            <a:avLst/>
          </a:prstGeom>
          <a:noFill/>
        </p:spPr>
        <p:txBody>
          <a:bodyPr wrap="square" rtlCol="0">
            <a:spAutoFit/>
          </a:bodyPr>
          <a:lstStyle/>
          <a:p>
            <a:r>
              <a:rPr lang="en-US" sz="1600" dirty="0"/>
              <a:t>Over the course of research, we moved away from terms that had strong, ancillary or even negative connotations (21</a:t>
            </a:r>
            <a:r>
              <a:rPr lang="en-US" sz="1600" baseline="30000" dirty="0"/>
              <a:t>st</a:t>
            </a:r>
            <a:r>
              <a:rPr lang="en-US" sz="1600" dirty="0"/>
              <a:t> Century Skills, Whole Child Development, Soft Skills, Character). We also eliminated familiar terms deemed too generic for this topic (Youth Development, Success Factors). </a:t>
            </a:r>
          </a:p>
        </p:txBody>
      </p:sp>
      <p:sp>
        <p:nvSpPr>
          <p:cNvPr id="12" name="TextBox 11"/>
          <p:cNvSpPr txBox="1"/>
          <p:nvPr/>
        </p:nvSpPr>
        <p:spPr>
          <a:xfrm>
            <a:off x="1008181" y="3335847"/>
            <a:ext cx="7315200" cy="1077218"/>
          </a:xfrm>
          <a:prstGeom prst="rect">
            <a:avLst/>
          </a:prstGeom>
          <a:noFill/>
        </p:spPr>
        <p:txBody>
          <a:bodyPr wrap="square" rtlCol="0">
            <a:spAutoFit/>
          </a:bodyPr>
          <a:lstStyle/>
          <a:p>
            <a:r>
              <a:rPr lang="en-US" sz="1600" dirty="0"/>
              <a:t>In framing this issue, a concept that speaks to “Gains” for children has traction.  Specifics about SEL skills (i.e. building positive relationships, navigating social environments), plus positively asserting that all children benefit, make this frame popular across stakeholder and parent audiences. </a:t>
            </a:r>
          </a:p>
        </p:txBody>
      </p:sp>
      <p:sp>
        <p:nvSpPr>
          <p:cNvPr id="13" name="TextBox 12"/>
          <p:cNvSpPr txBox="1"/>
          <p:nvPr/>
        </p:nvSpPr>
        <p:spPr>
          <a:xfrm>
            <a:off x="1008181" y="4689072"/>
            <a:ext cx="7315200" cy="809330"/>
          </a:xfrm>
          <a:prstGeom prst="rect">
            <a:avLst/>
          </a:prstGeom>
          <a:noFill/>
        </p:spPr>
        <p:txBody>
          <a:bodyPr wrap="square" rtlCol="0">
            <a:spAutoFit/>
          </a:bodyPr>
          <a:lstStyle/>
          <a:p>
            <a:r>
              <a:rPr lang="en-US" sz="1600" dirty="0"/>
              <a:t>Other frames include language that resonates. Consider the right time to weave in themes and ideas about: all adults having a role, the learning equation, children realizing their potential, future citizens and the opportunity gap.</a:t>
            </a:r>
          </a:p>
        </p:txBody>
      </p:sp>
      <p:sp>
        <p:nvSpPr>
          <p:cNvPr id="14" name="TextBox 13"/>
          <p:cNvSpPr txBox="1"/>
          <p:nvPr/>
        </p:nvSpPr>
        <p:spPr>
          <a:xfrm>
            <a:off x="1008181" y="5774408"/>
            <a:ext cx="7315200" cy="809330"/>
          </a:xfrm>
          <a:prstGeom prst="rect">
            <a:avLst/>
          </a:prstGeom>
          <a:solidFill>
            <a:schemeClr val="bg1"/>
          </a:solidFill>
        </p:spPr>
        <p:txBody>
          <a:bodyPr wrap="square" rtlCol="0">
            <a:spAutoFit/>
          </a:bodyPr>
          <a:lstStyle/>
          <a:p>
            <a:r>
              <a:rPr lang="en-US" sz="1600" dirty="0"/>
              <a:t>Despite agreement that SEL should be a priority, challenges exist for the future. The field identifies training and professional development as much-needed. Parents are wary of school and afterschool overstepping their bounds. </a:t>
            </a:r>
          </a:p>
        </p:txBody>
      </p:sp>
    </p:spTree>
    <p:extLst>
      <p:ext uri="{BB962C8B-B14F-4D97-AF65-F5344CB8AC3E}">
        <p14:creationId xmlns:p14="http://schemas.microsoft.com/office/powerpoint/2010/main" val="7985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 grpId="0"/>
      <p:bldP spid="5" grpId="0"/>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a:off x="927227" y="1144792"/>
            <a:ext cx="7149222" cy="3984290"/>
          </a:xfrm>
          <a:prstGeom prst="swooshArrow">
            <a:avLst>
              <a:gd name="adj1" fmla="val 25000"/>
              <a:gd name="adj2" fmla="val 30037"/>
            </a:avLst>
          </a:prstGeom>
          <a:solidFill>
            <a:schemeClr val="accent5">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lstStyle/>
          <a:p>
            <a:r>
              <a:rPr lang="en-US" dirty="0"/>
              <a:t>Learning Path</a:t>
            </a:r>
          </a:p>
        </p:txBody>
      </p:sp>
      <p:sp>
        <p:nvSpPr>
          <p:cNvPr id="3" name="Slide Number Placeholder 2"/>
          <p:cNvSpPr>
            <a:spLocks noGrp="1"/>
          </p:cNvSpPr>
          <p:nvPr>
            <p:ph type="sldNum" sz="quarter" idx="4"/>
          </p:nvPr>
        </p:nvSpPr>
        <p:spPr/>
        <p:txBody>
          <a:bodyPr/>
          <a:lstStyle/>
          <a:p>
            <a:fld id="{62DFECC4-1679-4D45-9635-E86BD1EE09E9}" type="slidenum">
              <a:rPr lang="en-US" smtClean="0"/>
              <a:pPr/>
              <a:t>5</a:t>
            </a:fld>
            <a:endParaRPr lang="en-US" dirty="0"/>
          </a:p>
        </p:txBody>
      </p:sp>
      <p:sp>
        <p:nvSpPr>
          <p:cNvPr id="8" name="Rounded Rectangle 7"/>
          <p:cNvSpPr/>
          <p:nvPr/>
        </p:nvSpPr>
        <p:spPr>
          <a:xfrm>
            <a:off x="230938" y="5850342"/>
            <a:ext cx="1555773" cy="49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40+ Terms Circulating</a:t>
            </a:r>
          </a:p>
        </p:txBody>
      </p:sp>
      <p:pic>
        <p:nvPicPr>
          <p:cNvPr id="5" name="Picture 4"/>
          <p:cNvPicPr>
            <a:picLocks noChangeAspect="1"/>
          </p:cNvPicPr>
          <p:nvPr/>
        </p:nvPicPr>
        <p:blipFill>
          <a:blip r:embed="rId2"/>
          <a:stretch>
            <a:fillRect/>
          </a:stretch>
        </p:blipFill>
        <p:spPr>
          <a:xfrm>
            <a:off x="387617" y="5044711"/>
            <a:ext cx="1299664" cy="834837"/>
          </a:xfrm>
          <a:prstGeom prst="rect">
            <a:avLst/>
          </a:prstGeom>
        </p:spPr>
      </p:pic>
      <p:sp>
        <p:nvSpPr>
          <p:cNvPr id="9" name="TextBox 8"/>
          <p:cNvSpPr txBox="1"/>
          <p:nvPr/>
        </p:nvSpPr>
        <p:spPr>
          <a:xfrm>
            <a:off x="-55842" y="6372647"/>
            <a:ext cx="2186583" cy="261610"/>
          </a:xfrm>
          <a:prstGeom prst="rect">
            <a:avLst/>
          </a:prstGeom>
          <a:noFill/>
        </p:spPr>
        <p:txBody>
          <a:bodyPr wrap="square" rtlCol="0">
            <a:spAutoFit/>
          </a:bodyPr>
          <a:lstStyle/>
          <a:p>
            <a:pPr algn="ctr"/>
            <a:r>
              <a:rPr lang="en-US" sz="1100" i="1" dirty="0">
                <a:solidFill>
                  <a:schemeClr val="tx1">
                    <a:lumMod val="75000"/>
                    <a:lumOff val="25000"/>
                  </a:schemeClr>
                </a:solidFill>
              </a:rPr>
              <a:t>Assessed in desktop research</a:t>
            </a:r>
          </a:p>
        </p:txBody>
      </p:sp>
      <p:sp>
        <p:nvSpPr>
          <p:cNvPr id="11" name="Rounded Rectangle 10"/>
          <p:cNvSpPr/>
          <p:nvPr/>
        </p:nvSpPr>
        <p:spPr>
          <a:xfrm>
            <a:off x="2014111" y="4564348"/>
            <a:ext cx="1636379" cy="74361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9 Terms Explored in Interviews</a:t>
            </a:r>
          </a:p>
        </p:txBody>
      </p:sp>
      <p:sp>
        <p:nvSpPr>
          <p:cNvPr id="12" name="TextBox 11"/>
          <p:cNvSpPr txBox="1"/>
          <p:nvPr/>
        </p:nvSpPr>
        <p:spPr>
          <a:xfrm>
            <a:off x="1779311" y="5307855"/>
            <a:ext cx="2186583" cy="430887"/>
          </a:xfrm>
          <a:prstGeom prst="rect">
            <a:avLst/>
          </a:prstGeom>
          <a:noFill/>
        </p:spPr>
        <p:txBody>
          <a:bodyPr wrap="square" rtlCol="0">
            <a:spAutoFit/>
          </a:bodyPr>
          <a:lstStyle/>
          <a:p>
            <a:pPr algn="ctr"/>
            <a:r>
              <a:rPr lang="en-US" sz="1100" i="1" dirty="0">
                <a:solidFill>
                  <a:schemeClr val="tx1">
                    <a:lumMod val="75000"/>
                    <a:lumOff val="25000"/>
                  </a:schemeClr>
                </a:solidFill>
              </a:rPr>
              <a:t>Identified by working session;  led to terms for survey testing</a:t>
            </a:r>
          </a:p>
        </p:txBody>
      </p:sp>
      <p:sp>
        <p:nvSpPr>
          <p:cNvPr id="13" name="Rounded Rectangle 12"/>
          <p:cNvSpPr/>
          <p:nvPr/>
        </p:nvSpPr>
        <p:spPr>
          <a:xfrm>
            <a:off x="4259360" y="3333888"/>
            <a:ext cx="1924153" cy="113019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5 Terms of Interest in Quantitative</a:t>
            </a:r>
          </a:p>
        </p:txBody>
      </p:sp>
      <p:sp>
        <p:nvSpPr>
          <p:cNvPr id="14" name="TextBox 13"/>
          <p:cNvSpPr txBox="1"/>
          <p:nvPr/>
        </p:nvSpPr>
        <p:spPr>
          <a:xfrm>
            <a:off x="4128145" y="4466286"/>
            <a:ext cx="2186583" cy="430887"/>
          </a:xfrm>
          <a:prstGeom prst="rect">
            <a:avLst/>
          </a:prstGeom>
          <a:noFill/>
        </p:spPr>
        <p:txBody>
          <a:bodyPr wrap="square" rtlCol="0">
            <a:spAutoFit/>
          </a:bodyPr>
          <a:lstStyle/>
          <a:p>
            <a:pPr algn="ctr"/>
            <a:r>
              <a:rPr lang="en-US" sz="1100" i="1" dirty="0">
                <a:solidFill>
                  <a:schemeClr val="tx1">
                    <a:lumMod val="75000"/>
                    <a:lumOff val="25000"/>
                  </a:schemeClr>
                </a:solidFill>
              </a:rPr>
              <a:t>All with merit; all received the same treatment in the survey</a:t>
            </a:r>
          </a:p>
        </p:txBody>
      </p:sp>
      <p:pic>
        <p:nvPicPr>
          <p:cNvPr id="17" name="Picture 16"/>
          <p:cNvPicPr>
            <a:picLocks noChangeAspect="1"/>
          </p:cNvPicPr>
          <p:nvPr/>
        </p:nvPicPr>
        <p:blipFill>
          <a:blip r:embed="rId3"/>
          <a:stretch>
            <a:fillRect/>
          </a:stretch>
        </p:blipFill>
        <p:spPr>
          <a:xfrm>
            <a:off x="1176662" y="2884516"/>
            <a:ext cx="2624654" cy="1666627"/>
          </a:xfrm>
          <a:prstGeom prst="rect">
            <a:avLst/>
          </a:prstGeom>
        </p:spPr>
      </p:pic>
      <p:pic>
        <p:nvPicPr>
          <p:cNvPr id="16" name="Picture 15"/>
          <p:cNvPicPr>
            <a:picLocks noChangeAspect="1"/>
          </p:cNvPicPr>
          <p:nvPr/>
        </p:nvPicPr>
        <p:blipFill>
          <a:blip r:embed="rId4"/>
          <a:stretch>
            <a:fillRect/>
          </a:stretch>
        </p:blipFill>
        <p:spPr>
          <a:xfrm>
            <a:off x="4008947" y="1092398"/>
            <a:ext cx="2424978" cy="2314572"/>
          </a:xfrm>
          <a:prstGeom prst="rect">
            <a:avLst/>
          </a:prstGeom>
        </p:spPr>
      </p:pic>
      <p:sp>
        <p:nvSpPr>
          <p:cNvPr id="19" name="TextBox 18"/>
          <p:cNvSpPr txBox="1"/>
          <p:nvPr/>
        </p:nvSpPr>
        <p:spPr>
          <a:xfrm>
            <a:off x="6954770" y="1144792"/>
            <a:ext cx="2243357" cy="2012859"/>
          </a:xfrm>
          <a:prstGeom prst="rect">
            <a:avLst/>
          </a:prstGeom>
          <a:noFill/>
        </p:spPr>
        <p:txBody>
          <a:bodyPr wrap="square" rtlCol="0">
            <a:spAutoFit/>
          </a:bodyPr>
          <a:lstStyle/>
          <a:p>
            <a:pPr algn="ctr">
              <a:lnSpc>
                <a:spcPct val="130000"/>
              </a:lnSpc>
            </a:pPr>
            <a:r>
              <a:rPr lang="en-US" sz="3200" b="1" dirty="0"/>
              <a:t>2 Finalist Terms: SEL and SEAL</a:t>
            </a:r>
          </a:p>
        </p:txBody>
      </p:sp>
      <p:sp>
        <p:nvSpPr>
          <p:cNvPr id="18" name="TextBox 17"/>
          <p:cNvSpPr txBox="1"/>
          <p:nvPr/>
        </p:nvSpPr>
        <p:spPr>
          <a:xfrm>
            <a:off x="6957417" y="3156253"/>
            <a:ext cx="2186583" cy="600164"/>
          </a:xfrm>
          <a:prstGeom prst="rect">
            <a:avLst/>
          </a:prstGeom>
          <a:noFill/>
        </p:spPr>
        <p:txBody>
          <a:bodyPr wrap="square" rtlCol="0">
            <a:spAutoFit/>
          </a:bodyPr>
          <a:lstStyle/>
          <a:p>
            <a:pPr algn="ctr"/>
            <a:r>
              <a:rPr lang="en-US" sz="1100" i="1" dirty="0">
                <a:solidFill>
                  <a:schemeClr val="tx1">
                    <a:lumMod val="75000"/>
                    <a:lumOff val="25000"/>
                  </a:schemeClr>
                </a:solidFill>
              </a:rPr>
              <a:t>Parent focus groups revisited the landscape of terms and vetted these two terms</a:t>
            </a:r>
          </a:p>
        </p:txBody>
      </p:sp>
    </p:spTree>
    <p:extLst>
      <p:ext uri="{BB962C8B-B14F-4D97-AF65-F5344CB8AC3E}">
        <p14:creationId xmlns:p14="http://schemas.microsoft.com/office/powerpoint/2010/main" val="273443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6</a:t>
            </a:fld>
            <a:endParaRPr lang="en-US" dirty="0"/>
          </a:p>
        </p:txBody>
      </p:sp>
      <p:sp>
        <p:nvSpPr>
          <p:cNvPr id="6" name="Rectangle 5"/>
          <p:cNvSpPr/>
          <p:nvPr/>
        </p:nvSpPr>
        <p:spPr>
          <a:xfrm>
            <a:off x="502129" y="1290099"/>
            <a:ext cx="7968103" cy="53522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title"/>
          </p:nvPr>
        </p:nvSpPr>
        <p:spPr>
          <a:xfrm>
            <a:off x="258641" y="22505"/>
            <a:ext cx="7622978" cy="966019"/>
          </a:xfrm>
        </p:spPr>
        <p:txBody>
          <a:bodyPr>
            <a:normAutofit fontScale="90000"/>
          </a:bodyPr>
          <a:lstStyle/>
          <a:p>
            <a:r>
              <a:rPr lang="en-US" dirty="0"/>
              <a:t>Desktop Research: 40+ Terms Circulating</a:t>
            </a:r>
          </a:p>
        </p:txBody>
      </p:sp>
      <p:graphicFrame>
        <p:nvGraphicFramePr>
          <p:cNvPr id="53" name="Table 52"/>
          <p:cNvGraphicFramePr>
            <a:graphicFrameLocks noGrp="1"/>
          </p:cNvGraphicFramePr>
          <p:nvPr>
            <p:extLst/>
          </p:nvPr>
        </p:nvGraphicFramePr>
        <p:xfrm>
          <a:off x="4633148" y="1414718"/>
          <a:ext cx="3657977" cy="4994103"/>
        </p:xfrm>
        <a:graphic>
          <a:graphicData uri="http://schemas.openxmlformats.org/drawingml/2006/table">
            <a:tbl>
              <a:tblPr bandRow="1">
                <a:tableStyleId>{5C22544A-7EE6-4342-B048-85BDC9FD1C3A}</a:tableStyleId>
              </a:tblPr>
              <a:tblGrid>
                <a:gridCol w="3657977">
                  <a:extLst>
                    <a:ext uri="{9D8B030D-6E8A-4147-A177-3AD203B41FA5}">
                      <a16:colId xmlns:a16="http://schemas.microsoft.com/office/drawing/2014/main" xmlns="" val="20000"/>
                    </a:ext>
                  </a:extLst>
                </a:gridCol>
              </a:tblGrid>
              <a:tr h="4994103">
                <a:tc>
                  <a:txBody>
                    <a:bodyPr/>
                    <a:lstStyle/>
                    <a:p>
                      <a:pPr marL="274320" marR="0">
                        <a:spcBef>
                          <a:spcPts val="0"/>
                        </a:spcBef>
                        <a:spcAft>
                          <a:spcPts val="600"/>
                        </a:spcAft>
                      </a:pPr>
                      <a:r>
                        <a:rPr lang="en-US" sz="1050" dirty="0">
                          <a:effectLst/>
                        </a:rPr>
                        <a:t>School climate</a:t>
                      </a:r>
                    </a:p>
                    <a:p>
                      <a:pPr marL="274320" marR="0">
                        <a:spcBef>
                          <a:spcPts val="0"/>
                        </a:spcBef>
                        <a:spcAft>
                          <a:spcPts val="600"/>
                        </a:spcAft>
                      </a:pPr>
                      <a:r>
                        <a:rPr lang="en-US" sz="1050" dirty="0">
                          <a:effectLst/>
                        </a:rPr>
                        <a:t>Science of human development</a:t>
                      </a:r>
                    </a:p>
                    <a:p>
                      <a:pPr marL="274320" marR="0">
                        <a:spcBef>
                          <a:spcPts val="0"/>
                        </a:spcBef>
                        <a:spcAft>
                          <a:spcPts val="600"/>
                        </a:spcAft>
                      </a:pPr>
                      <a:r>
                        <a:rPr lang="en-US" sz="1050" dirty="0">
                          <a:effectLst/>
                        </a:rPr>
                        <a:t>Skills for agency</a:t>
                      </a:r>
                    </a:p>
                    <a:p>
                      <a:pPr marL="274320" marR="0">
                        <a:spcBef>
                          <a:spcPts val="0"/>
                        </a:spcBef>
                        <a:spcAft>
                          <a:spcPts val="600"/>
                        </a:spcAft>
                      </a:pPr>
                      <a:r>
                        <a:rPr lang="en-US" sz="1050" dirty="0">
                          <a:effectLst/>
                        </a:rPr>
                        <a:t>Social-emotional learning (variations: social-emotional development; social-emotional competence; social and emotional skills; social emotional competencies)</a:t>
                      </a:r>
                    </a:p>
                    <a:p>
                      <a:pPr marL="274320" marR="0">
                        <a:spcBef>
                          <a:spcPts val="0"/>
                        </a:spcBef>
                        <a:spcAft>
                          <a:spcPts val="600"/>
                        </a:spcAft>
                      </a:pPr>
                      <a:r>
                        <a:rPr lang="en-US" sz="1050" dirty="0">
                          <a:effectLst/>
                        </a:rPr>
                        <a:t>Social, emotional and mindful learning</a:t>
                      </a:r>
                    </a:p>
                    <a:p>
                      <a:pPr marL="274320" marR="0">
                        <a:spcBef>
                          <a:spcPts val="0"/>
                        </a:spcBef>
                        <a:spcAft>
                          <a:spcPts val="600"/>
                        </a:spcAft>
                      </a:pPr>
                      <a:r>
                        <a:rPr lang="en-US" sz="1050" dirty="0">
                          <a:effectLst/>
                        </a:rPr>
                        <a:t>Soft skills</a:t>
                      </a:r>
                    </a:p>
                    <a:p>
                      <a:pPr marL="274320" marR="0">
                        <a:spcBef>
                          <a:spcPts val="0"/>
                        </a:spcBef>
                        <a:spcAft>
                          <a:spcPts val="600"/>
                        </a:spcAft>
                      </a:pPr>
                      <a:r>
                        <a:rPr lang="en-US" sz="1050" dirty="0">
                          <a:effectLst/>
                        </a:rPr>
                        <a:t>Student agency</a:t>
                      </a:r>
                    </a:p>
                    <a:p>
                      <a:pPr marL="274320" marR="0">
                        <a:spcBef>
                          <a:spcPts val="0"/>
                        </a:spcBef>
                        <a:spcAft>
                          <a:spcPts val="600"/>
                        </a:spcAft>
                      </a:pPr>
                      <a:r>
                        <a:rPr lang="en-US" sz="1050" dirty="0">
                          <a:effectLst/>
                        </a:rPr>
                        <a:t>Student-centered learning</a:t>
                      </a:r>
                    </a:p>
                    <a:p>
                      <a:pPr marL="274320" marR="0">
                        <a:spcBef>
                          <a:spcPts val="0"/>
                        </a:spcBef>
                        <a:spcAft>
                          <a:spcPts val="600"/>
                        </a:spcAft>
                      </a:pPr>
                      <a:r>
                        <a:rPr lang="en-US" sz="1050" dirty="0">
                          <a:effectLst/>
                        </a:rPr>
                        <a:t>The Big Five</a:t>
                      </a:r>
                    </a:p>
                    <a:p>
                      <a:pPr marL="274320" marR="0">
                        <a:spcBef>
                          <a:spcPts val="0"/>
                        </a:spcBef>
                        <a:spcAft>
                          <a:spcPts val="600"/>
                        </a:spcAft>
                      </a:pPr>
                      <a:r>
                        <a:rPr lang="en-US" sz="1050" dirty="0">
                          <a:effectLst/>
                        </a:rPr>
                        <a:t>Thriving</a:t>
                      </a:r>
                    </a:p>
                    <a:p>
                      <a:pPr marL="274320" marR="0">
                        <a:spcBef>
                          <a:spcPts val="0"/>
                        </a:spcBef>
                        <a:spcAft>
                          <a:spcPts val="600"/>
                        </a:spcAft>
                      </a:pPr>
                      <a:r>
                        <a:rPr lang="en-US" sz="1050" dirty="0">
                          <a:effectLst/>
                        </a:rPr>
                        <a:t>Transferable knowledge and skills</a:t>
                      </a:r>
                    </a:p>
                    <a:p>
                      <a:pPr marL="274320" marR="0">
                        <a:spcBef>
                          <a:spcPts val="0"/>
                        </a:spcBef>
                        <a:spcAft>
                          <a:spcPts val="600"/>
                        </a:spcAft>
                      </a:pPr>
                      <a:r>
                        <a:rPr lang="en-US" sz="1050" dirty="0">
                          <a:effectLst/>
                        </a:rPr>
                        <a:t>Whole Child Approach</a:t>
                      </a:r>
                    </a:p>
                    <a:p>
                      <a:pPr marL="274320" marR="0">
                        <a:spcBef>
                          <a:spcPts val="0"/>
                        </a:spcBef>
                        <a:spcAft>
                          <a:spcPts val="600"/>
                        </a:spcAft>
                      </a:pPr>
                      <a:r>
                        <a:rPr lang="en-US" sz="1050" dirty="0">
                          <a:effectLst/>
                        </a:rPr>
                        <a:t>Youth development</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49075" marR="49075" marT="0" marB="0">
                    <a:solidFill>
                      <a:schemeClr val="bg1"/>
                    </a:solidFill>
                  </a:tcPr>
                </a:tc>
                <a:extLst>
                  <a:ext uri="{0D108BD9-81ED-4DB2-BD59-A6C34878D82A}">
                    <a16:rowId xmlns:a16="http://schemas.microsoft.com/office/drawing/2014/main" xmlns="" val="10000"/>
                  </a:ext>
                </a:extLst>
              </a:tr>
            </a:tbl>
          </a:graphicData>
        </a:graphic>
      </p:graphicFrame>
      <p:graphicFrame>
        <p:nvGraphicFramePr>
          <p:cNvPr id="54" name="Table 53"/>
          <p:cNvGraphicFramePr>
            <a:graphicFrameLocks noGrp="1"/>
          </p:cNvGraphicFramePr>
          <p:nvPr>
            <p:extLst/>
          </p:nvPr>
        </p:nvGraphicFramePr>
        <p:xfrm>
          <a:off x="691093" y="1417213"/>
          <a:ext cx="3720485" cy="4983480"/>
        </p:xfrm>
        <a:graphic>
          <a:graphicData uri="http://schemas.openxmlformats.org/drawingml/2006/table">
            <a:tbl>
              <a:tblPr bandRow="1">
                <a:tableStyleId>{5C22544A-7EE6-4342-B048-85BDC9FD1C3A}</a:tableStyleId>
              </a:tblPr>
              <a:tblGrid>
                <a:gridCol w="1826076">
                  <a:extLst>
                    <a:ext uri="{9D8B030D-6E8A-4147-A177-3AD203B41FA5}">
                      <a16:colId xmlns:a16="http://schemas.microsoft.com/office/drawing/2014/main" xmlns="" val="20000"/>
                    </a:ext>
                  </a:extLst>
                </a:gridCol>
                <a:gridCol w="1894409">
                  <a:extLst>
                    <a:ext uri="{9D8B030D-6E8A-4147-A177-3AD203B41FA5}">
                      <a16:colId xmlns:a16="http://schemas.microsoft.com/office/drawing/2014/main" xmlns="" val="20001"/>
                    </a:ext>
                  </a:extLst>
                </a:gridCol>
              </a:tblGrid>
              <a:tr h="4983480">
                <a:tc>
                  <a:txBody>
                    <a:bodyPr/>
                    <a:lstStyle/>
                    <a:p>
                      <a:pPr marL="0" marR="0">
                        <a:spcBef>
                          <a:spcPts val="0"/>
                        </a:spcBef>
                        <a:spcAft>
                          <a:spcPts val="600"/>
                        </a:spcAft>
                      </a:pPr>
                      <a:r>
                        <a:rPr lang="en-US" sz="1050" dirty="0">
                          <a:effectLst/>
                        </a:rPr>
                        <a:t>21st century skills/competencies </a:t>
                      </a:r>
                    </a:p>
                    <a:p>
                      <a:pPr marL="0" marR="0">
                        <a:spcBef>
                          <a:spcPts val="0"/>
                        </a:spcBef>
                        <a:spcAft>
                          <a:spcPts val="600"/>
                        </a:spcAft>
                      </a:pPr>
                      <a:r>
                        <a:rPr lang="en-US" sz="1050" dirty="0">
                          <a:effectLst/>
                        </a:rPr>
                        <a:t>Academic attitudes and behaviors</a:t>
                      </a:r>
                    </a:p>
                    <a:p>
                      <a:pPr marL="0" marR="0">
                        <a:spcBef>
                          <a:spcPts val="0"/>
                        </a:spcBef>
                        <a:spcAft>
                          <a:spcPts val="600"/>
                        </a:spcAft>
                      </a:pPr>
                      <a:r>
                        <a:rPr lang="en-US" sz="1050" dirty="0">
                          <a:effectLst/>
                        </a:rPr>
                        <a:t>Academic mindsets </a:t>
                      </a:r>
                    </a:p>
                    <a:p>
                      <a:pPr marL="0" marR="0">
                        <a:spcBef>
                          <a:spcPts val="0"/>
                        </a:spcBef>
                        <a:spcAft>
                          <a:spcPts val="600"/>
                        </a:spcAft>
                      </a:pPr>
                      <a:r>
                        <a:rPr lang="en-US" sz="1050" dirty="0">
                          <a:effectLst/>
                        </a:rPr>
                        <a:t>Achievement behavioral skills</a:t>
                      </a:r>
                    </a:p>
                    <a:p>
                      <a:pPr marL="0" marR="0">
                        <a:spcBef>
                          <a:spcPts val="0"/>
                        </a:spcBef>
                        <a:spcAft>
                          <a:spcPts val="600"/>
                        </a:spcAft>
                      </a:pPr>
                      <a:r>
                        <a:rPr lang="en-US" sz="1050" dirty="0">
                          <a:effectLst/>
                        </a:rPr>
                        <a:t>Capacity for accomplishment</a:t>
                      </a:r>
                    </a:p>
                    <a:p>
                      <a:pPr marL="0" marR="0">
                        <a:spcBef>
                          <a:spcPts val="0"/>
                        </a:spcBef>
                        <a:spcAft>
                          <a:spcPts val="600"/>
                        </a:spcAft>
                      </a:pPr>
                      <a:r>
                        <a:rPr lang="en-US" sz="1050" dirty="0">
                          <a:effectLst/>
                        </a:rPr>
                        <a:t>Character (variations: character education character development; character building; and character virtue development)</a:t>
                      </a:r>
                    </a:p>
                    <a:p>
                      <a:pPr marL="0" marR="0">
                        <a:spcBef>
                          <a:spcPts val="0"/>
                        </a:spcBef>
                        <a:spcAft>
                          <a:spcPts val="600"/>
                        </a:spcAft>
                      </a:pPr>
                      <a:r>
                        <a:rPr lang="en-US" sz="1050" dirty="0">
                          <a:effectLst/>
                        </a:rPr>
                        <a:t>Deeper learning</a:t>
                      </a:r>
                    </a:p>
                    <a:p>
                      <a:pPr marL="0" marR="0">
                        <a:spcBef>
                          <a:spcPts val="0"/>
                        </a:spcBef>
                        <a:spcAft>
                          <a:spcPts val="600"/>
                        </a:spcAft>
                      </a:pPr>
                      <a:r>
                        <a:rPr lang="en-US" sz="1050" dirty="0">
                          <a:effectLst/>
                        </a:rPr>
                        <a:t>Developmental experiences</a:t>
                      </a:r>
                    </a:p>
                    <a:p>
                      <a:pPr marL="0" marR="0">
                        <a:spcBef>
                          <a:spcPts val="0"/>
                        </a:spcBef>
                        <a:spcAft>
                          <a:spcPts val="600"/>
                        </a:spcAft>
                      </a:pPr>
                      <a:r>
                        <a:rPr lang="en-US" sz="1050" dirty="0">
                          <a:effectLst/>
                        </a:rPr>
                        <a:t>Effective Learner</a:t>
                      </a:r>
                    </a:p>
                    <a:p>
                      <a:pPr marL="0" marR="0">
                        <a:spcBef>
                          <a:spcPts val="0"/>
                        </a:spcBef>
                        <a:spcAft>
                          <a:spcPts val="600"/>
                        </a:spcAft>
                      </a:pPr>
                      <a:r>
                        <a:rPr lang="en-US" sz="1050" dirty="0">
                          <a:effectLst/>
                        </a:rPr>
                        <a:t>Emotional Intelligence</a:t>
                      </a:r>
                    </a:p>
                    <a:p>
                      <a:pPr marL="0" marR="0">
                        <a:spcBef>
                          <a:spcPts val="0"/>
                        </a:spcBef>
                        <a:spcAft>
                          <a:spcPts val="600"/>
                        </a:spcAft>
                      </a:pPr>
                      <a:r>
                        <a:rPr lang="en-US" sz="1050" dirty="0">
                          <a:effectLst/>
                        </a:rPr>
                        <a:t>Ethics</a:t>
                      </a:r>
                    </a:p>
                    <a:p>
                      <a:pPr marL="0" marR="0">
                        <a:spcBef>
                          <a:spcPts val="0"/>
                        </a:spcBef>
                        <a:spcAft>
                          <a:spcPts val="600"/>
                        </a:spcAft>
                      </a:pPr>
                      <a:r>
                        <a:rPr lang="en-US" sz="1050" dirty="0">
                          <a:effectLst/>
                        </a:rPr>
                        <a:t>Expanded learning system</a:t>
                      </a:r>
                    </a:p>
                    <a:p>
                      <a:pPr marL="0" marR="0">
                        <a:spcBef>
                          <a:spcPts val="0"/>
                        </a:spcBef>
                        <a:spcAft>
                          <a:spcPts val="600"/>
                        </a:spcAft>
                      </a:pPr>
                      <a:r>
                        <a:rPr lang="en-US" sz="1050" dirty="0">
                          <a:effectLst/>
                        </a:rPr>
                        <a:t>Foundations for Young Adult Success</a:t>
                      </a:r>
                    </a:p>
                  </a:txBody>
                  <a:tcPr marL="49075" marR="49075"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600"/>
                        </a:spcAft>
                      </a:pPr>
                      <a:r>
                        <a:rPr lang="en-US" sz="1050" dirty="0">
                          <a:effectLst/>
                        </a:rPr>
                        <a:t>Grit </a:t>
                      </a:r>
                    </a:p>
                    <a:p>
                      <a:pPr marL="0" marR="0">
                        <a:spcBef>
                          <a:spcPts val="0"/>
                        </a:spcBef>
                        <a:spcAft>
                          <a:spcPts val="600"/>
                        </a:spcAft>
                      </a:pPr>
                      <a:r>
                        <a:rPr lang="en-US" sz="1050" dirty="0">
                          <a:effectLst/>
                        </a:rPr>
                        <a:t>Growth mindset</a:t>
                      </a:r>
                    </a:p>
                    <a:p>
                      <a:pPr marL="0" marR="0">
                        <a:spcBef>
                          <a:spcPts val="0"/>
                        </a:spcBef>
                        <a:spcAft>
                          <a:spcPts val="600"/>
                        </a:spcAft>
                      </a:pPr>
                      <a:r>
                        <a:rPr lang="en-US" sz="1050" dirty="0">
                          <a:effectLst/>
                        </a:rPr>
                        <a:t>Intrapersonal and interpersonal competencies</a:t>
                      </a:r>
                    </a:p>
                    <a:p>
                      <a:pPr marL="0" marR="0">
                        <a:spcBef>
                          <a:spcPts val="0"/>
                        </a:spcBef>
                        <a:spcAft>
                          <a:spcPts val="600"/>
                        </a:spcAft>
                      </a:pPr>
                      <a:r>
                        <a:rPr lang="en-US" sz="1050" dirty="0">
                          <a:effectLst/>
                        </a:rPr>
                        <a:t>Learning mindset</a:t>
                      </a:r>
                    </a:p>
                    <a:p>
                      <a:pPr marL="0" marR="0">
                        <a:spcBef>
                          <a:spcPts val="0"/>
                        </a:spcBef>
                        <a:spcAft>
                          <a:spcPts val="600"/>
                        </a:spcAft>
                      </a:pPr>
                      <a:r>
                        <a:rPr lang="en-US" sz="1050" dirty="0">
                          <a:effectLst/>
                        </a:rPr>
                        <a:t>Life skills</a:t>
                      </a:r>
                    </a:p>
                    <a:p>
                      <a:pPr marL="0" marR="0">
                        <a:spcBef>
                          <a:spcPts val="0"/>
                        </a:spcBef>
                        <a:spcAft>
                          <a:spcPts val="600"/>
                        </a:spcAft>
                      </a:pPr>
                      <a:r>
                        <a:rPr lang="en-US" sz="1050" dirty="0">
                          <a:effectLst/>
                        </a:rPr>
                        <a:t>Multiple dimensions of learning</a:t>
                      </a:r>
                    </a:p>
                    <a:p>
                      <a:pPr marL="0" marR="0">
                        <a:spcBef>
                          <a:spcPts val="0"/>
                        </a:spcBef>
                        <a:spcAft>
                          <a:spcPts val="600"/>
                        </a:spcAft>
                      </a:pPr>
                      <a:r>
                        <a:rPr lang="en-US" sz="1050" dirty="0">
                          <a:effectLst/>
                        </a:rPr>
                        <a:t>Non-academic skills</a:t>
                      </a:r>
                    </a:p>
                    <a:p>
                      <a:pPr marL="0" marR="0">
                        <a:spcBef>
                          <a:spcPts val="0"/>
                        </a:spcBef>
                        <a:spcAft>
                          <a:spcPts val="600"/>
                        </a:spcAft>
                      </a:pPr>
                      <a:r>
                        <a:rPr lang="en-US" sz="1050" dirty="0">
                          <a:effectLst/>
                        </a:rPr>
                        <a:t>Non-academic success factors</a:t>
                      </a:r>
                    </a:p>
                    <a:p>
                      <a:pPr marL="0" marR="0">
                        <a:spcBef>
                          <a:spcPts val="0"/>
                        </a:spcBef>
                        <a:spcAft>
                          <a:spcPts val="600"/>
                        </a:spcAft>
                      </a:pPr>
                      <a:r>
                        <a:rPr lang="en-US" sz="1050" dirty="0">
                          <a:effectLst/>
                        </a:rPr>
                        <a:t>Non-academic youth outcomes</a:t>
                      </a:r>
                    </a:p>
                    <a:p>
                      <a:pPr marL="0" marR="0">
                        <a:spcBef>
                          <a:spcPts val="0"/>
                        </a:spcBef>
                        <a:spcAft>
                          <a:spcPts val="600"/>
                        </a:spcAft>
                      </a:pPr>
                      <a:r>
                        <a:rPr lang="en-US" sz="1050" dirty="0">
                          <a:effectLst/>
                        </a:rPr>
                        <a:t>Non-cognitive traits &amp; habits (variations: non-cognitive skills/factors; non-cognitive learning; non-cognitive development)</a:t>
                      </a:r>
                    </a:p>
                    <a:p>
                      <a:pPr marL="0" marR="0">
                        <a:spcBef>
                          <a:spcPts val="0"/>
                        </a:spcBef>
                        <a:spcAft>
                          <a:spcPts val="600"/>
                        </a:spcAft>
                      </a:pPr>
                      <a:r>
                        <a:rPr lang="en-US" sz="1050" dirty="0">
                          <a:effectLst/>
                        </a:rPr>
                        <a:t>Personal and social skills</a:t>
                      </a:r>
                    </a:p>
                    <a:p>
                      <a:pPr marL="0" marR="0">
                        <a:spcBef>
                          <a:spcPts val="0"/>
                        </a:spcBef>
                        <a:spcAft>
                          <a:spcPts val="600"/>
                        </a:spcAft>
                      </a:pPr>
                      <a:r>
                        <a:rPr lang="en-US" sz="1050" dirty="0">
                          <a:effectLst/>
                        </a:rPr>
                        <a:t>Personal success skills</a:t>
                      </a:r>
                    </a:p>
                    <a:p>
                      <a:pPr marL="0" marR="0">
                        <a:spcBef>
                          <a:spcPts val="0"/>
                        </a:spcBef>
                        <a:spcAft>
                          <a:spcPts val="600"/>
                        </a:spcAft>
                      </a:pPr>
                      <a:r>
                        <a:rPr lang="en-US" sz="1050" dirty="0">
                          <a:effectLst/>
                        </a:rPr>
                        <a:t>Positive youth development</a:t>
                      </a:r>
                    </a:p>
                    <a:p>
                      <a:pPr marL="0" marR="0">
                        <a:spcBef>
                          <a:spcPts val="0"/>
                        </a:spcBef>
                        <a:spcAft>
                          <a:spcPts val="600"/>
                        </a:spcAft>
                      </a:pPr>
                      <a:r>
                        <a:rPr lang="en-US" sz="1050" dirty="0">
                          <a:effectLst/>
                        </a:rPr>
                        <a:t>Productive persistence</a:t>
                      </a:r>
                    </a:p>
                    <a:p>
                      <a:pPr marL="0" marR="0">
                        <a:spcBef>
                          <a:spcPts val="0"/>
                        </a:spcBef>
                        <a:spcAft>
                          <a:spcPts val="600"/>
                        </a:spcAft>
                      </a:pPr>
                      <a:r>
                        <a:rPr lang="en-US" sz="1050" dirty="0">
                          <a:effectLst/>
                        </a:rPr>
                        <a:t>Prosocial behavior/experiences</a:t>
                      </a:r>
                    </a:p>
                    <a:p>
                      <a:pPr marL="0" marR="0">
                        <a:spcBef>
                          <a:spcPts val="0"/>
                        </a:spcBef>
                        <a:spcAft>
                          <a:spcPts val="0"/>
                        </a:spcAft>
                      </a:pPr>
                      <a:r>
                        <a:rPr lang="en-US" sz="1050" dirty="0">
                          <a:effectLst/>
                        </a:rPr>
                        <a:t> </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0000"/>
                  </a:ext>
                </a:extLst>
              </a:tr>
            </a:tbl>
          </a:graphicData>
        </a:graphic>
      </p:graphicFrame>
      <p:grpSp>
        <p:nvGrpSpPr>
          <p:cNvPr id="52" name="Group 51"/>
          <p:cNvGrpSpPr/>
          <p:nvPr/>
        </p:nvGrpSpPr>
        <p:grpSpPr>
          <a:xfrm rot="21111762">
            <a:off x="8447833" y="1535752"/>
            <a:ext cx="195999" cy="4535873"/>
            <a:chOff x="-129362" y="1299583"/>
            <a:chExt cx="195999" cy="4535873"/>
          </a:xfrm>
        </p:grpSpPr>
        <p:sp>
          <p:nvSpPr>
            <p:cNvPr id="43" name="Rectangle 42"/>
            <p:cNvSpPr/>
            <p:nvPr/>
          </p:nvSpPr>
          <p:spPr>
            <a:xfrm>
              <a:off x="-121381" y="1758011"/>
              <a:ext cx="178025" cy="37767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tored Data 43"/>
            <p:cNvSpPr/>
            <p:nvPr/>
          </p:nvSpPr>
          <p:spPr>
            <a:xfrm rot="16200000">
              <a:off x="-222473" y="5432227"/>
              <a:ext cx="372234" cy="186004"/>
            </a:xfrm>
            <a:prstGeom prst="flowChartOnlineStora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p:cNvSpPr/>
            <p:nvPr/>
          </p:nvSpPr>
          <p:spPr>
            <a:xfrm rot="16200000">
              <a:off x="-151937" y="5626876"/>
              <a:ext cx="231157" cy="186004"/>
            </a:xfrm>
            <a:prstGeom prst="flowChartOnlineStorag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a:off x="-129361" y="1299583"/>
              <a:ext cx="193982" cy="472361"/>
            </a:xfrm>
            <a:prstGeom prst="flowChartExtra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tored Data 46"/>
            <p:cNvSpPr/>
            <p:nvPr/>
          </p:nvSpPr>
          <p:spPr>
            <a:xfrm rot="16200000">
              <a:off x="-80828" y="1686216"/>
              <a:ext cx="99854" cy="195077"/>
            </a:xfrm>
            <a:prstGeom prst="flowChartOnlineStorag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Extract 47"/>
            <p:cNvSpPr/>
            <p:nvPr/>
          </p:nvSpPr>
          <p:spPr>
            <a:xfrm>
              <a:off x="-59219" y="1304684"/>
              <a:ext cx="59219" cy="113171"/>
            </a:xfrm>
            <a:prstGeom prst="flowChartExtra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flipH="1" flipV="1">
              <a:off x="-19384" y="1814589"/>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flipH="1" flipV="1">
              <a:off x="-77771" y="1814589"/>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flipH="1" flipV="1">
              <a:off x="-129362" y="1821422"/>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Placeholder 3"/>
          <p:cNvSpPr>
            <a:spLocks noGrp="1"/>
          </p:cNvSpPr>
          <p:nvPr>
            <p:ph type="body" sz="quarter" idx="13"/>
          </p:nvPr>
        </p:nvSpPr>
        <p:spPr>
          <a:xfrm>
            <a:off x="503238" y="765169"/>
            <a:ext cx="8460624" cy="1060457"/>
          </a:xfrm>
        </p:spPr>
        <p:txBody>
          <a:bodyPr>
            <a:normAutofit/>
          </a:bodyPr>
          <a:lstStyle/>
          <a:p>
            <a:r>
              <a:rPr lang="en-US" sz="1600" dirty="0"/>
              <a:t>Desktop research identified 40+ terms for this topic, with countless variations.</a:t>
            </a:r>
          </a:p>
        </p:txBody>
      </p:sp>
      <p:grpSp>
        <p:nvGrpSpPr>
          <p:cNvPr id="2" name="Group 1"/>
          <p:cNvGrpSpPr/>
          <p:nvPr/>
        </p:nvGrpSpPr>
        <p:grpSpPr>
          <a:xfrm>
            <a:off x="4267619" y="1545000"/>
            <a:ext cx="501706" cy="4798082"/>
            <a:chOff x="4229474" y="1548815"/>
            <a:chExt cx="501706" cy="4798082"/>
          </a:xfrm>
        </p:grpSpPr>
        <p:grpSp>
          <p:nvGrpSpPr>
            <p:cNvPr id="16" name="Group 15"/>
            <p:cNvGrpSpPr/>
            <p:nvPr/>
          </p:nvGrpSpPr>
          <p:grpSpPr>
            <a:xfrm>
              <a:off x="4229474" y="1548815"/>
              <a:ext cx="501706" cy="4313709"/>
              <a:chOff x="4378986" y="2016726"/>
              <a:chExt cx="501706" cy="4313709"/>
            </a:xfrm>
            <a:noFill/>
          </p:grpSpPr>
          <p:sp>
            <p:nvSpPr>
              <p:cNvPr id="12" name="Flowchart: Stored Data 11"/>
              <p:cNvSpPr/>
              <p:nvPr/>
            </p:nvSpPr>
            <p:spPr>
              <a:xfrm rot="16200000">
                <a:off x="4576634" y="181907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tored Data 21"/>
              <p:cNvSpPr/>
              <p:nvPr/>
            </p:nvSpPr>
            <p:spPr>
              <a:xfrm rot="16200000">
                <a:off x="4576634" y="330400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16200000">
                <a:off x="4576634" y="355149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rot="16200000">
                <a:off x="4576634" y="379898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16200000">
                <a:off x="4576634" y="404647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tored Data 25"/>
              <p:cNvSpPr/>
              <p:nvPr/>
            </p:nvSpPr>
            <p:spPr>
              <a:xfrm rot="16200000">
                <a:off x="4576634" y="6026377"/>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tored Data 26"/>
              <p:cNvSpPr/>
              <p:nvPr/>
            </p:nvSpPr>
            <p:spPr>
              <a:xfrm rot="16200000">
                <a:off x="4576634" y="577888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rot="16200000">
                <a:off x="4576634" y="553139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tored Data 28"/>
              <p:cNvSpPr/>
              <p:nvPr/>
            </p:nvSpPr>
            <p:spPr>
              <a:xfrm rot="16200000">
                <a:off x="4576634" y="528391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16200000">
                <a:off x="4576634" y="503642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p:cNvSpPr/>
              <p:nvPr/>
            </p:nvSpPr>
            <p:spPr>
              <a:xfrm rot="16200000">
                <a:off x="4576634" y="478893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tored Data 31"/>
              <p:cNvSpPr/>
              <p:nvPr/>
            </p:nvSpPr>
            <p:spPr>
              <a:xfrm rot="16200000">
                <a:off x="4576634" y="454144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tored Data 32"/>
              <p:cNvSpPr/>
              <p:nvPr/>
            </p:nvSpPr>
            <p:spPr>
              <a:xfrm rot="16200000">
                <a:off x="4576634" y="429395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p:cNvSpPr/>
              <p:nvPr/>
            </p:nvSpPr>
            <p:spPr>
              <a:xfrm rot="16200000">
                <a:off x="4576634" y="305651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16200000">
                <a:off x="4576634" y="280903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16200000">
                <a:off x="4576634" y="256154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tored Data 36"/>
              <p:cNvSpPr/>
              <p:nvPr/>
            </p:nvSpPr>
            <p:spPr>
              <a:xfrm rot="16200000">
                <a:off x="4576634" y="231405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tored Data 37"/>
              <p:cNvSpPr/>
              <p:nvPr/>
            </p:nvSpPr>
            <p:spPr>
              <a:xfrm rot="16200000">
                <a:off x="4576634" y="206656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lowchart: Stored Data 40"/>
            <p:cNvSpPr/>
            <p:nvPr/>
          </p:nvSpPr>
          <p:spPr>
            <a:xfrm rot="16200000">
              <a:off x="4427122" y="5811810"/>
              <a:ext cx="106410" cy="501706"/>
            </a:xfrm>
            <a:prstGeom prst="flowChartOnlineStorag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tored Data 41"/>
            <p:cNvSpPr/>
            <p:nvPr/>
          </p:nvSpPr>
          <p:spPr>
            <a:xfrm rot="16200000">
              <a:off x="4427122" y="6042839"/>
              <a:ext cx="106410" cy="501706"/>
            </a:xfrm>
            <a:prstGeom prst="flowChartOnlineStorag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585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7</a:t>
            </a:fld>
            <a:endParaRPr lang="en-US" dirty="0"/>
          </a:p>
        </p:txBody>
      </p:sp>
      <p:sp>
        <p:nvSpPr>
          <p:cNvPr id="5" name="TextBox 4"/>
          <p:cNvSpPr txBox="1"/>
          <p:nvPr/>
        </p:nvSpPr>
        <p:spPr>
          <a:xfrm>
            <a:off x="439838" y="185192"/>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Desktop Research: Term Inventory</a:t>
            </a:r>
          </a:p>
        </p:txBody>
      </p:sp>
      <p:graphicFrame>
        <p:nvGraphicFramePr>
          <p:cNvPr id="2" name="Table 1"/>
          <p:cNvGraphicFramePr>
            <a:graphicFrameLocks noGrp="1"/>
          </p:cNvGraphicFramePr>
          <p:nvPr>
            <p:extLst>
              <p:ext uri="{D42A27DB-BD31-4B8C-83A1-F6EECF244321}">
                <p14:modId xmlns:p14="http://schemas.microsoft.com/office/powerpoint/2010/main" val="2341113924"/>
              </p:ext>
            </p:extLst>
          </p:nvPr>
        </p:nvGraphicFramePr>
        <p:xfrm>
          <a:off x="469787" y="1536331"/>
          <a:ext cx="8129672" cy="5025044"/>
        </p:xfrm>
        <a:graphic>
          <a:graphicData uri="http://schemas.openxmlformats.org/drawingml/2006/table">
            <a:tbl>
              <a:tblPr firstRow="1" bandRow="1">
                <a:tableStyleId>{F5AB1C69-6EDB-4FF4-983F-18BD219EF322}</a:tableStyleId>
              </a:tblPr>
              <a:tblGrid>
                <a:gridCol w="2468880">
                  <a:extLst>
                    <a:ext uri="{9D8B030D-6E8A-4147-A177-3AD203B41FA5}">
                      <a16:colId xmlns:a16="http://schemas.microsoft.com/office/drawing/2014/main" xmlns="" val="20000"/>
                    </a:ext>
                  </a:extLst>
                </a:gridCol>
                <a:gridCol w="1415198">
                  <a:extLst>
                    <a:ext uri="{9D8B030D-6E8A-4147-A177-3AD203B41FA5}">
                      <a16:colId xmlns:a16="http://schemas.microsoft.com/office/drawing/2014/main" xmlns="" val="20001"/>
                    </a:ext>
                  </a:extLst>
                </a:gridCol>
                <a:gridCol w="1415198">
                  <a:extLst>
                    <a:ext uri="{9D8B030D-6E8A-4147-A177-3AD203B41FA5}">
                      <a16:colId xmlns:a16="http://schemas.microsoft.com/office/drawing/2014/main" xmlns="" val="20002"/>
                    </a:ext>
                  </a:extLst>
                </a:gridCol>
                <a:gridCol w="1415198">
                  <a:extLst>
                    <a:ext uri="{9D8B030D-6E8A-4147-A177-3AD203B41FA5}">
                      <a16:colId xmlns:a16="http://schemas.microsoft.com/office/drawing/2014/main" xmlns="" val="20003"/>
                    </a:ext>
                  </a:extLst>
                </a:gridCol>
                <a:gridCol w="1415198">
                  <a:extLst>
                    <a:ext uri="{9D8B030D-6E8A-4147-A177-3AD203B41FA5}">
                      <a16:colId xmlns:a16="http://schemas.microsoft.com/office/drawing/2014/main" xmlns="" val="20004"/>
                    </a:ext>
                  </a:extLst>
                </a:gridCol>
              </a:tblGrid>
              <a:tr h="498764">
                <a:tc>
                  <a:txBody>
                    <a:bodyPr/>
                    <a:lstStyle/>
                    <a:p>
                      <a:endParaRPr lang="en-US" dirty="0">
                        <a:latin typeface="Gadugi" panose="020B0502040204020203" pitchFamily="34" charset="0"/>
                      </a:endParaRPr>
                    </a:p>
                  </a:txBody>
                  <a:tcPr/>
                </a:tc>
                <a:tc>
                  <a:txBody>
                    <a:bodyPr/>
                    <a:lstStyle/>
                    <a:p>
                      <a:pPr algn="ctr"/>
                      <a:r>
                        <a:rPr lang="en-US" sz="1200" b="1" dirty="0">
                          <a:solidFill>
                            <a:schemeClr val="tx1"/>
                          </a:solidFill>
                          <a:latin typeface="Gadugi" panose="020B0502040204020203" pitchFamily="34" charset="0"/>
                        </a:rPr>
                        <a:t>Frequency</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(how often used)</a:t>
                      </a:r>
                    </a:p>
                  </a:txBody>
                  <a:tcPr anchor="b"/>
                </a:tc>
                <a:tc>
                  <a:txBody>
                    <a:bodyPr/>
                    <a:lstStyle/>
                    <a:p>
                      <a:pPr algn="ctr"/>
                      <a:r>
                        <a:rPr lang="en-US" sz="1200" b="1" dirty="0">
                          <a:solidFill>
                            <a:schemeClr val="tx1"/>
                          </a:solidFill>
                          <a:latin typeface="Gadugi" panose="020B0502040204020203" pitchFamily="34" charset="0"/>
                        </a:rPr>
                        <a:t>Clarity</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(of</a:t>
                      </a:r>
                      <a:r>
                        <a:rPr lang="en-US" sz="1100" b="0" baseline="0" dirty="0">
                          <a:solidFill>
                            <a:schemeClr val="tx1">
                              <a:lumMod val="50000"/>
                              <a:lumOff val="50000"/>
                            </a:schemeClr>
                          </a:solidFill>
                          <a:latin typeface="Gadugi" panose="020B0502040204020203" pitchFamily="34" charset="0"/>
                        </a:rPr>
                        <a:t> meaning</a:t>
                      </a:r>
                      <a:r>
                        <a:rPr lang="en-US" sz="1100" b="0" dirty="0">
                          <a:solidFill>
                            <a:schemeClr val="tx1">
                              <a:lumMod val="50000"/>
                              <a:lumOff val="50000"/>
                            </a:schemeClr>
                          </a:solidFill>
                          <a:latin typeface="Gadugi" panose="020B0502040204020203" pitchFamily="34" charset="0"/>
                        </a:rPr>
                        <a:t>)</a:t>
                      </a:r>
                      <a:endParaRPr lang="en-US" sz="1100" b="1" dirty="0">
                        <a:solidFill>
                          <a:schemeClr val="tx1"/>
                        </a:solidFill>
                        <a:latin typeface="Gadugi" panose="020B0502040204020203" pitchFamily="34" charset="0"/>
                      </a:endParaRPr>
                    </a:p>
                  </a:txBody>
                  <a:tcPr anchor="b"/>
                </a:tc>
                <a:tc>
                  <a:txBody>
                    <a:bodyPr/>
                    <a:lstStyle/>
                    <a:p>
                      <a:pPr algn="ctr"/>
                      <a:r>
                        <a:rPr lang="en-US" sz="1200" b="1" dirty="0">
                          <a:solidFill>
                            <a:schemeClr val="tx1"/>
                          </a:solidFill>
                          <a:latin typeface="Gadugi" panose="020B0502040204020203" pitchFamily="34" charset="0"/>
                        </a:rPr>
                        <a:t>Acceptance</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(by</a:t>
                      </a:r>
                      <a:r>
                        <a:rPr lang="en-US" sz="1100" b="0" baseline="0" dirty="0">
                          <a:solidFill>
                            <a:schemeClr val="tx1">
                              <a:lumMod val="50000"/>
                              <a:lumOff val="50000"/>
                            </a:schemeClr>
                          </a:solidFill>
                          <a:latin typeface="Gadugi" panose="020B0502040204020203" pitchFamily="34" charset="0"/>
                        </a:rPr>
                        <a:t> </a:t>
                      </a:r>
                      <a:r>
                        <a:rPr lang="en-US" sz="1100" b="0" dirty="0">
                          <a:solidFill>
                            <a:schemeClr val="tx1">
                              <a:lumMod val="50000"/>
                              <a:lumOff val="50000"/>
                            </a:schemeClr>
                          </a:solidFill>
                          <a:latin typeface="Gadugi" panose="020B0502040204020203" pitchFamily="34" charset="0"/>
                        </a:rPr>
                        <a:t>stakeholders)</a:t>
                      </a:r>
                      <a:endParaRPr lang="en-US" sz="1200" b="1" dirty="0">
                        <a:solidFill>
                          <a:schemeClr val="tx1"/>
                        </a:solidFill>
                        <a:latin typeface="Gadugi" panose="020B0502040204020203" pitchFamily="34" charset="0"/>
                      </a:endParaRPr>
                    </a:p>
                  </a:txBody>
                  <a:tcPr anchor="b"/>
                </a:tc>
                <a:tc>
                  <a:txBody>
                    <a:bodyPr/>
                    <a:lstStyle/>
                    <a:p>
                      <a:pPr algn="ctr"/>
                      <a:r>
                        <a:rPr lang="en-US" sz="1200" b="1" dirty="0">
                          <a:solidFill>
                            <a:schemeClr val="tx1"/>
                          </a:solidFill>
                          <a:latin typeface="Gadugi" panose="020B0502040204020203" pitchFamily="34" charset="0"/>
                        </a:rPr>
                        <a:t>Sources</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(who is using it)</a:t>
                      </a:r>
                      <a:endParaRPr lang="en-US" sz="1100" b="1" dirty="0">
                        <a:solidFill>
                          <a:schemeClr val="tx1"/>
                        </a:solidFill>
                        <a:latin typeface="Gadugi" panose="020B0502040204020203" pitchFamily="34" charset="0"/>
                      </a:endParaRPr>
                    </a:p>
                  </a:txBody>
                  <a:tcPr anchor="b"/>
                </a:tc>
                <a:extLst>
                  <a:ext uri="{0D108BD9-81ED-4DB2-BD59-A6C34878D82A}">
                    <a16:rowId xmlns:a16="http://schemas.microsoft.com/office/drawing/2014/main" xmlns="" val="10000"/>
                  </a:ext>
                </a:extLst>
              </a:tr>
              <a:tr h="411480">
                <a:tc>
                  <a:txBody>
                    <a:bodyPr/>
                    <a:lstStyle/>
                    <a:p>
                      <a:pPr algn="ctr"/>
                      <a:r>
                        <a:rPr lang="en-US" sz="1400" dirty="0">
                          <a:latin typeface="Gadugi" panose="020B0502040204020203" pitchFamily="34" charset="0"/>
                        </a:rPr>
                        <a:t>21</a:t>
                      </a:r>
                      <a:r>
                        <a:rPr lang="en-US" sz="1400" baseline="30000" dirty="0">
                          <a:latin typeface="Gadugi" panose="020B0502040204020203" pitchFamily="34" charset="0"/>
                        </a:rPr>
                        <a:t>st</a:t>
                      </a:r>
                      <a:r>
                        <a:rPr lang="en-US" sz="1400" dirty="0">
                          <a:latin typeface="Gadugi" panose="020B0502040204020203" pitchFamily="34" charset="0"/>
                        </a:rPr>
                        <a:t> Century</a:t>
                      </a:r>
                      <a:r>
                        <a:rPr lang="en-US" sz="1400" baseline="0" dirty="0">
                          <a:latin typeface="Gadugi" panose="020B0502040204020203" pitchFamily="34" charset="0"/>
                        </a:rPr>
                        <a:t> Skills</a:t>
                      </a:r>
                      <a:endParaRPr lang="en-US" sz="1400" dirty="0">
                        <a:latin typeface="Gadugi" panose="020B0502040204020203" pitchFamily="34" charset="0"/>
                      </a:endParaRP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xmlns="" val="10001"/>
                  </a:ext>
                </a:extLst>
              </a:tr>
              <a:tr h="411480">
                <a:tc>
                  <a:txBody>
                    <a:bodyPr/>
                    <a:lstStyle/>
                    <a:p>
                      <a:pPr algn="ctr"/>
                      <a:r>
                        <a:rPr lang="en-US" sz="1400" dirty="0">
                          <a:latin typeface="Gadugi" panose="020B0502040204020203" pitchFamily="34" charset="0"/>
                        </a:rPr>
                        <a:t>Soft Skills</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xmlns="" val="10002"/>
                  </a:ext>
                </a:extLst>
              </a:tr>
              <a:tr h="411480">
                <a:tc>
                  <a:txBody>
                    <a:bodyPr/>
                    <a:lstStyle/>
                    <a:p>
                      <a:pPr algn="ctr"/>
                      <a:r>
                        <a:rPr lang="en-US" sz="1400" dirty="0">
                          <a:latin typeface="Gadugi" panose="020B0502040204020203" pitchFamily="34" charset="0"/>
                        </a:rPr>
                        <a:t>Social and Emotional</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200" dirty="0">
                          <a:solidFill>
                            <a:schemeClr val="accent5">
                              <a:lumMod val="75000"/>
                            </a:schemeClr>
                          </a:solidFill>
                          <a:latin typeface="Gadugi" panose="020B0502040204020203" pitchFamily="34" charset="0"/>
                        </a:rPr>
                        <a:t>To be determined</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xmlns="" val="10003"/>
                  </a:ext>
                </a:extLst>
              </a:tr>
              <a:tr h="411480">
                <a:tc>
                  <a:txBody>
                    <a:bodyPr/>
                    <a:lstStyle/>
                    <a:p>
                      <a:pPr algn="ctr"/>
                      <a:r>
                        <a:rPr lang="en-US" sz="1400" dirty="0">
                          <a:latin typeface="Gadugi" panose="020B0502040204020203" pitchFamily="34" charset="0"/>
                        </a:rPr>
                        <a:t>Grit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Some</a:t>
                      </a:r>
                    </a:p>
                  </a:txBody>
                  <a:tcPr anchor="ctr"/>
                </a:tc>
                <a:extLst>
                  <a:ext uri="{0D108BD9-81ED-4DB2-BD59-A6C34878D82A}">
                    <a16:rowId xmlns:a16="http://schemas.microsoft.com/office/drawing/2014/main" xmlns="" val="10004"/>
                  </a:ext>
                </a:extLst>
              </a:tr>
              <a:tr h="411480">
                <a:tc>
                  <a:txBody>
                    <a:bodyPr/>
                    <a:lstStyle/>
                    <a:p>
                      <a:pPr algn="ctr"/>
                      <a:r>
                        <a:rPr lang="en-US" sz="1400" dirty="0">
                          <a:latin typeface="Gadugi" panose="020B0502040204020203" pitchFamily="34" charset="0"/>
                        </a:rPr>
                        <a:t>Growth</a:t>
                      </a:r>
                      <a:r>
                        <a:rPr lang="en-US" sz="1400" baseline="0" dirty="0">
                          <a:latin typeface="Gadugi" panose="020B0502040204020203" pitchFamily="34" charset="0"/>
                        </a:rPr>
                        <a:t> Mindset</a:t>
                      </a:r>
                      <a:endParaRPr lang="en-US" sz="1400" dirty="0">
                        <a:latin typeface="Gadugi" panose="020B0502040204020203" pitchFamily="34" charset="0"/>
                      </a:endParaRP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xmlns="" val="10005"/>
                  </a:ext>
                </a:extLst>
              </a:tr>
              <a:tr h="411480">
                <a:tc>
                  <a:txBody>
                    <a:bodyPr/>
                    <a:lstStyle/>
                    <a:p>
                      <a:pPr algn="ctr"/>
                      <a:r>
                        <a:rPr lang="en-US" sz="1400" dirty="0">
                          <a:latin typeface="Gadugi" panose="020B0502040204020203" pitchFamily="34" charset="0"/>
                        </a:rPr>
                        <a:t>Whole Child Development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xmlns="" val="1643476178"/>
                  </a:ext>
                </a:extLst>
              </a:tr>
              <a:tr h="411480">
                <a:tc>
                  <a:txBody>
                    <a:bodyPr/>
                    <a:lstStyle/>
                    <a:p>
                      <a:pPr algn="ctr"/>
                      <a:r>
                        <a:rPr lang="en-US" sz="1400" dirty="0">
                          <a:latin typeface="Gadugi" panose="020B0502040204020203" pitchFamily="34" charset="0"/>
                        </a:rPr>
                        <a:t>Character Development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xmlns="" val="10006"/>
                  </a:ext>
                </a:extLst>
              </a:tr>
              <a:tr h="411480">
                <a:tc>
                  <a:txBody>
                    <a:bodyPr/>
                    <a:lstStyle/>
                    <a:p>
                      <a:pPr algn="ctr"/>
                      <a:r>
                        <a:rPr lang="en-US" sz="1400" dirty="0">
                          <a:latin typeface="Gadugi" panose="020B0502040204020203" pitchFamily="34" charset="0"/>
                        </a:rPr>
                        <a:t>Non-Cognitive</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Limited</a:t>
                      </a:r>
                    </a:p>
                  </a:txBody>
                  <a:tcPr anchor="ctr"/>
                </a:tc>
                <a:extLst>
                  <a:ext uri="{0D108BD9-81ED-4DB2-BD59-A6C34878D82A}">
                    <a16:rowId xmlns:a16="http://schemas.microsoft.com/office/drawing/2014/main" xmlns="" val="10007"/>
                  </a:ext>
                </a:extLst>
              </a:tr>
              <a:tr h="411480">
                <a:tc>
                  <a:txBody>
                    <a:bodyPr/>
                    <a:lstStyle/>
                    <a:p>
                      <a:pPr algn="ctr"/>
                      <a:r>
                        <a:rPr lang="en-US" sz="1400" dirty="0">
                          <a:latin typeface="Gadugi" panose="020B0502040204020203" pitchFamily="34" charset="0"/>
                        </a:rPr>
                        <a:t>Positive Youth Development</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00B050"/>
                          </a:solidFill>
                          <a:latin typeface="Gadugi" panose="020B0502040204020203" pitchFamily="34" charset="0"/>
                        </a:rPr>
                        <a:t>Positive</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xmlns="" val="10008"/>
                  </a:ext>
                </a:extLst>
              </a:tr>
              <a:tr h="411480">
                <a:tc>
                  <a:txBody>
                    <a:bodyPr/>
                    <a:lstStyle/>
                    <a:p>
                      <a:pPr algn="ctr"/>
                      <a:r>
                        <a:rPr lang="en-US" sz="1400" dirty="0">
                          <a:latin typeface="Gadugi" panose="020B0502040204020203" pitchFamily="34" charset="0"/>
                        </a:rPr>
                        <a:t>Academic Attitudes</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xmlns="" val="10009"/>
                  </a:ext>
                </a:extLst>
              </a:tr>
              <a:tr h="411480">
                <a:tc>
                  <a:txBody>
                    <a:bodyPr/>
                    <a:lstStyle/>
                    <a:p>
                      <a:pPr algn="ctr"/>
                      <a:r>
                        <a:rPr lang="en-US" sz="1400" dirty="0">
                          <a:latin typeface="Gadugi" panose="020B0502040204020203" pitchFamily="34" charset="0"/>
                        </a:rPr>
                        <a:t>Behavioral Skills</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xmlns="" val="10010"/>
                  </a:ext>
                </a:extLst>
              </a:tr>
            </a:tbl>
          </a:graphicData>
        </a:graphic>
      </p:graphicFrame>
      <p:grpSp>
        <p:nvGrpSpPr>
          <p:cNvPr id="58" name="Group 57"/>
          <p:cNvGrpSpPr/>
          <p:nvPr/>
        </p:nvGrpSpPr>
        <p:grpSpPr>
          <a:xfrm>
            <a:off x="3379021" y="1188606"/>
            <a:ext cx="443481" cy="471004"/>
            <a:chOff x="1210947" y="2165250"/>
            <a:chExt cx="864218" cy="917853"/>
          </a:xfrm>
        </p:grpSpPr>
        <p:sp>
          <p:nvSpPr>
            <p:cNvPr id="59" name="Oval 58"/>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1280922" y="2353803"/>
              <a:ext cx="724267" cy="729300"/>
              <a:chOff x="1280928" y="2360087"/>
              <a:chExt cx="724267" cy="729300"/>
            </a:xfrm>
          </p:grpSpPr>
          <p:sp>
            <p:nvSpPr>
              <p:cNvPr id="61" name="Oval 60"/>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c 61"/>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6" name="Group 65"/>
          <p:cNvGrpSpPr/>
          <p:nvPr/>
        </p:nvGrpSpPr>
        <p:grpSpPr>
          <a:xfrm>
            <a:off x="4806230" y="1157011"/>
            <a:ext cx="443481" cy="443481"/>
            <a:chOff x="1574326" y="2201464"/>
            <a:chExt cx="864218" cy="864218"/>
          </a:xfrm>
        </p:grpSpPr>
        <p:grpSp>
          <p:nvGrpSpPr>
            <p:cNvPr id="67" name="Group 66"/>
            <p:cNvGrpSpPr/>
            <p:nvPr/>
          </p:nvGrpSpPr>
          <p:grpSpPr>
            <a:xfrm>
              <a:off x="1574326" y="2201464"/>
              <a:ext cx="864218" cy="864218"/>
              <a:chOff x="1574326" y="2201464"/>
              <a:chExt cx="864218" cy="864218"/>
            </a:xfrm>
          </p:grpSpPr>
          <p:sp>
            <p:nvSpPr>
              <p:cNvPr id="73" name="Oval 72"/>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1820411" y="2548233"/>
                <a:ext cx="372048" cy="342910"/>
                <a:chOff x="1820411" y="2524535"/>
                <a:chExt cx="372048" cy="342910"/>
              </a:xfrm>
            </p:grpSpPr>
            <p:sp>
              <p:nvSpPr>
                <p:cNvPr id="75" name="Isosceles Triangle 74"/>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4-Point Star 67"/>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4-Point Star 70"/>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212099" y="1107831"/>
            <a:ext cx="495649" cy="646331"/>
            <a:chOff x="3852549" y="2009242"/>
            <a:chExt cx="965878" cy="1259516"/>
          </a:xfrm>
        </p:grpSpPr>
        <p:sp>
          <p:nvSpPr>
            <p:cNvPr id="83" name="Oval 82"/>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852549" y="2009242"/>
              <a:ext cx="965878" cy="1259516"/>
            </a:xfrm>
            <a:prstGeom prst="rect">
              <a:avLst/>
            </a:prstGeom>
          </p:spPr>
          <p:txBody>
            <a:bodyPr wrap="none">
              <a:spAutoFit/>
            </a:bodyPr>
            <a:lstStyle/>
            <a:p>
              <a:r>
                <a:rPr lang="en-US" sz="3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3600" dirty="0">
                <a:solidFill>
                  <a:schemeClr val="bg1"/>
                </a:solidFill>
              </a:endParaRPr>
            </a:p>
          </p:txBody>
        </p:sp>
      </p:grpSp>
      <p:grpSp>
        <p:nvGrpSpPr>
          <p:cNvPr id="85" name="Group 84"/>
          <p:cNvGrpSpPr/>
          <p:nvPr/>
        </p:nvGrpSpPr>
        <p:grpSpPr>
          <a:xfrm>
            <a:off x="7634732" y="1165276"/>
            <a:ext cx="443481" cy="443481"/>
            <a:chOff x="3922840" y="2891143"/>
            <a:chExt cx="864218" cy="864218"/>
          </a:xfrm>
        </p:grpSpPr>
        <p:sp>
          <p:nvSpPr>
            <p:cNvPr id="86" name="Oval 85"/>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4057995" y="3100864"/>
              <a:ext cx="593908" cy="444776"/>
              <a:chOff x="4059321" y="3132775"/>
              <a:chExt cx="593908" cy="444776"/>
            </a:xfrm>
          </p:grpSpPr>
          <p:sp>
            <p:nvSpPr>
              <p:cNvPr id="89" name="Wave 88"/>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6598033" y="6567069"/>
            <a:ext cx="1693092" cy="246221"/>
          </a:xfrm>
          <a:prstGeom prst="rect">
            <a:avLst/>
          </a:prstGeom>
          <a:noFill/>
        </p:spPr>
        <p:txBody>
          <a:bodyPr wrap="none" rtlCol="0">
            <a:spAutoFit/>
          </a:bodyPr>
          <a:lstStyle/>
          <a:p>
            <a:r>
              <a:rPr lang="en-US" sz="1000" dirty="0"/>
              <a:t>Key: </a:t>
            </a:r>
            <a:r>
              <a:rPr lang="en-US" sz="1000" dirty="0">
                <a:solidFill>
                  <a:srgbClr val="00B050"/>
                </a:solidFill>
              </a:rPr>
              <a:t>Higher</a:t>
            </a:r>
            <a:r>
              <a:rPr lang="en-US" sz="1000" dirty="0">
                <a:solidFill>
                  <a:schemeClr val="accent5">
                    <a:lumMod val="75000"/>
                  </a:schemeClr>
                </a:solidFill>
              </a:rPr>
              <a:t>, Middle</a:t>
            </a:r>
            <a:r>
              <a:rPr lang="en-US" sz="1000" dirty="0"/>
              <a:t>, </a:t>
            </a:r>
            <a:r>
              <a:rPr lang="en-US" sz="1000" dirty="0">
                <a:solidFill>
                  <a:srgbClr val="C00000"/>
                </a:solidFill>
              </a:rPr>
              <a:t>Lower</a:t>
            </a:r>
          </a:p>
        </p:txBody>
      </p:sp>
      <p:sp>
        <p:nvSpPr>
          <p:cNvPr id="40" name="Text Placeholder 3"/>
          <p:cNvSpPr>
            <a:spLocks noGrp="1"/>
          </p:cNvSpPr>
          <p:nvPr>
            <p:ph type="body" sz="quarter" idx="13"/>
          </p:nvPr>
        </p:nvSpPr>
        <p:spPr>
          <a:xfrm>
            <a:off x="503238" y="769967"/>
            <a:ext cx="8460624" cy="1055659"/>
          </a:xfrm>
        </p:spPr>
        <p:txBody>
          <a:bodyPr>
            <a:normAutofit/>
          </a:bodyPr>
          <a:lstStyle/>
          <a:p>
            <a:r>
              <a:rPr lang="en-US" sz="1600" dirty="0"/>
              <a:t>Analyzing terms on four dimensions helped Wallace prioritize terms of interest.</a:t>
            </a:r>
          </a:p>
        </p:txBody>
      </p:sp>
    </p:spTree>
    <p:extLst>
      <p:ext uri="{BB962C8B-B14F-4D97-AF65-F5344CB8AC3E}">
        <p14:creationId xmlns:p14="http://schemas.microsoft.com/office/powerpoint/2010/main" val="305974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Findings on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8</a:t>
            </a:fld>
            <a:endParaRPr lang="en-US" dirty="0"/>
          </a:p>
        </p:txBody>
      </p:sp>
      <p:sp>
        <p:nvSpPr>
          <p:cNvPr id="4" name="Text Placeholder 3"/>
          <p:cNvSpPr>
            <a:spLocks noGrp="1"/>
          </p:cNvSpPr>
          <p:nvPr>
            <p:ph type="body" sz="quarter" idx="13"/>
          </p:nvPr>
        </p:nvSpPr>
        <p:spPr>
          <a:xfrm>
            <a:off x="503238" y="837716"/>
            <a:ext cx="8460624" cy="737689"/>
          </a:xfrm>
        </p:spPr>
        <p:txBody>
          <a:bodyPr>
            <a:normAutofit/>
          </a:bodyPr>
          <a:lstStyle/>
          <a:p>
            <a:r>
              <a:rPr lang="en-US" sz="1600" dirty="0"/>
              <a:t>Over the course of 45 stakeholder interviews, we learned that these terms had more potential to be effective than others. At the same time, all had pitfalls.</a:t>
            </a:r>
          </a:p>
        </p:txBody>
      </p:sp>
      <p:sp>
        <p:nvSpPr>
          <p:cNvPr id="10" name="Rectangle 9"/>
          <p:cNvSpPr/>
          <p:nvPr/>
        </p:nvSpPr>
        <p:spPr>
          <a:xfrm>
            <a:off x="959124" y="5562812"/>
            <a:ext cx="7420422" cy="1010723"/>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8164" y="5808189"/>
            <a:ext cx="7036450" cy="584775"/>
          </a:xfrm>
          <a:prstGeom prst="rect">
            <a:avLst/>
          </a:prstGeom>
          <a:solidFill>
            <a:schemeClr val="bg1"/>
          </a:solidFill>
        </p:spPr>
        <p:txBody>
          <a:bodyPr wrap="square" rtlCol="0">
            <a:spAutoFit/>
          </a:bodyPr>
          <a:lstStyle/>
          <a:p>
            <a:pPr algn="ctr"/>
            <a:r>
              <a:rPr lang="en-US" sz="1600" dirty="0"/>
              <a:t>The epitome of a “widely accepted” term and often preferred.  But it might be hard to energize target audiences around an idea so familiar and broad.</a:t>
            </a:r>
          </a:p>
        </p:txBody>
      </p:sp>
      <p:sp>
        <p:nvSpPr>
          <p:cNvPr id="8" name="TextBox 7"/>
          <p:cNvSpPr txBox="1"/>
          <p:nvPr/>
        </p:nvSpPr>
        <p:spPr>
          <a:xfrm>
            <a:off x="959125" y="4557746"/>
            <a:ext cx="7420422" cy="584775"/>
          </a:xfrm>
          <a:prstGeom prst="rect">
            <a:avLst/>
          </a:prstGeom>
          <a:noFill/>
        </p:spPr>
        <p:txBody>
          <a:bodyPr wrap="square" rtlCol="0">
            <a:spAutoFit/>
          </a:bodyPr>
          <a:lstStyle/>
          <a:p>
            <a:pPr algn="ctr"/>
            <a:r>
              <a:rPr lang="en-US" sz="1600" dirty="0"/>
              <a:t>Sets the right tone for shared goals, qualities to nurture in a student. </a:t>
            </a:r>
          </a:p>
          <a:p>
            <a:pPr algn="ctr"/>
            <a:r>
              <a:rPr lang="en-US" sz="1600" dirty="0"/>
              <a:t>However, it’s generic and not an obvious bridge to talking about SEL.</a:t>
            </a:r>
          </a:p>
        </p:txBody>
      </p:sp>
      <p:sp>
        <p:nvSpPr>
          <p:cNvPr id="11" name="Rectangle 10"/>
          <p:cNvSpPr/>
          <p:nvPr/>
        </p:nvSpPr>
        <p:spPr>
          <a:xfrm>
            <a:off x="959124" y="4281788"/>
            <a:ext cx="7420422" cy="1136693"/>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59124" y="3380461"/>
            <a:ext cx="7420422" cy="584775"/>
          </a:xfrm>
          <a:prstGeom prst="rect">
            <a:avLst/>
          </a:prstGeom>
          <a:noFill/>
        </p:spPr>
        <p:txBody>
          <a:bodyPr wrap="square" rtlCol="0">
            <a:spAutoFit/>
          </a:bodyPr>
          <a:lstStyle/>
          <a:p>
            <a:pPr algn="ctr"/>
            <a:r>
              <a:rPr lang="en-US" sz="1600" dirty="0"/>
              <a:t>Provides an opening to talk about SEL, but much broader.  Of the four finalist terms, this is probably the most ideological and divisive. </a:t>
            </a:r>
          </a:p>
        </p:txBody>
      </p:sp>
      <p:sp>
        <p:nvSpPr>
          <p:cNvPr id="12" name="Rectangle 11"/>
          <p:cNvSpPr/>
          <p:nvPr/>
        </p:nvSpPr>
        <p:spPr>
          <a:xfrm>
            <a:off x="959124" y="3000763"/>
            <a:ext cx="7420422" cy="1136693"/>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59124" y="1719738"/>
            <a:ext cx="7420422" cy="1136693"/>
            <a:chOff x="1307550" y="1670145"/>
            <a:chExt cx="7171980" cy="1136693"/>
          </a:xfrm>
        </p:grpSpPr>
        <p:sp>
          <p:nvSpPr>
            <p:cNvPr id="9" name="Rectangle 8"/>
            <p:cNvSpPr/>
            <p:nvPr/>
          </p:nvSpPr>
          <p:spPr>
            <a:xfrm>
              <a:off x="1307550" y="1670145"/>
              <a:ext cx="7171980" cy="113669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07550" y="1922833"/>
              <a:ext cx="7171980" cy="584775"/>
            </a:xfrm>
            <a:prstGeom prst="rect">
              <a:avLst/>
            </a:prstGeom>
            <a:noFill/>
          </p:spPr>
          <p:txBody>
            <a:bodyPr wrap="square" rtlCol="0">
              <a:spAutoFit/>
            </a:bodyPr>
            <a:lstStyle/>
            <a:p>
              <a:pPr algn="ctr"/>
              <a:r>
                <a:rPr lang="en-US" sz="1600" dirty="0"/>
                <a:t>Conveys the right subject matter and is used often in K-12 and Afterschool.</a:t>
              </a:r>
              <a:br>
                <a:rPr lang="en-US" sz="1600" dirty="0"/>
              </a:br>
              <a:r>
                <a:rPr lang="en-US" sz="1600" dirty="0"/>
                <a:t>Some feel the phrase lacks urgency.</a:t>
              </a:r>
            </a:p>
          </p:txBody>
        </p:sp>
      </p:grpSp>
      <p:sp>
        <p:nvSpPr>
          <p:cNvPr id="18" name="TextBox 17"/>
          <p:cNvSpPr txBox="1"/>
          <p:nvPr/>
        </p:nvSpPr>
        <p:spPr>
          <a:xfrm>
            <a:off x="860310" y="1499341"/>
            <a:ext cx="3449701" cy="369332"/>
          </a:xfrm>
          <a:prstGeom prst="rect">
            <a:avLst/>
          </a:prstGeom>
          <a:solidFill>
            <a:schemeClr val="accent1"/>
          </a:solidFill>
        </p:spPr>
        <p:txBody>
          <a:bodyPr wrap="square" rtlCol="0">
            <a:spAutoFit/>
          </a:bodyPr>
          <a:lstStyle/>
          <a:p>
            <a:r>
              <a:rPr lang="en-US" b="1" dirty="0">
                <a:solidFill>
                  <a:schemeClr val="bg1"/>
                </a:solidFill>
              </a:rPr>
              <a:t>Social and Emotional Learning</a:t>
            </a:r>
          </a:p>
        </p:txBody>
      </p:sp>
      <p:sp>
        <p:nvSpPr>
          <p:cNvPr id="19" name="TextBox 18"/>
          <p:cNvSpPr txBox="1"/>
          <p:nvPr/>
        </p:nvSpPr>
        <p:spPr>
          <a:xfrm>
            <a:off x="860310" y="2833159"/>
            <a:ext cx="3449701" cy="369332"/>
          </a:xfrm>
          <a:prstGeom prst="rect">
            <a:avLst/>
          </a:prstGeom>
          <a:solidFill>
            <a:schemeClr val="accent6"/>
          </a:solidFill>
        </p:spPr>
        <p:txBody>
          <a:bodyPr wrap="square" rtlCol="0">
            <a:spAutoFit/>
          </a:bodyPr>
          <a:lstStyle/>
          <a:p>
            <a:r>
              <a:rPr lang="en-US" b="1" dirty="0">
                <a:solidFill>
                  <a:schemeClr val="bg1"/>
                </a:solidFill>
              </a:rPr>
              <a:t>Whole Child Development</a:t>
            </a:r>
          </a:p>
        </p:txBody>
      </p:sp>
      <p:sp>
        <p:nvSpPr>
          <p:cNvPr id="20" name="TextBox 19"/>
          <p:cNvSpPr txBox="1"/>
          <p:nvPr/>
        </p:nvSpPr>
        <p:spPr>
          <a:xfrm>
            <a:off x="860310" y="4081281"/>
            <a:ext cx="3449701" cy="369332"/>
          </a:xfrm>
          <a:prstGeom prst="rect">
            <a:avLst/>
          </a:prstGeom>
          <a:solidFill>
            <a:schemeClr val="accent2"/>
          </a:solidFill>
        </p:spPr>
        <p:txBody>
          <a:bodyPr wrap="square" rtlCol="0">
            <a:spAutoFit/>
          </a:bodyPr>
          <a:lstStyle/>
          <a:p>
            <a:r>
              <a:rPr lang="en-US" b="1" dirty="0">
                <a:solidFill>
                  <a:schemeClr val="bg1"/>
                </a:solidFill>
              </a:rPr>
              <a:t>Success Factors</a:t>
            </a:r>
          </a:p>
        </p:txBody>
      </p:sp>
      <p:sp>
        <p:nvSpPr>
          <p:cNvPr id="21" name="TextBox 20"/>
          <p:cNvSpPr txBox="1"/>
          <p:nvPr/>
        </p:nvSpPr>
        <p:spPr>
          <a:xfrm>
            <a:off x="860310" y="5371795"/>
            <a:ext cx="3449701" cy="369332"/>
          </a:xfrm>
          <a:prstGeom prst="rect">
            <a:avLst/>
          </a:prstGeom>
          <a:solidFill>
            <a:schemeClr val="accent5"/>
          </a:solidFill>
        </p:spPr>
        <p:txBody>
          <a:bodyPr wrap="square" rtlCol="0">
            <a:spAutoFit/>
          </a:bodyPr>
          <a:lstStyle/>
          <a:p>
            <a:r>
              <a:rPr lang="en-US" b="1" dirty="0">
                <a:solidFill>
                  <a:schemeClr val="bg1"/>
                </a:solidFill>
              </a:rPr>
              <a:t>Youth Development</a:t>
            </a:r>
          </a:p>
        </p:txBody>
      </p:sp>
    </p:spTree>
    <p:extLst>
      <p:ext uri="{BB962C8B-B14F-4D97-AF65-F5344CB8AC3E}">
        <p14:creationId xmlns:p14="http://schemas.microsoft.com/office/powerpoint/2010/main" val="195460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Social and Emotional Learning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9</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20491"/>
            <a:ext cx="2717763" cy="3554819"/>
          </a:xfrm>
          <a:prstGeom prst="rect">
            <a:avLst/>
          </a:prstGeom>
          <a:noFill/>
        </p:spPr>
        <p:txBody>
          <a:bodyPr wrap="square" numCol="1" rtlCol="0">
            <a:spAutoFit/>
          </a:bodyPr>
          <a:lstStyle/>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Covers a wide range of skills including self-management, conflict resolution, teamwork </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Broadest interpretations include mental health supports and services</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Some sources point out the important difference between</a:t>
            </a:r>
            <a:r>
              <a:rPr lang="en-US" sz="1400" i="1" dirty="0">
                <a:latin typeface="Gadugi" panose="020B0502040204020203" pitchFamily="34" charset="0"/>
              </a:rPr>
              <a:t> social </a:t>
            </a:r>
            <a:r>
              <a:rPr lang="en-US" sz="1400" dirty="0">
                <a:latin typeface="Gadugi" panose="020B0502040204020203" pitchFamily="34" charset="0"/>
              </a:rPr>
              <a:t>learning and </a:t>
            </a:r>
            <a:r>
              <a:rPr lang="en-US" sz="1400" i="1" dirty="0">
                <a:latin typeface="Gadugi" panose="020B0502040204020203" pitchFamily="34" charset="0"/>
              </a:rPr>
              <a:t>emotional</a:t>
            </a:r>
            <a:r>
              <a:rPr lang="en-US" sz="1400" dirty="0">
                <a:latin typeface="Gadugi" panose="020B0502040204020203" pitchFamily="34" charset="0"/>
              </a:rPr>
              <a:t> learning</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Some difference in interpretations of social and emotional “learning” and “development”</a:t>
            </a:r>
          </a:p>
        </p:txBody>
      </p:sp>
      <p:sp>
        <p:nvSpPr>
          <p:cNvPr id="60" name="TextBox 59"/>
          <p:cNvSpPr txBox="1"/>
          <p:nvPr/>
        </p:nvSpPr>
        <p:spPr>
          <a:xfrm>
            <a:off x="3281654" y="1920491"/>
            <a:ext cx="2654664" cy="3293209"/>
          </a:xfrm>
          <a:prstGeom prst="rect">
            <a:avLst/>
          </a:prstGeom>
          <a:noFill/>
        </p:spPr>
        <p:txBody>
          <a:bodyPr wrap="square" numCol="1" rtlCol="0">
            <a:spAutoFit/>
          </a:bodyPr>
          <a:lstStyle/>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Leading term in use today; default term for many</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Acceptable to all three stakeholder audiences</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At the same time, sources say the phrase is too much like jargon</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Politically neutral, but talking about “emotions” gives some a liberal feel</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“Learning” can be uniting (active, intentional)</a:t>
            </a:r>
          </a:p>
        </p:txBody>
      </p:sp>
      <p:sp>
        <p:nvSpPr>
          <p:cNvPr id="61" name="TextBox 60"/>
          <p:cNvSpPr txBox="1"/>
          <p:nvPr/>
        </p:nvSpPr>
        <p:spPr>
          <a:xfrm>
            <a:off x="6207620" y="1920491"/>
            <a:ext cx="2660724" cy="2962349"/>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Buzzword “of the moment” for Afterschool and some K-12 leaders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An open question is whether it will resonate with a wider audience </a:t>
            </a:r>
            <a:br>
              <a:rPr lang="en-US" sz="1400" dirty="0">
                <a:latin typeface="Gadugi" panose="020B0502040204020203" pitchFamily="34" charset="0"/>
              </a:rPr>
            </a:br>
            <a:r>
              <a:rPr lang="en-US" sz="1400" dirty="0">
                <a:latin typeface="Gadugi" panose="020B0502040204020203" pitchFamily="34" charset="0"/>
              </a:rPr>
              <a:t>(e.g. policy, parents)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Can feel “too touchy feely” to be a priority for policy</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Overall, lacks urgency</a:t>
            </a:r>
          </a:p>
          <a:p>
            <a:pPr marL="285750" indent="-285750">
              <a:spcBef>
                <a:spcPts val="300"/>
              </a:spcBef>
              <a:buClr>
                <a:schemeClr val="accent6"/>
              </a:buClr>
              <a:buFont typeface="Arial" panose="020B0604020202020204" pitchFamily="34" charset="0"/>
              <a:buChar char="•"/>
            </a:pPr>
            <a:endParaRPr lang="en-US" sz="1400" dirty="0">
              <a:latin typeface="Gadugi" panose="020B0502040204020203" pitchFamily="34" charset="0"/>
            </a:endParaRPr>
          </a:p>
        </p:txBody>
      </p:sp>
      <p:grpSp>
        <p:nvGrpSpPr>
          <p:cNvPr id="7" name="Group 6"/>
          <p:cNvGrpSpPr/>
          <p:nvPr/>
        </p:nvGrpSpPr>
        <p:grpSpPr>
          <a:xfrm>
            <a:off x="324927" y="5614339"/>
            <a:ext cx="8534879" cy="771402"/>
            <a:chOff x="324927" y="5778934"/>
            <a:chExt cx="8534879" cy="771402"/>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sp>
          <p:nvSpPr>
            <p:cNvPr id="65" name="TextBox 64"/>
            <p:cNvSpPr txBox="1"/>
            <p:nvPr/>
          </p:nvSpPr>
          <p:spPr>
            <a:xfrm>
              <a:off x="458576" y="6027116"/>
              <a:ext cx="8070254" cy="523220"/>
            </a:xfrm>
            <a:prstGeom prst="rect">
              <a:avLst/>
            </a:prstGeom>
            <a:noFill/>
          </p:spPr>
          <p:txBody>
            <a:bodyPr wrap="square" rtlCol="0">
              <a:spAutoFit/>
            </a:bodyPr>
            <a:lstStyle/>
            <a:p>
              <a:pPr algn="ctr"/>
              <a:r>
                <a:rPr lang="en-US" sz="1400" dirty="0"/>
                <a:t>Conveys the right subject matter and is used often in K-12 and Afterschool.</a:t>
              </a:r>
              <a:br>
                <a:rPr lang="en-US" sz="1400" dirty="0"/>
              </a:br>
              <a:r>
                <a:rPr lang="en-US" sz="1400" dirty="0"/>
                <a:t>But the phrase can be seen as “jargon” and lacks some urgency.</a:t>
              </a:r>
            </a:p>
          </p:txBody>
        </p:sp>
      </p:grpSp>
    </p:spTree>
    <p:extLst>
      <p:ext uri="{BB962C8B-B14F-4D97-AF65-F5344CB8AC3E}">
        <p14:creationId xmlns:p14="http://schemas.microsoft.com/office/powerpoint/2010/main" val="3510363224"/>
      </p:ext>
    </p:extLst>
  </p:cSld>
  <p:clrMapOvr>
    <a:masterClrMapping/>
  </p:clrMapOvr>
</p:sld>
</file>

<file path=ppt/theme/theme1.xml><?xml version="1.0" encoding="utf-8"?>
<a:theme xmlns:a="http://schemas.openxmlformats.org/drawingml/2006/main" name="Edge Theme">
  <a:themeElements>
    <a:clrScheme name="Edge Research">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Gadugi"/>
        <a:ea typeface=""/>
        <a:cs typeface=""/>
      </a:majorFont>
      <a:minorFont>
        <a:latin typeface="Gadug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dge Research Template 9-18-14" id="{4D0201D2-45A9-40DC-B3E4-76C9B4ECC0DE}" vid="{2E2E0AE3-D0F4-42E6-AC6F-812AF840D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FDescription xmlns="4268b559-ae5c-44d0-acfc-003748d801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B3AACA7788F84595807688CA45B175" ma:contentTypeVersion="1" ma:contentTypeDescription="Create a new document." ma:contentTypeScope="" ma:versionID="c3845fc36759289d50401f548785a450">
  <xsd:schema xmlns:xsd="http://www.w3.org/2001/XMLSchema" xmlns:xs="http://www.w3.org/2001/XMLSchema" xmlns:p="http://schemas.microsoft.com/office/2006/metadata/properties" xmlns:ns1="http://schemas.microsoft.com/sharepoint/v3" xmlns:ns2="4268b559-ae5c-44d0-acfc-003748d801b3" targetNamespace="http://schemas.microsoft.com/office/2006/metadata/properties" ma:root="true" ma:fieldsID="0b4d49812e72c48d3c3af4aa5f94a061" ns1:_="" ns2:_="">
    <xsd:import namespace="http://schemas.microsoft.com/sharepoint/v3"/>
    <xsd:import namespace="4268b559-ae5c-44d0-acfc-003748d801b3"/>
    <xsd:element name="properties">
      <xsd:complexType>
        <xsd:sequence>
          <xsd:element name="documentManagement">
            <xsd:complexType>
              <xsd:all>
                <xsd:element ref="ns1:PublishingStartDate" minOccurs="0"/>
                <xsd:element ref="ns1:PublishingExpirationDate" minOccurs="0"/>
                <xsd:element ref="ns2:WF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68b559-ae5c-44d0-acfc-003748d801b3" elementFormDefault="qualified">
    <xsd:import namespace="http://schemas.microsoft.com/office/2006/documentManagement/types"/>
    <xsd:import namespace="http://schemas.microsoft.com/office/infopath/2007/PartnerControls"/>
    <xsd:element name="WFDescription" ma:index="10" nillable="true" ma:displayName="WFDescription" ma:internalName="WF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B86BA2-CFED-42DC-BDC8-864CA597DCD3}"/>
</file>

<file path=customXml/itemProps2.xml><?xml version="1.0" encoding="utf-8"?>
<ds:datastoreItem xmlns:ds="http://schemas.openxmlformats.org/officeDocument/2006/customXml" ds:itemID="{5B4FB533-6378-4206-9128-26CAFA4C834B}"/>
</file>

<file path=customXml/itemProps3.xml><?xml version="1.0" encoding="utf-8"?>
<ds:datastoreItem xmlns:ds="http://schemas.openxmlformats.org/officeDocument/2006/customXml" ds:itemID="{615746D3-274F-4148-BDAB-E17649556470}"/>
</file>

<file path=docProps/app.xml><?xml version="1.0" encoding="utf-8"?>
<Properties xmlns="http://schemas.openxmlformats.org/officeDocument/2006/extended-properties" xmlns:vt="http://schemas.openxmlformats.org/officeDocument/2006/docPropsVTypes">
  <Template>Edge Research Template 9-18-14</Template>
  <TotalTime>4779</TotalTime>
  <Words>4139</Words>
  <Application>Microsoft Office PowerPoint</Application>
  <PresentationFormat>On-screen Show (4:3)</PresentationFormat>
  <Paragraphs>586</Paragraphs>
  <Slides>26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Webdings</vt:lpstr>
      <vt:lpstr>Symbol</vt:lpstr>
      <vt:lpstr>Gadugi</vt:lpstr>
      <vt:lpstr>Times New Roman</vt:lpstr>
      <vt:lpstr>Wingdings 2</vt:lpstr>
      <vt:lpstr>Vrinda</vt:lpstr>
      <vt:lpstr>Wingdings</vt:lpstr>
      <vt:lpstr>Edge Theme</vt:lpstr>
      <vt:lpstr>PowerPoint Presentation</vt:lpstr>
      <vt:lpstr>PowerPoint Presentation</vt:lpstr>
      <vt:lpstr>Market Research Approach</vt:lpstr>
      <vt:lpstr>Key Findings</vt:lpstr>
      <vt:lpstr>Learning Path</vt:lpstr>
      <vt:lpstr>Desktop Research: 40+ Terms Circulating</vt:lpstr>
      <vt:lpstr>PowerPoint Presentation</vt:lpstr>
      <vt:lpstr>Qualitative: Findings on Terms</vt:lpstr>
      <vt:lpstr>Social and Emotional Learning</vt:lpstr>
      <vt:lpstr>Whole Child Development</vt:lpstr>
      <vt:lpstr>Success Factors</vt:lpstr>
      <vt:lpstr>Youth Development</vt:lpstr>
      <vt:lpstr>Qualitative: Less Effective Terms</vt:lpstr>
      <vt:lpstr>Survey Testing</vt:lpstr>
      <vt:lpstr>Topic Defined</vt:lpstr>
      <vt:lpstr>Quantitative: Findings on Terms</vt:lpstr>
      <vt:lpstr>SEL vs. SEAL</vt:lpstr>
      <vt:lpstr>Parents: Feedback on Terms</vt:lpstr>
      <vt:lpstr>Frames Tested</vt:lpstr>
      <vt:lpstr>Quantitative: Frame Preference</vt:lpstr>
      <vt:lpstr>Parent Feedback: Topic and Frames</vt:lpstr>
      <vt:lpstr>Lessons for Framing</vt:lpstr>
      <vt:lpstr>More on Communicating with Parents</vt:lpstr>
      <vt:lpstr>Encouraging News</vt:lpstr>
      <vt:lpstr>Work to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HRC 2015 Marketing Research Study</dc:title>
  <dc:creator>Karen Emmerson</dc:creator>
  <cp:lastModifiedBy>Pam Mendels</cp:lastModifiedBy>
  <cp:revision>447</cp:revision>
  <cp:lastPrinted>2015-09-03T22:06:21Z</cp:lastPrinted>
  <dcterms:created xsi:type="dcterms:W3CDTF">2015-08-04T22:00:42Z</dcterms:created>
  <dcterms:modified xsi:type="dcterms:W3CDTF">2016-12-19T21:48:52Z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0x0101001BB3AACA7788F84595807688CA45B175</vt:lpwstr>
  </property>
</Properties>
</file>